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Lst>
  <p:sldIdLst>
    <p:sldId id="259" r:id="rId4"/>
    <p:sldId id="260" r:id="rId5"/>
    <p:sldId id="261" r:id="rId6"/>
    <p:sldId id="262" r:id="rId7"/>
    <p:sldId id="267" r:id="rId8"/>
    <p:sldId id="257" r:id="rId9"/>
    <p:sldId id="263" r:id="rId10"/>
    <p:sldId id="264" r:id="rId11"/>
    <p:sldId id="265" r:id="rId12"/>
    <p:sldId id="266"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2160125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359505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3458212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708113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extLst>
      <p:ext uri="{BB962C8B-B14F-4D97-AF65-F5344CB8AC3E}">
        <p14:creationId xmlns:p14="http://schemas.microsoft.com/office/powerpoint/2010/main" xmlns="" val="39948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845291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xmlns="" val="1669058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8" name="Footer Placeholder 7"/>
          <p:cNvSpPr>
            <a:spLocks noGrp="1"/>
          </p:cNvSpPr>
          <p:nvPr>
            <p:ph type="ftr" sz="quarter" idx="11"/>
          </p:nvPr>
        </p:nvSpPr>
        <p:spPr/>
        <p:txBody>
          <a:bodyPr/>
          <a:lstStyle/>
          <a:p>
            <a:endParaRPr lang="ar-IQ">
              <a:solidFill>
                <a:srgbClr val="073E87"/>
              </a:solidFill>
            </a:endParaRPr>
          </a:p>
        </p:txBody>
      </p:sp>
      <p:sp>
        <p:nvSpPr>
          <p:cNvPr id="9" name="Slide Number Placeholder 8"/>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341432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4" name="Footer Placeholder 3"/>
          <p:cNvSpPr>
            <a:spLocks noGrp="1"/>
          </p:cNvSpPr>
          <p:nvPr>
            <p:ph type="ftr" sz="quarter" idx="11"/>
          </p:nvPr>
        </p:nvSpPr>
        <p:spPr/>
        <p:txBody>
          <a:bodyPr/>
          <a:lstStyle/>
          <a:p>
            <a:endParaRPr lang="ar-IQ">
              <a:solidFill>
                <a:srgbClr val="073E87"/>
              </a:solidFill>
            </a:endParaRPr>
          </a:p>
        </p:txBody>
      </p:sp>
      <p:sp>
        <p:nvSpPr>
          <p:cNvPr id="5" name="Slide Number Placeholder 4"/>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861631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3" name="Footer Placeholder 2"/>
          <p:cNvSpPr>
            <a:spLocks noGrp="1"/>
          </p:cNvSpPr>
          <p:nvPr>
            <p:ph type="ftr" sz="quarter" idx="11"/>
          </p:nvPr>
        </p:nvSpPr>
        <p:spPr/>
        <p:txBody>
          <a:bodyPr/>
          <a:lstStyle/>
          <a:p>
            <a:endParaRPr lang="ar-IQ">
              <a:solidFill>
                <a:srgbClr val="073E87"/>
              </a:solidFill>
            </a:endParaRPr>
          </a:p>
        </p:txBody>
      </p:sp>
      <p:sp>
        <p:nvSpPr>
          <p:cNvPr id="4" name="Slide Number Placeholder 3"/>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95247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95611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32436803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extLst>
      <p:ext uri="{BB962C8B-B14F-4D97-AF65-F5344CB8AC3E}">
        <p14:creationId xmlns:p14="http://schemas.microsoft.com/office/powerpoint/2010/main" xmlns="" val="3949465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6333664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573299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6056498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278619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6094333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0913489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1376638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8175927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77475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26921830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376639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0724962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42141161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026615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219124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4265493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411019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302149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1400245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0C9384-C64D-4E1C-A300-06DC09E1B656}"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1800138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10C9384-C64D-4E1C-A300-06DC09E1B656}" type="datetimeFigureOut">
              <a:rPr lang="ar-IQ" smtClean="0"/>
              <a:pPr/>
              <a:t>08/04/1446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53F9B2-9802-4BD1-B60F-AF5043092EC7}" type="slidenum">
              <a:rPr lang="ar-IQ" smtClean="0"/>
              <a:pPr/>
              <a:t>‹#›</a:t>
            </a:fld>
            <a:endParaRPr lang="ar-IQ"/>
          </a:p>
        </p:txBody>
      </p:sp>
    </p:spTree>
    <p:extLst>
      <p:ext uri="{BB962C8B-B14F-4D97-AF65-F5344CB8AC3E}">
        <p14:creationId xmlns:p14="http://schemas.microsoft.com/office/powerpoint/2010/main" xmlns="" val="397823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6A654D7-8402-4395-AAEF-67D4F816B10A}" type="slidenum">
              <a:rPr lang="ar-IQ" smtClean="0">
                <a:solidFill>
                  <a:srgbClr val="073E87"/>
                </a:solidFill>
              </a:rPr>
              <a:pPr/>
              <a:t>‹#›</a:t>
            </a:fld>
            <a:endParaRPr lang="ar-IQ">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4124065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10C9384-C64D-4E1C-A300-06DC09E1B656}"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53F9B2-9802-4BD1-B60F-AF5043092EC7}"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5280404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872067" y="4437112"/>
            <a:ext cx="7408333" cy="1872208"/>
          </a:xfrm>
        </p:spPr>
        <p:txBody>
          <a:bodyPr>
            <a:normAutofit/>
          </a:bodyPr>
          <a:lstStyle/>
          <a:p>
            <a:pPr marL="0" lvl="0" indent="0" algn="ctr">
              <a:buClr>
                <a:srgbClr val="31B6FD"/>
              </a:buClr>
              <a:buNone/>
            </a:pPr>
            <a:r>
              <a:rPr lang="ar-IQ" sz="3200" dirty="0" smtClean="0">
                <a:solidFill>
                  <a:srgbClr val="073E87"/>
                </a:solidFill>
              </a:rPr>
              <a:t>المرحلة الاولى: استراليا</a:t>
            </a:r>
            <a:endParaRPr lang="ar-IQ" sz="3200" dirty="0">
              <a:solidFill>
                <a:srgbClr val="073E87"/>
              </a:solidFill>
            </a:endParaRPr>
          </a:p>
          <a:p>
            <a:pPr marL="0" lvl="0" indent="0" algn="ctr">
              <a:buClr>
                <a:srgbClr val="31B6FD"/>
              </a:buClr>
              <a:buNone/>
            </a:pPr>
            <a:r>
              <a:rPr lang="ar-IQ" sz="3200" dirty="0">
                <a:solidFill>
                  <a:srgbClr val="073E87"/>
                </a:solidFill>
              </a:rPr>
              <a:t>م. م. عمر غافل </a:t>
            </a:r>
            <a:r>
              <a:rPr lang="ar-IQ" sz="3200" dirty="0" smtClean="0">
                <a:solidFill>
                  <a:srgbClr val="073E87"/>
                </a:solidFill>
              </a:rPr>
              <a:t>حجي</a:t>
            </a:r>
          </a:p>
          <a:p>
            <a:pPr marL="0" lvl="0" indent="0" algn="ctr">
              <a:buClr>
                <a:srgbClr val="31B6FD"/>
              </a:buClr>
              <a:buNone/>
            </a:pPr>
            <a:r>
              <a:rPr lang="ar-IQ" sz="3200" dirty="0" smtClean="0">
                <a:solidFill>
                  <a:srgbClr val="073E87"/>
                </a:solidFill>
              </a:rPr>
              <a:t>م/ استراليا الموقع والمساحة</a:t>
            </a:r>
            <a:endParaRPr lang="ar-IQ" sz="3200" dirty="0">
              <a:solidFill>
                <a:srgbClr val="073E87"/>
              </a:solidFill>
            </a:endParaRPr>
          </a:p>
          <a:p>
            <a:pPr marL="0" indent="0" algn="ctr">
              <a:buNone/>
            </a:pPr>
            <a:endParaRPr lang="ar-IQ" sz="3200" dirty="0"/>
          </a:p>
        </p:txBody>
      </p:sp>
      <p:sp>
        <p:nvSpPr>
          <p:cNvPr id="4" name="عنوان 3"/>
          <p:cNvSpPr>
            <a:spLocks noGrp="1"/>
          </p:cNvSpPr>
          <p:nvPr>
            <p:ph type="title"/>
          </p:nvPr>
        </p:nvSpPr>
        <p:spPr>
          <a:xfrm>
            <a:off x="251520" y="338328"/>
            <a:ext cx="8435280" cy="4098784"/>
          </a:xfrm>
        </p:spPr>
        <p:txBody>
          <a:bodyPr>
            <a:normAutofit/>
          </a:bodyPr>
          <a:lstStyle/>
          <a:p>
            <a:pPr lvl="0">
              <a:spcBef>
                <a:spcPct val="20000"/>
              </a:spcBef>
            </a:pPr>
            <a:r>
              <a:rPr lang="ar-IQ" sz="3200" dirty="0">
                <a:solidFill>
                  <a:srgbClr val="073E87"/>
                </a:solidFill>
                <a:ea typeface="+mn-ea"/>
              </a:rPr>
              <a:t>وزارة التعليم العالي والبحث العلمي</a:t>
            </a:r>
            <a:br>
              <a:rPr lang="ar-IQ" sz="3200" dirty="0">
                <a:solidFill>
                  <a:srgbClr val="073E87"/>
                </a:solidFill>
                <a:ea typeface="+mn-ea"/>
              </a:rPr>
            </a:br>
            <a:r>
              <a:rPr lang="ar-IQ" sz="3200" dirty="0">
                <a:solidFill>
                  <a:srgbClr val="073E87"/>
                </a:solidFill>
                <a:ea typeface="+mn-ea"/>
              </a:rPr>
              <a:t>جامعة ديالى </a:t>
            </a:r>
            <a:br>
              <a:rPr lang="ar-IQ" sz="3200" dirty="0">
                <a:solidFill>
                  <a:srgbClr val="073E87"/>
                </a:solidFill>
                <a:ea typeface="+mn-ea"/>
              </a:rPr>
            </a:br>
            <a:r>
              <a:rPr lang="ar-IQ" sz="3200" dirty="0">
                <a:solidFill>
                  <a:srgbClr val="073E87"/>
                </a:solidFill>
                <a:ea typeface="+mn-ea"/>
              </a:rPr>
              <a:t>كلية التربية للعلوم الانسانية</a:t>
            </a:r>
            <a:br>
              <a:rPr lang="ar-IQ" sz="3200" dirty="0">
                <a:solidFill>
                  <a:srgbClr val="073E87"/>
                </a:solidFill>
                <a:ea typeface="+mn-ea"/>
              </a:rPr>
            </a:br>
            <a:r>
              <a:rPr lang="ar-IQ" sz="3200" dirty="0">
                <a:solidFill>
                  <a:srgbClr val="073E87"/>
                </a:solidFill>
                <a:ea typeface="+mn-ea"/>
              </a:rPr>
              <a:t>قسم الجغرافية </a:t>
            </a:r>
            <a:br>
              <a:rPr lang="ar-IQ" sz="3200" dirty="0">
                <a:solidFill>
                  <a:srgbClr val="073E87"/>
                </a:solidFill>
                <a:ea typeface="+mn-ea"/>
              </a:rPr>
            </a:br>
            <a:r>
              <a:rPr lang="ar-IQ" sz="3200" dirty="0">
                <a:solidFill>
                  <a:srgbClr val="073E87"/>
                </a:solidFill>
                <a:ea typeface="+mn-ea"/>
              </a:rPr>
              <a:t>الدراسة المسائية</a:t>
            </a:r>
            <a:br>
              <a:rPr lang="ar-IQ" sz="3200" dirty="0">
                <a:solidFill>
                  <a:srgbClr val="073E87"/>
                </a:solidFill>
                <a:ea typeface="+mn-ea"/>
              </a:rPr>
            </a:br>
            <a:r>
              <a:rPr lang="ar-IQ" sz="3200" dirty="0">
                <a:solidFill>
                  <a:srgbClr val="073E87"/>
                </a:solidFill>
                <a:ea typeface="+mn-ea"/>
              </a:rPr>
              <a:t>العام </a:t>
            </a:r>
            <a:r>
              <a:rPr lang="ar-IQ" sz="3200" dirty="0" smtClean="0">
                <a:solidFill>
                  <a:srgbClr val="073E87"/>
                </a:solidFill>
                <a:ea typeface="+mn-ea"/>
              </a:rPr>
              <a:t>2024 </a:t>
            </a:r>
            <a:r>
              <a:rPr lang="ar-IQ" sz="3200" smtClean="0">
                <a:solidFill>
                  <a:srgbClr val="073E87"/>
                </a:solidFill>
                <a:ea typeface="+mn-ea"/>
              </a:rPr>
              <a:t>–</a:t>
            </a:r>
            <a:r>
              <a:rPr lang="ar-IQ" sz="3200" smtClean="0">
                <a:solidFill>
                  <a:srgbClr val="073E87"/>
                </a:solidFill>
                <a:ea typeface="+mn-ea"/>
              </a:rPr>
              <a:t>2025 </a:t>
            </a:r>
            <a:endParaRPr lang="ar-IQ" sz="3200" dirty="0">
              <a:solidFill>
                <a:srgbClr val="073E87"/>
              </a:solidFill>
              <a:ea typeface="+mn-ea"/>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0214" y="476672"/>
            <a:ext cx="1295400" cy="1437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صورة 5"/>
          <p:cNvPicPr/>
          <p:nvPr/>
        </p:nvPicPr>
        <p:blipFill>
          <a:blip r:embed="rId3" cstate="print"/>
          <a:stretch>
            <a:fillRect/>
          </a:stretch>
        </p:blipFill>
        <p:spPr>
          <a:xfrm>
            <a:off x="467544" y="476672"/>
            <a:ext cx="1657350" cy="1704975"/>
          </a:xfrm>
          <a:prstGeom prst="rect">
            <a:avLst/>
          </a:prstGeom>
        </p:spPr>
      </p:pic>
    </p:spTree>
    <p:extLst>
      <p:ext uri="{BB962C8B-B14F-4D97-AF65-F5344CB8AC3E}">
        <p14:creationId xmlns:p14="http://schemas.microsoft.com/office/powerpoint/2010/main" xmlns="" val="4210474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683568" y="1484784"/>
            <a:ext cx="8229600" cy="4525963"/>
          </a:xfrm>
          <a:effectLst>
            <a:glow rad="1397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a:lstStyle/>
          <a:p>
            <a:pPr algn="just"/>
            <a:r>
              <a:rPr lang="ar-IQ" dirty="0" smtClean="0"/>
              <a:t> صلبة تغطي مناطق الهضبة في بعض اجزائها تكوينات رملية كما في صحراء جبسون والصحراء الرملية الكبرى اضافة الى تكوينات صلبة تتخللها الرمال كما في صحراء فكتوريا وتمثل الهضبة الغربية منطقة مهمه للثروة المعدنية اذ تحتوي على الكثير من المعادن كالذهب والرصاص والفضة والنحاس والالمنيوم .</a:t>
            </a:r>
            <a:endParaRPr lang="ar-IQ" dirty="0"/>
          </a:p>
        </p:txBody>
      </p:sp>
    </p:spTree>
    <p:extLst>
      <p:ext uri="{BB962C8B-B14F-4D97-AF65-F5344CB8AC3E}">
        <p14:creationId xmlns:p14="http://schemas.microsoft.com/office/powerpoint/2010/main" xmlns="" val="2085410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274638"/>
            <a:ext cx="8229600" cy="634082"/>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IQ" dirty="0" smtClean="0"/>
              <a:t>اولا: المرتفعات الشرقية </a:t>
            </a:r>
            <a:endParaRPr lang="ar-IQ" dirty="0"/>
          </a:p>
        </p:txBody>
      </p:sp>
      <p:sp>
        <p:nvSpPr>
          <p:cNvPr id="5" name="عنصر نائب للمحتوى 4"/>
          <p:cNvSpPr>
            <a:spLocks noGrp="1"/>
          </p:cNvSpPr>
          <p:nvPr>
            <p:ph idx="1"/>
          </p:nvPr>
        </p:nvSpPr>
        <p:spPr>
          <a:xfrm>
            <a:off x="251520" y="1124744"/>
            <a:ext cx="8640960" cy="5472608"/>
          </a:xfrm>
          <a:effectLst>
            <a:glow rad="101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normAutofit lnSpcReduction="10000"/>
          </a:bodyPr>
          <a:lstStyle/>
          <a:p>
            <a:r>
              <a:rPr lang="ar-IQ" dirty="0" smtClean="0"/>
              <a:t>تتكون من مجموعة من السلاسل الجبلية تمتد لمسافة 3000كم من اقصى شمال القارة عند شبة جزيرة يورك الى الجنوب حتى جزيرة تسمانيا وبمحاذاة الساحل الشرقي ولا تقطع هذه السلسلة الا بعض الاودية الضيقة والممرات الجبلية التي اصبح لها دورا كبيرا فيما بعد في مد وتطوير طرق النقل مثل بوابة </a:t>
            </a:r>
            <a:r>
              <a:rPr lang="ar-IQ" dirty="0" err="1" smtClean="0"/>
              <a:t>كاسليس</a:t>
            </a:r>
            <a:r>
              <a:rPr lang="ar-IQ" dirty="0" smtClean="0"/>
              <a:t> وممر بحيرة جورج وبوابة </a:t>
            </a:r>
            <a:r>
              <a:rPr lang="ar-IQ" dirty="0" err="1" smtClean="0"/>
              <a:t>كيلمور</a:t>
            </a:r>
            <a:r>
              <a:rPr lang="ar-IQ" dirty="0" smtClean="0"/>
              <a:t>.</a:t>
            </a:r>
          </a:p>
          <a:p>
            <a:pPr algn="just"/>
            <a:r>
              <a:rPr lang="ar-IQ" dirty="0" smtClean="0"/>
              <a:t>تأخذ هذه الجبال بالارتفاع كلما اتجهنا جنوبا فهي تكون على شكل هضاب صغيرة وتلال قليلة الارتفاع في الشمال ويبدا الارتفاع المفاجئ بعد مدينة برزبين جنوبا وتكون اكثرا تضرسا وتعقيدا وارتفاعا في ولاية نيو ساوث ويلز وولاية فيكتوريا حيث توجد فيها اعلى القمم الجبلية (جبل </a:t>
            </a:r>
            <a:r>
              <a:rPr lang="ar-IQ" dirty="0" err="1" smtClean="0"/>
              <a:t>كوسيكو</a:t>
            </a:r>
            <a:r>
              <a:rPr lang="ar-IQ" dirty="0" smtClean="0"/>
              <a:t>)البالغ  ارتفاعه2230م.</a:t>
            </a:r>
          </a:p>
        </p:txBody>
      </p:sp>
    </p:spTree>
    <p:extLst>
      <p:ext uri="{BB962C8B-B14F-4D97-AF65-F5344CB8AC3E}">
        <p14:creationId xmlns:p14="http://schemas.microsoft.com/office/powerpoint/2010/main" xmlns="" val="855589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251520" y="404664"/>
            <a:ext cx="8568952" cy="6119961"/>
          </a:xfrm>
          <a:effectLst>
            <a:glow rad="1397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a:noAutofit/>
          </a:bodyPr>
          <a:lstStyle/>
          <a:p>
            <a:pPr lvl="0" algn="just"/>
            <a:r>
              <a:rPr lang="ar-IQ" dirty="0">
                <a:solidFill>
                  <a:prstClr val="black"/>
                </a:solidFill>
              </a:rPr>
              <a:t>تظهر على هذه الجبال تكوينات الزمن الجيولوجي الاول حيث الصخور </a:t>
            </a:r>
            <a:r>
              <a:rPr lang="ar-IQ" dirty="0" err="1">
                <a:solidFill>
                  <a:prstClr val="black"/>
                </a:solidFill>
              </a:rPr>
              <a:t>الشيست</a:t>
            </a:r>
            <a:r>
              <a:rPr lang="ar-IQ" dirty="0">
                <a:solidFill>
                  <a:prstClr val="black"/>
                </a:solidFill>
              </a:rPr>
              <a:t> ،اضافة الى بعض القمم البركانية كما في هضبة </a:t>
            </a:r>
            <a:r>
              <a:rPr lang="ar-IQ" dirty="0" err="1">
                <a:solidFill>
                  <a:prstClr val="black"/>
                </a:solidFill>
              </a:rPr>
              <a:t>اثرتون</a:t>
            </a:r>
            <a:r>
              <a:rPr lang="ar-IQ" dirty="0">
                <a:solidFill>
                  <a:prstClr val="black"/>
                </a:solidFill>
              </a:rPr>
              <a:t> في ولاية </a:t>
            </a:r>
            <a:r>
              <a:rPr lang="ar-IQ" dirty="0" err="1">
                <a:solidFill>
                  <a:prstClr val="black"/>
                </a:solidFill>
              </a:rPr>
              <a:t>كوبنزلاند</a:t>
            </a:r>
            <a:r>
              <a:rPr lang="ar-IQ" dirty="0">
                <a:solidFill>
                  <a:prstClr val="black"/>
                </a:solidFill>
              </a:rPr>
              <a:t> .والصخور الرملية كما في الجبل الازرق غرب مدينة سدني وتختفي السلاسل الجبلية في مضيق باس جنوبا لتظهر مرة اخرى في جزيرة تسمانيا لتمثل امتدادا طبيعيا لها وعلى اجزائها الشرقية .</a:t>
            </a:r>
          </a:p>
          <a:p>
            <a:pPr lvl="0" algn="just"/>
            <a:r>
              <a:rPr lang="ar-IQ" dirty="0">
                <a:solidFill>
                  <a:prstClr val="black"/>
                </a:solidFill>
              </a:rPr>
              <a:t>وتمثل اودية الزمن الجليدي (</a:t>
            </a:r>
            <a:r>
              <a:rPr lang="ar-IQ" dirty="0" err="1">
                <a:solidFill>
                  <a:prstClr val="black"/>
                </a:solidFill>
              </a:rPr>
              <a:t>البلاستوسين</a:t>
            </a:r>
            <a:r>
              <a:rPr lang="ar-IQ" dirty="0">
                <a:solidFill>
                  <a:prstClr val="black"/>
                </a:solidFill>
              </a:rPr>
              <a:t>)في الجزيرة الحدود الجنوبية لهذه الجبال وجزيرة تسمانيا هي الوحيدة من ارض القارة التي تعرضت للزحف الجليدي بسبب موقعها المتطرف البعيد من خط الاستواء والقريب من الدائرة القطبية الجنوبية اذ تظهر على سطحها اثار هذه التعرية مثل الجزر </a:t>
            </a:r>
            <a:r>
              <a:rPr lang="ar-IQ" dirty="0" err="1">
                <a:solidFill>
                  <a:prstClr val="black"/>
                </a:solidFill>
              </a:rPr>
              <a:t>والفيوردات</a:t>
            </a:r>
            <a:r>
              <a:rPr lang="ar-IQ" dirty="0">
                <a:solidFill>
                  <a:prstClr val="black"/>
                </a:solidFill>
              </a:rPr>
              <a:t> والاودية المعلقة والبحيرات </a:t>
            </a:r>
            <a:r>
              <a:rPr lang="ar-IQ" dirty="0" smtClean="0">
                <a:solidFill>
                  <a:prstClr val="black"/>
                </a:solidFill>
              </a:rPr>
              <a:t>.</a:t>
            </a:r>
            <a:endParaRPr lang="ar-IQ" dirty="0">
              <a:solidFill>
                <a:prstClr val="black"/>
              </a:solidFill>
            </a:endParaRPr>
          </a:p>
        </p:txBody>
      </p:sp>
    </p:spTree>
    <p:extLst>
      <p:ext uri="{BB962C8B-B14F-4D97-AF65-F5344CB8AC3E}">
        <p14:creationId xmlns:p14="http://schemas.microsoft.com/office/powerpoint/2010/main" xmlns="" val="3541975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251520" y="332656"/>
            <a:ext cx="8712968" cy="6191969"/>
          </a:xfr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just"/>
            <a:r>
              <a:rPr lang="ar-IQ" sz="2800" dirty="0">
                <a:solidFill>
                  <a:prstClr val="black"/>
                </a:solidFill>
              </a:rPr>
              <a:t>ويعتبر التكوين الجيولوجي لهذه الجبال مستقر نسبيا اذ انها كتلة قديمة تعرضت للحركة </a:t>
            </a:r>
            <a:r>
              <a:rPr lang="ar-IQ" sz="2800" dirty="0" err="1">
                <a:solidFill>
                  <a:prstClr val="black"/>
                </a:solidFill>
              </a:rPr>
              <a:t>الهرسينية</a:t>
            </a:r>
            <a:r>
              <a:rPr lang="ar-IQ" sz="2800" dirty="0">
                <a:solidFill>
                  <a:prstClr val="black"/>
                </a:solidFill>
              </a:rPr>
              <a:t> وصخورها قديمة وصلبة قاومت الحركات الارضية في الازمنة اللاحقة الا ان عوامل التعرية ولفترة طويلة ادت الى تعرية وتحطيم هذه الجبال وتحويلها الى ارض سهلية منبسطة في بعض المناطق الا ان تلك الحركات جددت نشاطها في الزمن الجيولوجي الثالث وادت الى رفعها في اثناء الحركة </a:t>
            </a:r>
            <a:r>
              <a:rPr lang="ar-IQ" sz="2800" dirty="0" err="1" smtClean="0">
                <a:solidFill>
                  <a:prstClr val="black"/>
                </a:solidFill>
              </a:rPr>
              <a:t>الألبية</a:t>
            </a:r>
            <a:r>
              <a:rPr lang="ar-IQ" sz="2800" dirty="0" smtClean="0">
                <a:solidFill>
                  <a:prstClr val="black"/>
                </a:solidFill>
              </a:rPr>
              <a:t>. </a:t>
            </a:r>
            <a:endParaRPr lang="ar-IQ" sz="2800" dirty="0">
              <a:solidFill>
                <a:prstClr val="black"/>
              </a:solidFill>
            </a:endParaRPr>
          </a:p>
          <a:p>
            <a:pPr lvl="0" algn="just"/>
            <a:r>
              <a:rPr lang="ar-IQ" sz="2800" dirty="0">
                <a:solidFill>
                  <a:prstClr val="black"/>
                </a:solidFill>
              </a:rPr>
              <a:t>تنحدر السفوح الشرقية لهذه الجبال بشدة نحو المحيط الهادي وتدريجيا نحو داخلية القارة وتخترقها مجموعة من الانهار القصيرة السريعة الجريان نحو الشرق باتجاه المحيط الهادي مثل نهر </a:t>
            </a:r>
            <a:r>
              <a:rPr lang="ar-IQ" sz="2800" dirty="0" err="1">
                <a:solidFill>
                  <a:prstClr val="black"/>
                </a:solidFill>
              </a:rPr>
              <a:t>كلارنس</a:t>
            </a:r>
            <a:r>
              <a:rPr lang="ar-IQ" sz="2800" dirty="0">
                <a:solidFill>
                  <a:prstClr val="black"/>
                </a:solidFill>
              </a:rPr>
              <a:t> ،</a:t>
            </a:r>
            <a:r>
              <a:rPr lang="ar-IQ" sz="2800" dirty="0" err="1">
                <a:solidFill>
                  <a:prstClr val="black"/>
                </a:solidFill>
              </a:rPr>
              <a:t>ريجموند</a:t>
            </a:r>
            <a:r>
              <a:rPr lang="ar-IQ" sz="2800" dirty="0">
                <a:solidFill>
                  <a:prstClr val="black"/>
                </a:solidFill>
              </a:rPr>
              <a:t>، </a:t>
            </a:r>
            <a:r>
              <a:rPr lang="ar-IQ" sz="2800" dirty="0" err="1">
                <a:solidFill>
                  <a:prstClr val="black"/>
                </a:solidFill>
              </a:rPr>
              <a:t>توير</a:t>
            </a:r>
            <a:r>
              <a:rPr lang="ar-IQ" sz="2800" dirty="0">
                <a:solidFill>
                  <a:prstClr val="black"/>
                </a:solidFill>
              </a:rPr>
              <a:t> ونر برسان ،وكونت هذه الانهار عند مصباتها سهولا ساحلية ضيقة اصبحت مراكز مهمه لاستقرار الاوربيين في الساحل الشرقي </a:t>
            </a:r>
            <a:r>
              <a:rPr lang="ar-IQ" dirty="0" smtClean="0">
                <a:solidFill>
                  <a:prstClr val="black"/>
                </a:solidFill>
              </a:rPr>
              <a:t>.</a:t>
            </a:r>
            <a:endParaRPr lang="ar-IQ" dirty="0">
              <a:solidFill>
                <a:prstClr val="black"/>
              </a:solidFill>
            </a:endParaRPr>
          </a:p>
        </p:txBody>
      </p:sp>
    </p:spTree>
    <p:extLst>
      <p:ext uri="{BB962C8B-B14F-4D97-AF65-F5344CB8AC3E}">
        <p14:creationId xmlns:p14="http://schemas.microsoft.com/office/powerpoint/2010/main" xmlns="" val="3208550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8" y="260648"/>
            <a:ext cx="8568952" cy="6408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86119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720080"/>
          </a:xfr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90000"/>
          </a:bodyPr>
          <a:lstStyle/>
          <a:p>
            <a:r>
              <a:rPr lang="ar-IQ" dirty="0" smtClean="0"/>
              <a:t>ثانيا :السهول الوسطى </a:t>
            </a:r>
            <a:endParaRPr lang="ar-IQ" dirty="0"/>
          </a:p>
        </p:txBody>
      </p:sp>
      <p:sp>
        <p:nvSpPr>
          <p:cNvPr id="3" name="عنصر نائب للمحتوى 2"/>
          <p:cNvSpPr>
            <a:spLocks noGrp="1"/>
          </p:cNvSpPr>
          <p:nvPr>
            <p:ph idx="1"/>
          </p:nvPr>
        </p:nvSpPr>
        <p:spPr>
          <a:xfrm>
            <a:off x="251520" y="1052736"/>
            <a:ext cx="8712968" cy="5616624"/>
          </a:xfr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ar-IQ" dirty="0" smtClean="0"/>
              <a:t>تقع السهول الوسطى بين المرتفعات الشرقية شرقا والهضاب الغربية غربا ومن خليج </a:t>
            </a:r>
            <a:r>
              <a:rPr lang="ar-IQ" dirty="0" err="1" smtClean="0"/>
              <a:t>ىكارينتاريا</a:t>
            </a:r>
            <a:r>
              <a:rPr lang="ar-IQ" dirty="0" smtClean="0"/>
              <a:t> شمالا الى ومصب نهر ميري </a:t>
            </a:r>
            <a:r>
              <a:rPr lang="ar-IQ" dirty="0" err="1" smtClean="0"/>
              <a:t>دارلنخ</a:t>
            </a:r>
            <a:r>
              <a:rPr lang="ar-IQ" dirty="0" smtClean="0"/>
              <a:t> جنوبا وهي سهول فسيحة وواسعة لا تقطعها اي مظاهر جبلية او </a:t>
            </a:r>
            <a:r>
              <a:rPr lang="ar-IQ" dirty="0" err="1" smtClean="0"/>
              <a:t>هضبيه</a:t>
            </a:r>
            <a:r>
              <a:rPr lang="ar-IQ" dirty="0" smtClean="0"/>
              <a:t> ولا يزيد ارتفاع اعلى مناطقها عن 150م عن مستوى سطح البحر ويعتبر الجزء الجنوبي من هذه السهول الذي يجري فيه نهر ميري –</a:t>
            </a:r>
            <a:r>
              <a:rPr lang="ar-IQ" dirty="0" err="1" smtClean="0"/>
              <a:t>دارلنخ</a:t>
            </a:r>
            <a:r>
              <a:rPr lang="ar-IQ" dirty="0" smtClean="0"/>
              <a:t> اقل ارتفاعا من الاجزاء الشمالية .</a:t>
            </a:r>
          </a:p>
          <a:p>
            <a:pPr algn="just"/>
            <a:r>
              <a:rPr lang="ar-IQ" dirty="0" smtClean="0"/>
              <a:t>يتكون السهل من ثلاث اجزاء :الشمالي منها (الاعلى )يحيط خليج </a:t>
            </a:r>
            <a:r>
              <a:rPr lang="ar-IQ" dirty="0" err="1" smtClean="0"/>
              <a:t>كارينتاريا</a:t>
            </a:r>
            <a:r>
              <a:rPr lang="ar-IQ" dirty="0" smtClean="0"/>
              <a:t> وينحدر نحوه بشكل تدريجي غير محسوس وتجري فيه مجموعة من الانهار القصيرة التي تجري في فصل الصيف المطير ،والجزء الاوسط منه يكون منخفضا خصوصا الجزء الذي تشغله بحيرة ايري التي تنخفض 11م عن مستوى سطح البحر والتي تغذيها مجموعة من الانهار الموسمية الجريان ،وتحتل هذه المنطقة قلب الحوض الارتوازي العظيم الذي يختزن في تكويناته الصخرية الرسوبية كميات هائلة من المياه الجوفية القديمة .</a:t>
            </a:r>
          </a:p>
        </p:txBody>
      </p:sp>
    </p:spTree>
    <p:extLst>
      <p:ext uri="{BB962C8B-B14F-4D97-AF65-F5344CB8AC3E}">
        <p14:creationId xmlns:p14="http://schemas.microsoft.com/office/powerpoint/2010/main" xmlns="" val="4256427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251520" y="116632"/>
            <a:ext cx="8712968" cy="6597352"/>
          </a:xfrm>
          <a:effectLst>
            <a:glow rad="635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a:noAutofit/>
          </a:bodyPr>
          <a:lstStyle/>
          <a:p>
            <a:pPr lvl="0" algn="just"/>
            <a:r>
              <a:rPr lang="ar-IQ" sz="2800" dirty="0">
                <a:solidFill>
                  <a:prstClr val="black"/>
                </a:solidFill>
              </a:rPr>
              <a:t>وفي الجزء الجنوبي من السهل تظهر منطقة حوض ميري </a:t>
            </a:r>
            <a:r>
              <a:rPr lang="ar-IQ" sz="2800" dirty="0" err="1">
                <a:solidFill>
                  <a:prstClr val="black"/>
                </a:solidFill>
              </a:rPr>
              <a:t>دارلنخ</a:t>
            </a:r>
            <a:r>
              <a:rPr lang="ar-IQ" sz="2800" dirty="0">
                <a:solidFill>
                  <a:prstClr val="black"/>
                </a:solidFill>
              </a:rPr>
              <a:t> الذي يضم اهم نظام نهري في القارة وهو النهر الذي يحمل نفس الاسم ويبلغ طولة حوالي 2500م وتكونت المنطقة في الزمن الجيولوجي الثالث وهي تكوينات رسوبية حديثة حملتها الانهار من المرتفعات الشرقية .</a:t>
            </a:r>
          </a:p>
          <a:p>
            <a:pPr lvl="0" algn="just"/>
            <a:r>
              <a:rPr lang="ar-IQ" sz="2800" dirty="0">
                <a:solidFill>
                  <a:prstClr val="black"/>
                </a:solidFill>
              </a:rPr>
              <a:t>وقبل ذلك وفي العصر </a:t>
            </a:r>
            <a:r>
              <a:rPr lang="ar-IQ" sz="2800" dirty="0" err="1">
                <a:solidFill>
                  <a:prstClr val="black"/>
                </a:solidFill>
              </a:rPr>
              <a:t>الكريتاسي</a:t>
            </a:r>
            <a:r>
              <a:rPr lang="ar-IQ" sz="2800" dirty="0">
                <a:solidFill>
                  <a:prstClr val="black"/>
                </a:solidFill>
              </a:rPr>
              <a:t> تعرضت السهول الوسطى الى الغمر البحري عدة مرات وكونت بفعل الغمر البحري طبقات ضخمه من التكوينات الرسوبية وبعد انحسار مياه البحر تعرضت الطبقات الصخرية الى عملية رفع في بعض في بعض المناطق ورفع وهبوط في منتصف الحوض وامتلأت في اعقاب ذلك المناطق الحوضية بتكوينات الزمن  الجيولوجي الثالث الحديثة ،اذ ان كل المناطق السهلية الوسطى من الشمال الى الجنوب كانت عباره عن اذرع للمحيط ملأت </a:t>
            </a:r>
            <a:r>
              <a:rPr lang="ar-IQ" sz="2800" dirty="0" err="1">
                <a:solidFill>
                  <a:prstClr val="black"/>
                </a:solidFill>
              </a:rPr>
              <a:t>بالارسابات</a:t>
            </a:r>
            <a:r>
              <a:rPr lang="ar-IQ" sz="2800" dirty="0">
                <a:solidFill>
                  <a:prstClr val="black"/>
                </a:solidFill>
              </a:rPr>
              <a:t> ورفعت فيما بعد ويظهر اثر </a:t>
            </a:r>
            <a:r>
              <a:rPr lang="ar-IQ" sz="2800" dirty="0" err="1">
                <a:solidFill>
                  <a:prstClr val="black"/>
                </a:solidFill>
              </a:rPr>
              <a:t>الارسابات</a:t>
            </a:r>
            <a:r>
              <a:rPr lang="ar-IQ" sz="2800" dirty="0">
                <a:solidFill>
                  <a:prstClr val="black"/>
                </a:solidFill>
              </a:rPr>
              <a:t> من خلال الطبقات الصخرية الرسوبية الضخمة المسامية التي تعتبر خزانا مهما للمياه الجوفية التي تسربت في فترة العصور المطيرة او مياه الامطار التي تختزن في الطبقات الصخرية القريبة من سطح الارض </a:t>
            </a:r>
          </a:p>
        </p:txBody>
      </p:sp>
    </p:spTree>
    <p:extLst>
      <p:ext uri="{BB962C8B-B14F-4D97-AF65-F5344CB8AC3E}">
        <p14:creationId xmlns:p14="http://schemas.microsoft.com/office/powerpoint/2010/main" xmlns="" val="2386484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a:effectLst>
            <a:glow rad="635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a:normAutofit fontScale="90000"/>
          </a:bodyPr>
          <a:lstStyle/>
          <a:p>
            <a:r>
              <a:rPr lang="ar-IQ" dirty="0" smtClean="0"/>
              <a:t>ثالثا- الهضبة الغربية</a:t>
            </a:r>
            <a:endParaRPr lang="ar-IQ" dirty="0"/>
          </a:p>
        </p:txBody>
      </p:sp>
      <p:sp>
        <p:nvSpPr>
          <p:cNvPr id="3" name="عنصر نائب للمحتوى 2"/>
          <p:cNvSpPr>
            <a:spLocks noGrp="1"/>
          </p:cNvSpPr>
          <p:nvPr>
            <p:ph idx="1"/>
          </p:nvPr>
        </p:nvSpPr>
        <p:spPr>
          <a:xfrm>
            <a:off x="323528" y="1052736"/>
            <a:ext cx="8640960" cy="5544616"/>
          </a:xfrm>
          <a:effectLst>
            <a:glow rad="139700">
              <a:schemeClr val="accent5">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lgn="just"/>
            <a:r>
              <a:rPr lang="ar-IQ" dirty="0" smtClean="0"/>
              <a:t>تشمل الهضبة الغربية النصف الغربي من القارة وتشغل 40%من مجموع مساحتها الكلية وتتكون من صخور قديمة جدا اذ انها جزء من كتلة </a:t>
            </a:r>
            <a:r>
              <a:rPr lang="ar-IQ" dirty="0" err="1" smtClean="0"/>
              <a:t>جندونالاند</a:t>
            </a:r>
            <a:r>
              <a:rPr lang="ar-IQ" dirty="0" smtClean="0"/>
              <a:t> القديمة وترجع في تكويناتها الى زمن ما قبل </a:t>
            </a:r>
            <a:r>
              <a:rPr lang="ar-IQ" dirty="0" err="1" smtClean="0"/>
              <a:t>الكامبري</a:t>
            </a:r>
            <a:r>
              <a:rPr lang="ar-IQ" dirty="0" smtClean="0"/>
              <a:t> فهي صخور </a:t>
            </a:r>
            <a:r>
              <a:rPr lang="ar-IQ" dirty="0" err="1" smtClean="0"/>
              <a:t>اركية</a:t>
            </a:r>
            <a:r>
              <a:rPr lang="ar-IQ" dirty="0" smtClean="0"/>
              <a:t> نارية متحولة ولم تتعرض الهضبة الى الغمر البحري اطلاقا فيما عدا الاجزاء الشمالية الغربية في نهاية الزمن الاول .لقد كان ارتفاع الهضبة اكثر مما هي علية الان الا ان عوامل التعرية ولفترة زمنية طويلة ادى الى التقليل من ارتفاعها وهو يتراوح بين 200-600م  فوق مستوى سطح البحر (1500 قدم في المعدل العام)، تتصف الهضبة الغربية بالتعرج وبغطاء من تربة </a:t>
            </a:r>
            <a:r>
              <a:rPr lang="ar-IQ" dirty="0" err="1" smtClean="0"/>
              <a:t>اللاترايت</a:t>
            </a:r>
            <a:r>
              <a:rPr lang="ar-IQ" dirty="0" smtClean="0"/>
              <a:t> خاصة في الجزء الشمالي منها ،ومن اهم سمات الهضبة الغربية التلال الرملية التي يتراوح ارتفاعها بين 30 – 50 قدم وتنحدر من الشرق الى الغرب وجزء كبير من الهضبة يتكون من صحراء متموجة من الحصى تشغل اكثر من 65% من اجمالي مساحة القارة اما القسم الاوسط منها فالتكوينات الحصوية والرملية هي السائدة وهي على العموم ذات سطح منبسط ،اما المرتفعات فهي قليلة ومتباعدة عن بعضها اذ ان مرتفعات ماكدونالد وجبال </a:t>
            </a:r>
            <a:r>
              <a:rPr lang="ar-IQ" dirty="0" err="1" smtClean="0"/>
              <a:t>ماسكريف</a:t>
            </a:r>
            <a:r>
              <a:rPr lang="ar-IQ" dirty="0" smtClean="0"/>
              <a:t> التي يبلغ ارتفاعها الى 1585م تقطع الهضبة باتجاه غربي شرقي ،اضافة الى ذلك توجد مرتفعات اخرى.</a:t>
            </a:r>
            <a:endParaRPr lang="ar-IQ" dirty="0"/>
          </a:p>
        </p:txBody>
      </p:sp>
    </p:spTree>
    <p:extLst>
      <p:ext uri="{BB962C8B-B14F-4D97-AF65-F5344CB8AC3E}">
        <p14:creationId xmlns:p14="http://schemas.microsoft.com/office/powerpoint/2010/main" xmlns="" val="2205085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23528" y="620688"/>
            <a:ext cx="8517632" cy="5616624"/>
          </a:xfr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a:bodyPr>
          <a:lstStyle/>
          <a:p>
            <a:pPr algn="just"/>
            <a:r>
              <a:rPr lang="ar-IQ" dirty="0" smtClean="0"/>
              <a:t>كمرتفعات </a:t>
            </a:r>
            <a:r>
              <a:rPr lang="ar-IQ" dirty="0" err="1" smtClean="0"/>
              <a:t>هامرسلي</a:t>
            </a:r>
            <a:r>
              <a:rPr lang="ar-IQ" dirty="0" smtClean="0"/>
              <a:t> والتي تكونت في عصور جيولوجية قديمة والتي كانت بمستوى الهضبة القديمة ولكنها بفعل عوامل التعرية التي ادت الى نحت الصخور المحيطة بهذه الجبال الا ان صخور هذه الجبال اكثر مقاومه لعوامل التعرية من المناطق التي تجاورها فبقيت محافظة على ارتفاعها .ان التنوع الاساسي في الهضبة يبدو المظاهر التضاريسية في قسمها الجنوبي الغربي حيث تجاور حافات الهضبة سهول ساحلية حول مدينة بيرث (عاصمة ولاية استراليا الغربية )وهذه السهول محصورة بين مرتفعات </a:t>
            </a:r>
            <a:r>
              <a:rPr lang="ar-IQ" dirty="0" err="1" smtClean="0"/>
              <a:t>دارلنج</a:t>
            </a:r>
            <a:r>
              <a:rPr lang="ar-IQ" dirty="0" smtClean="0"/>
              <a:t> وخط الساحل والمناطق المجاورة وتمتد هذه السهول لتصبح اكثر اتساعا في الاجزاء الجنوبية من القارة متمثلة بسهول </a:t>
            </a:r>
            <a:r>
              <a:rPr lang="ar-IQ" dirty="0" err="1" smtClean="0"/>
              <a:t>نولاريور</a:t>
            </a:r>
            <a:r>
              <a:rPr lang="ar-IQ" dirty="0" smtClean="0"/>
              <a:t> المطلة على خليج استراليا الكبير .</a:t>
            </a:r>
          </a:p>
        </p:txBody>
      </p:sp>
    </p:spTree>
    <p:extLst>
      <p:ext uri="{BB962C8B-B14F-4D97-AF65-F5344CB8AC3E}">
        <p14:creationId xmlns:p14="http://schemas.microsoft.com/office/powerpoint/2010/main" xmlns="" val="217572531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906</TotalTime>
  <Words>979</Words>
  <Application>Microsoft Office PowerPoint</Application>
  <PresentationFormat>عرض على الشاشة (3:4)‏</PresentationFormat>
  <Paragraphs>20</Paragraphs>
  <Slides>10</Slides>
  <Notes>0</Notes>
  <HiddenSlides>0</HiddenSlides>
  <MMClips>0</MMClips>
  <ScaleCrop>false</ScaleCrop>
  <HeadingPairs>
    <vt:vector size="4" baseType="variant">
      <vt:variant>
        <vt:lpstr>سمة</vt:lpstr>
      </vt:variant>
      <vt:variant>
        <vt:i4>3</vt:i4>
      </vt:variant>
      <vt:variant>
        <vt:lpstr>عناوين الشرائح</vt:lpstr>
      </vt:variant>
      <vt:variant>
        <vt:i4>10</vt:i4>
      </vt:variant>
    </vt:vector>
  </HeadingPairs>
  <TitlesOfParts>
    <vt:vector size="13" baseType="lpstr">
      <vt:lpstr>نسق Office</vt:lpstr>
      <vt:lpstr>شكل موجة</vt:lpstr>
      <vt:lpstr>1_نسق Office</vt:lpstr>
      <vt:lpstr>وزارة التعليم العالي والبحث العلمي جامعة ديالى  كلية التربية للعلوم الانسانية قسم الجغرافية  الدراسة المسائية العام 2024 –2025 </vt:lpstr>
      <vt:lpstr>اولا: المرتفعات الشرقية </vt:lpstr>
      <vt:lpstr>الشريحة 3</vt:lpstr>
      <vt:lpstr>الشريحة 4</vt:lpstr>
      <vt:lpstr>الشريحة 5</vt:lpstr>
      <vt:lpstr>ثانيا :السهول الوسطى </vt:lpstr>
      <vt:lpstr>الشريحة 7</vt:lpstr>
      <vt:lpstr>ثالثا- الهضبة الغربية</vt:lpstr>
      <vt:lpstr>الشريحة 9</vt:lpstr>
      <vt:lpstr>الشريحة 10</vt:lpstr>
    </vt:vector>
  </TitlesOfParts>
  <Company>SACC - ANAS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اولا: المرتفعات الشرقية</dc:title>
  <dc:creator>assal</dc:creator>
  <cp:lastModifiedBy>dell</cp:lastModifiedBy>
  <cp:revision>23</cp:revision>
  <dcterms:created xsi:type="dcterms:W3CDTF">2021-05-03T17:55:39Z</dcterms:created>
  <dcterms:modified xsi:type="dcterms:W3CDTF">2024-10-11T08:07:48Z</dcterms:modified>
</cp:coreProperties>
</file>