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0" r:id="rId2"/>
    <p:sldMasterId id="2147483672" r:id="rId3"/>
  </p:sldMasterIdLst>
  <p:sldIdLst>
    <p:sldId id="274" r:id="rId4"/>
    <p:sldId id="275" r:id="rId5"/>
    <p:sldId id="257" r:id="rId6"/>
    <p:sldId id="258" r:id="rId7"/>
    <p:sldId id="259" r:id="rId8"/>
    <p:sldId id="260" r:id="rId9"/>
    <p:sldId id="261" r:id="rId10"/>
    <p:sldId id="262" r:id="rId11"/>
    <p:sldId id="264" r:id="rId12"/>
    <p:sldId id="265" r:id="rId13"/>
    <p:sldId id="263" r:id="rId14"/>
    <p:sldId id="273" r:id="rId15"/>
    <p:sldId id="272" r:id="rId16"/>
    <p:sldId id="271" r:id="rId17"/>
    <p:sldId id="268" r:id="rId18"/>
    <p:sldId id="269" r:id="rId19"/>
    <p:sldId id="270" r:id="rId2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11AEFD74-A02E-4BDE-91A1-2663F95AC4FF}" type="datetimeFigureOut">
              <a:rPr lang="ar-IQ" smtClean="0"/>
              <a:pPr/>
              <a:t>08/04/1446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C813909-FDEA-472F-82E3-B297DBD0CF26}" type="slidenum">
              <a:rPr lang="ar-IQ" smtClean="0"/>
              <a:pPr/>
              <a:t>‹#›</a:t>
            </a:fld>
            <a:endParaRPr lang="ar-IQ"/>
          </a:p>
        </p:txBody>
      </p:sp>
    </p:spTree>
    <p:extLst>
      <p:ext uri="{BB962C8B-B14F-4D97-AF65-F5344CB8AC3E}">
        <p14:creationId xmlns:p14="http://schemas.microsoft.com/office/powerpoint/2010/main" xmlns="" val="3441309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1AEFD74-A02E-4BDE-91A1-2663F95AC4FF}" type="datetimeFigureOut">
              <a:rPr lang="ar-IQ" smtClean="0"/>
              <a:pPr/>
              <a:t>08/04/1446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C813909-FDEA-472F-82E3-B297DBD0CF26}" type="slidenum">
              <a:rPr lang="ar-IQ" smtClean="0"/>
              <a:pPr/>
              <a:t>‹#›</a:t>
            </a:fld>
            <a:endParaRPr lang="ar-IQ"/>
          </a:p>
        </p:txBody>
      </p:sp>
    </p:spTree>
    <p:extLst>
      <p:ext uri="{BB962C8B-B14F-4D97-AF65-F5344CB8AC3E}">
        <p14:creationId xmlns:p14="http://schemas.microsoft.com/office/powerpoint/2010/main" xmlns="" val="1007927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1AEFD74-A02E-4BDE-91A1-2663F95AC4FF}" type="datetimeFigureOut">
              <a:rPr lang="ar-IQ" smtClean="0"/>
              <a:pPr/>
              <a:t>08/04/1446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C813909-FDEA-472F-82E3-B297DBD0CF26}" type="slidenum">
              <a:rPr lang="ar-IQ" smtClean="0"/>
              <a:pPr/>
              <a:t>‹#›</a:t>
            </a:fld>
            <a:endParaRPr lang="ar-IQ"/>
          </a:p>
        </p:txBody>
      </p:sp>
    </p:spTree>
    <p:extLst>
      <p:ext uri="{BB962C8B-B14F-4D97-AF65-F5344CB8AC3E}">
        <p14:creationId xmlns:p14="http://schemas.microsoft.com/office/powerpoint/2010/main" xmlns="" val="35608438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5" name="عنصر نائب للتذييل 4"/>
          <p:cNvSpPr>
            <a:spLocks noGrp="1"/>
          </p:cNvSpPr>
          <p:nvPr>
            <p:ph type="ftr" sz="quarter" idx="11"/>
          </p:nvPr>
        </p:nvSpPr>
        <p:spPr/>
        <p:txBody>
          <a:bodyPr/>
          <a:lstStyle/>
          <a:p>
            <a:endParaRPr lang="ar-IQ">
              <a:solidFill>
                <a:srgbClr val="073E87"/>
              </a:solidFill>
            </a:endParaRPr>
          </a:p>
        </p:txBody>
      </p:sp>
      <p:sp>
        <p:nvSpPr>
          <p:cNvPr id="6" name="عنصر نائب لرقم الشريحة 5"/>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Tree>
    <p:extLst>
      <p:ext uri="{BB962C8B-B14F-4D97-AF65-F5344CB8AC3E}">
        <p14:creationId xmlns:p14="http://schemas.microsoft.com/office/powerpoint/2010/main" xmlns="" val="42818520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5" name="عنصر نائب للتذييل 4"/>
          <p:cNvSpPr>
            <a:spLocks noGrp="1"/>
          </p:cNvSpPr>
          <p:nvPr>
            <p:ph type="ftr" sz="quarter" idx="11"/>
          </p:nvPr>
        </p:nvSpPr>
        <p:spPr/>
        <p:txBody>
          <a:bodyPr/>
          <a:lstStyle/>
          <a:p>
            <a:endParaRPr lang="ar-IQ">
              <a:solidFill>
                <a:srgbClr val="073E87"/>
              </a:solidFill>
            </a:endParaRPr>
          </a:p>
        </p:txBody>
      </p:sp>
      <p:sp>
        <p:nvSpPr>
          <p:cNvPr id="6" name="عنصر نائب لرقم الشريحة 5"/>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Tree>
    <p:extLst>
      <p:ext uri="{BB962C8B-B14F-4D97-AF65-F5344CB8AC3E}">
        <p14:creationId xmlns:p14="http://schemas.microsoft.com/office/powerpoint/2010/main" xmlns="" val="11187424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5" name="عنصر نائب للتذييل 4"/>
          <p:cNvSpPr>
            <a:spLocks noGrp="1"/>
          </p:cNvSpPr>
          <p:nvPr>
            <p:ph type="ftr" sz="quarter" idx="11"/>
          </p:nvPr>
        </p:nvSpPr>
        <p:spPr/>
        <p:txBody>
          <a:bodyPr/>
          <a:lstStyle/>
          <a:p>
            <a:endParaRPr lang="ar-IQ">
              <a:solidFill>
                <a:srgbClr val="073E87"/>
              </a:solidFill>
            </a:endParaRPr>
          </a:p>
        </p:txBody>
      </p:sp>
      <p:sp>
        <p:nvSpPr>
          <p:cNvPr id="6" name="عنصر نائب لرقم الشريحة 5"/>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Tree>
    <p:extLst>
      <p:ext uri="{BB962C8B-B14F-4D97-AF65-F5344CB8AC3E}">
        <p14:creationId xmlns:p14="http://schemas.microsoft.com/office/powerpoint/2010/main" xmlns="" val="10131459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6" name="عنصر نائب للتذييل 5"/>
          <p:cNvSpPr>
            <a:spLocks noGrp="1"/>
          </p:cNvSpPr>
          <p:nvPr>
            <p:ph type="ftr" sz="quarter" idx="11"/>
          </p:nvPr>
        </p:nvSpPr>
        <p:spPr/>
        <p:txBody>
          <a:bodyPr/>
          <a:lstStyle/>
          <a:p>
            <a:endParaRPr lang="ar-IQ">
              <a:solidFill>
                <a:srgbClr val="073E87"/>
              </a:solidFill>
            </a:endParaRPr>
          </a:p>
        </p:txBody>
      </p:sp>
      <p:sp>
        <p:nvSpPr>
          <p:cNvPr id="7" name="عنصر نائب لرقم الشريحة 6"/>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Tree>
    <p:extLst>
      <p:ext uri="{BB962C8B-B14F-4D97-AF65-F5344CB8AC3E}">
        <p14:creationId xmlns:p14="http://schemas.microsoft.com/office/powerpoint/2010/main" xmlns="" val="38916359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8" name="عنصر نائب للتذييل 7"/>
          <p:cNvSpPr>
            <a:spLocks noGrp="1"/>
          </p:cNvSpPr>
          <p:nvPr>
            <p:ph type="ftr" sz="quarter" idx="11"/>
          </p:nvPr>
        </p:nvSpPr>
        <p:spPr/>
        <p:txBody>
          <a:bodyPr/>
          <a:lstStyle/>
          <a:p>
            <a:endParaRPr lang="ar-IQ">
              <a:solidFill>
                <a:srgbClr val="073E87"/>
              </a:solidFill>
            </a:endParaRPr>
          </a:p>
        </p:txBody>
      </p:sp>
      <p:sp>
        <p:nvSpPr>
          <p:cNvPr id="9" name="عنصر نائب لرقم الشريحة 8"/>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Tree>
    <p:extLst>
      <p:ext uri="{BB962C8B-B14F-4D97-AF65-F5344CB8AC3E}">
        <p14:creationId xmlns:p14="http://schemas.microsoft.com/office/powerpoint/2010/main" xmlns="" val="20742548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4" name="عنصر نائب للتذييل 3"/>
          <p:cNvSpPr>
            <a:spLocks noGrp="1"/>
          </p:cNvSpPr>
          <p:nvPr>
            <p:ph type="ftr" sz="quarter" idx="11"/>
          </p:nvPr>
        </p:nvSpPr>
        <p:spPr/>
        <p:txBody>
          <a:bodyPr/>
          <a:lstStyle/>
          <a:p>
            <a:endParaRPr lang="ar-IQ">
              <a:solidFill>
                <a:srgbClr val="073E87"/>
              </a:solidFill>
            </a:endParaRPr>
          </a:p>
        </p:txBody>
      </p:sp>
      <p:sp>
        <p:nvSpPr>
          <p:cNvPr id="5" name="عنصر نائب لرقم الشريحة 4"/>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Tree>
    <p:extLst>
      <p:ext uri="{BB962C8B-B14F-4D97-AF65-F5344CB8AC3E}">
        <p14:creationId xmlns:p14="http://schemas.microsoft.com/office/powerpoint/2010/main" xmlns="" val="24837608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3" name="عنصر نائب للتذييل 2"/>
          <p:cNvSpPr>
            <a:spLocks noGrp="1"/>
          </p:cNvSpPr>
          <p:nvPr>
            <p:ph type="ftr" sz="quarter" idx="11"/>
          </p:nvPr>
        </p:nvSpPr>
        <p:spPr/>
        <p:txBody>
          <a:bodyPr/>
          <a:lstStyle/>
          <a:p>
            <a:endParaRPr lang="ar-IQ">
              <a:solidFill>
                <a:srgbClr val="073E87"/>
              </a:solidFill>
            </a:endParaRPr>
          </a:p>
        </p:txBody>
      </p:sp>
      <p:sp>
        <p:nvSpPr>
          <p:cNvPr id="4" name="عنصر نائب لرقم الشريحة 3"/>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Tree>
    <p:extLst>
      <p:ext uri="{BB962C8B-B14F-4D97-AF65-F5344CB8AC3E}">
        <p14:creationId xmlns:p14="http://schemas.microsoft.com/office/powerpoint/2010/main" xmlns="" val="37720201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6" name="عنصر نائب للتذييل 5"/>
          <p:cNvSpPr>
            <a:spLocks noGrp="1"/>
          </p:cNvSpPr>
          <p:nvPr>
            <p:ph type="ftr" sz="quarter" idx="11"/>
          </p:nvPr>
        </p:nvSpPr>
        <p:spPr/>
        <p:txBody>
          <a:bodyPr/>
          <a:lstStyle/>
          <a:p>
            <a:endParaRPr lang="ar-IQ">
              <a:solidFill>
                <a:srgbClr val="073E87"/>
              </a:solidFill>
            </a:endParaRPr>
          </a:p>
        </p:txBody>
      </p:sp>
      <p:sp>
        <p:nvSpPr>
          <p:cNvPr id="7" name="عنصر نائب لرقم الشريحة 6"/>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Tree>
    <p:extLst>
      <p:ext uri="{BB962C8B-B14F-4D97-AF65-F5344CB8AC3E}">
        <p14:creationId xmlns:p14="http://schemas.microsoft.com/office/powerpoint/2010/main" xmlns="" val="3618883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1AEFD74-A02E-4BDE-91A1-2663F95AC4FF}" type="datetimeFigureOut">
              <a:rPr lang="ar-IQ" smtClean="0"/>
              <a:pPr/>
              <a:t>08/04/1446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C813909-FDEA-472F-82E3-B297DBD0CF26}" type="slidenum">
              <a:rPr lang="ar-IQ" smtClean="0"/>
              <a:pPr/>
              <a:t>‹#›</a:t>
            </a:fld>
            <a:endParaRPr lang="ar-IQ"/>
          </a:p>
        </p:txBody>
      </p:sp>
    </p:spTree>
    <p:extLst>
      <p:ext uri="{BB962C8B-B14F-4D97-AF65-F5344CB8AC3E}">
        <p14:creationId xmlns:p14="http://schemas.microsoft.com/office/powerpoint/2010/main" xmlns="" val="11000153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6" name="عنصر نائب للتذييل 5"/>
          <p:cNvSpPr>
            <a:spLocks noGrp="1"/>
          </p:cNvSpPr>
          <p:nvPr>
            <p:ph type="ftr" sz="quarter" idx="11"/>
          </p:nvPr>
        </p:nvSpPr>
        <p:spPr/>
        <p:txBody>
          <a:bodyPr/>
          <a:lstStyle/>
          <a:p>
            <a:endParaRPr lang="ar-IQ">
              <a:solidFill>
                <a:srgbClr val="073E87"/>
              </a:solidFill>
            </a:endParaRPr>
          </a:p>
        </p:txBody>
      </p:sp>
      <p:sp>
        <p:nvSpPr>
          <p:cNvPr id="7" name="عنصر نائب لرقم الشريحة 6"/>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Tree>
    <p:extLst>
      <p:ext uri="{BB962C8B-B14F-4D97-AF65-F5344CB8AC3E}">
        <p14:creationId xmlns:p14="http://schemas.microsoft.com/office/powerpoint/2010/main" xmlns="" val="7043445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5" name="عنصر نائب للتذييل 4"/>
          <p:cNvSpPr>
            <a:spLocks noGrp="1"/>
          </p:cNvSpPr>
          <p:nvPr>
            <p:ph type="ftr" sz="quarter" idx="11"/>
          </p:nvPr>
        </p:nvSpPr>
        <p:spPr/>
        <p:txBody>
          <a:bodyPr/>
          <a:lstStyle/>
          <a:p>
            <a:endParaRPr lang="ar-IQ">
              <a:solidFill>
                <a:srgbClr val="073E87"/>
              </a:solidFill>
            </a:endParaRPr>
          </a:p>
        </p:txBody>
      </p:sp>
      <p:sp>
        <p:nvSpPr>
          <p:cNvPr id="6" name="عنصر نائب لرقم الشريحة 5"/>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Tree>
    <p:extLst>
      <p:ext uri="{BB962C8B-B14F-4D97-AF65-F5344CB8AC3E}">
        <p14:creationId xmlns:p14="http://schemas.microsoft.com/office/powerpoint/2010/main" xmlns="" val="4381106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5" name="عنصر نائب للتذييل 4"/>
          <p:cNvSpPr>
            <a:spLocks noGrp="1"/>
          </p:cNvSpPr>
          <p:nvPr>
            <p:ph type="ftr" sz="quarter" idx="11"/>
          </p:nvPr>
        </p:nvSpPr>
        <p:spPr/>
        <p:txBody>
          <a:bodyPr/>
          <a:lstStyle/>
          <a:p>
            <a:endParaRPr lang="ar-IQ">
              <a:solidFill>
                <a:srgbClr val="073E87"/>
              </a:solidFill>
            </a:endParaRPr>
          </a:p>
        </p:txBody>
      </p:sp>
      <p:sp>
        <p:nvSpPr>
          <p:cNvPr id="6" name="عنصر نائب لرقم الشريحة 5"/>
          <p:cNvSpPr>
            <a:spLocks noGrp="1"/>
          </p:cNvSpPr>
          <p:nvPr>
            <p:ph type="sldNum" sz="quarter" idx="12"/>
          </p:nvPr>
        </p:nvSpPr>
        <p:spPr/>
        <p:txBody>
          <a:bodyPr/>
          <a:lstStyle/>
          <a:p>
            <a:fld id="{36A654D7-8402-4395-AAEF-67D4F816B10A}" type="slidenum">
              <a:rPr lang="ar-IQ" smtClean="0">
                <a:solidFill>
                  <a:srgbClr val="073E87"/>
                </a:solidFill>
              </a:rPr>
              <a:pPr/>
              <a:t>‹#›</a:t>
            </a:fld>
            <a:endParaRPr lang="ar-IQ">
              <a:solidFill>
                <a:srgbClr val="073E87"/>
              </a:solidFill>
            </a:endParaRPr>
          </a:p>
        </p:txBody>
      </p:sp>
    </p:spTree>
    <p:extLst>
      <p:ext uri="{BB962C8B-B14F-4D97-AF65-F5344CB8AC3E}">
        <p14:creationId xmlns:p14="http://schemas.microsoft.com/office/powerpoint/2010/main" xmlns="" val="310295943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11AEFD74-A02E-4BDE-91A1-2663F95AC4FF}" type="datetimeFigureOut">
              <a:rPr lang="ar-IQ" smtClean="0">
                <a:solidFill>
                  <a:prstClr val="black">
                    <a:tint val="75000"/>
                  </a:prstClr>
                </a:solidFill>
              </a:rPr>
              <a:pPr/>
              <a:t>08/04/1446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5C813909-FDEA-472F-82E3-B297DBD0CF2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18060746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1AEFD74-A02E-4BDE-91A1-2663F95AC4FF}" type="datetimeFigureOut">
              <a:rPr lang="ar-IQ" smtClean="0">
                <a:solidFill>
                  <a:prstClr val="black">
                    <a:tint val="75000"/>
                  </a:prstClr>
                </a:solidFill>
              </a:rPr>
              <a:pPr/>
              <a:t>08/04/1446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5C813909-FDEA-472F-82E3-B297DBD0CF2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86087000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1AEFD74-A02E-4BDE-91A1-2663F95AC4FF}" type="datetimeFigureOut">
              <a:rPr lang="ar-IQ" smtClean="0">
                <a:solidFill>
                  <a:prstClr val="black">
                    <a:tint val="75000"/>
                  </a:prstClr>
                </a:solidFill>
              </a:rPr>
              <a:pPr/>
              <a:t>08/04/1446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5C813909-FDEA-472F-82E3-B297DBD0CF2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420955643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11AEFD74-A02E-4BDE-91A1-2663F95AC4FF}" type="datetimeFigureOut">
              <a:rPr lang="ar-IQ" smtClean="0">
                <a:solidFill>
                  <a:prstClr val="black">
                    <a:tint val="75000"/>
                  </a:prstClr>
                </a:solidFill>
              </a:rPr>
              <a:pPr/>
              <a:t>08/04/1446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5C813909-FDEA-472F-82E3-B297DBD0CF2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184918917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11AEFD74-A02E-4BDE-91A1-2663F95AC4FF}" type="datetimeFigureOut">
              <a:rPr lang="ar-IQ" smtClean="0">
                <a:solidFill>
                  <a:prstClr val="black">
                    <a:tint val="75000"/>
                  </a:prstClr>
                </a:solidFill>
              </a:rPr>
              <a:pPr/>
              <a:t>08/04/1446</a:t>
            </a:fld>
            <a:endParaRPr lang="ar-IQ">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IQ">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5C813909-FDEA-472F-82E3-B297DBD0CF2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266896907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11AEFD74-A02E-4BDE-91A1-2663F95AC4FF}" type="datetimeFigureOut">
              <a:rPr lang="ar-IQ" smtClean="0">
                <a:solidFill>
                  <a:prstClr val="black">
                    <a:tint val="75000"/>
                  </a:prstClr>
                </a:solidFill>
              </a:rPr>
              <a:pPr/>
              <a:t>08/04/1446</a:t>
            </a:fld>
            <a:endParaRPr lang="ar-IQ">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IQ">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5C813909-FDEA-472F-82E3-B297DBD0CF2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230408509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1AEFD74-A02E-4BDE-91A1-2663F95AC4FF}" type="datetimeFigureOut">
              <a:rPr lang="ar-IQ" smtClean="0">
                <a:solidFill>
                  <a:prstClr val="black">
                    <a:tint val="75000"/>
                  </a:prstClr>
                </a:solidFill>
              </a:rPr>
              <a:pPr/>
              <a:t>08/04/1446</a:t>
            </a:fld>
            <a:endParaRPr lang="ar-IQ">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IQ">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5C813909-FDEA-472F-82E3-B297DBD0CF2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2686417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1AEFD74-A02E-4BDE-91A1-2663F95AC4FF}" type="datetimeFigureOut">
              <a:rPr lang="ar-IQ" smtClean="0"/>
              <a:pPr/>
              <a:t>08/04/1446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C813909-FDEA-472F-82E3-B297DBD0CF26}" type="slidenum">
              <a:rPr lang="ar-IQ" smtClean="0"/>
              <a:pPr/>
              <a:t>‹#›</a:t>
            </a:fld>
            <a:endParaRPr lang="ar-IQ"/>
          </a:p>
        </p:txBody>
      </p:sp>
    </p:spTree>
    <p:extLst>
      <p:ext uri="{BB962C8B-B14F-4D97-AF65-F5344CB8AC3E}">
        <p14:creationId xmlns:p14="http://schemas.microsoft.com/office/powerpoint/2010/main" xmlns="" val="285091044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1AEFD74-A02E-4BDE-91A1-2663F95AC4FF}" type="datetimeFigureOut">
              <a:rPr lang="ar-IQ" smtClean="0">
                <a:solidFill>
                  <a:prstClr val="black">
                    <a:tint val="75000"/>
                  </a:prstClr>
                </a:solidFill>
              </a:rPr>
              <a:pPr/>
              <a:t>08/04/1446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5C813909-FDEA-472F-82E3-B297DBD0CF2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149540951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1AEFD74-A02E-4BDE-91A1-2663F95AC4FF}" type="datetimeFigureOut">
              <a:rPr lang="ar-IQ" smtClean="0">
                <a:solidFill>
                  <a:prstClr val="black">
                    <a:tint val="75000"/>
                  </a:prstClr>
                </a:solidFill>
              </a:rPr>
              <a:pPr/>
              <a:t>08/04/1446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5C813909-FDEA-472F-82E3-B297DBD0CF2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350243482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1AEFD74-A02E-4BDE-91A1-2663F95AC4FF}" type="datetimeFigureOut">
              <a:rPr lang="ar-IQ" smtClean="0">
                <a:solidFill>
                  <a:prstClr val="black">
                    <a:tint val="75000"/>
                  </a:prstClr>
                </a:solidFill>
              </a:rPr>
              <a:pPr/>
              <a:t>08/04/1446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5C813909-FDEA-472F-82E3-B297DBD0CF2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150378538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1AEFD74-A02E-4BDE-91A1-2663F95AC4FF}" type="datetimeFigureOut">
              <a:rPr lang="ar-IQ" smtClean="0">
                <a:solidFill>
                  <a:prstClr val="black">
                    <a:tint val="75000"/>
                  </a:prstClr>
                </a:solidFill>
              </a:rPr>
              <a:pPr/>
              <a:t>08/04/1446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5C813909-FDEA-472F-82E3-B297DBD0CF2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218227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11AEFD74-A02E-4BDE-91A1-2663F95AC4FF}" type="datetimeFigureOut">
              <a:rPr lang="ar-IQ" smtClean="0"/>
              <a:pPr/>
              <a:t>08/04/1446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C813909-FDEA-472F-82E3-B297DBD0CF26}" type="slidenum">
              <a:rPr lang="ar-IQ" smtClean="0"/>
              <a:pPr/>
              <a:t>‹#›</a:t>
            </a:fld>
            <a:endParaRPr lang="ar-IQ"/>
          </a:p>
        </p:txBody>
      </p:sp>
    </p:spTree>
    <p:extLst>
      <p:ext uri="{BB962C8B-B14F-4D97-AF65-F5344CB8AC3E}">
        <p14:creationId xmlns:p14="http://schemas.microsoft.com/office/powerpoint/2010/main" xmlns="" val="2264154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11AEFD74-A02E-4BDE-91A1-2663F95AC4FF}" type="datetimeFigureOut">
              <a:rPr lang="ar-IQ" smtClean="0"/>
              <a:pPr/>
              <a:t>08/04/1446</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5C813909-FDEA-472F-82E3-B297DBD0CF26}" type="slidenum">
              <a:rPr lang="ar-IQ" smtClean="0"/>
              <a:pPr/>
              <a:t>‹#›</a:t>
            </a:fld>
            <a:endParaRPr lang="ar-IQ"/>
          </a:p>
        </p:txBody>
      </p:sp>
    </p:spTree>
    <p:extLst>
      <p:ext uri="{BB962C8B-B14F-4D97-AF65-F5344CB8AC3E}">
        <p14:creationId xmlns:p14="http://schemas.microsoft.com/office/powerpoint/2010/main" xmlns="" val="3628185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11AEFD74-A02E-4BDE-91A1-2663F95AC4FF}" type="datetimeFigureOut">
              <a:rPr lang="ar-IQ" smtClean="0"/>
              <a:pPr/>
              <a:t>08/04/1446</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5C813909-FDEA-472F-82E3-B297DBD0CF26}" type="slidenum">
              <a:rPr lang="ar-IQ" smtClean="0"/>
              <a:pPr/>
              <a:t>‹#›</a:t>
            </a:fld>
            <a:endParaRPr lang="ar-IQ"/>
          </a:p>
        </p:txBody>
      </p:sp>
    </p:spTree>
    <p:extLst>
      <p:ext uri="{BB962C8B-B14F-4D97-AF65-F5344CB8AC3E}">
        <p14:creationId xmlns:p14="http://schemas.microsoft.com/office/powerpoint/2010/main" xmlns="" val="2488512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1AEFD74-A02E-4BDE-91A1-2663F95AC4FF}" type="datetimeFigureOut">
              <a:rPr lang="ar-IQ" smtClean="0"/>
              <a:pPr/>
              <a:t>08/04/1446</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5C813909-FDEA-472F-82E3-B297DBD0CF26}" type="slidenum">
              <a:rPr lang="ar-IQ" smtClean="0"/>
              <a:pPr/>
              <a:t>‹#›</a:t>
            </a:fld>
            <a:endParaRPr lang="ar-IQ"/>
          </a:p>
        </p:txBody>
      </p:sp>
    </p:spTree>
    <p:extLst>
      <p:ext uri="{BB962C8B-B14F-4D97-AF65-F5344CB8AC3E}">
        <p14:creationId xmlns:p14="http://schemas.microsoft.com/office/powerpoint/2010/main" xmlns="" val="1149981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1AEFD74-A02E-4BDE-91A1-2663F95AC4FF}" type="datetimeFigureOut">
              <a:rPr lang="ar-IQ" smtClean="0"/>
              <a:pPr/>
              <a:t>08/04/1446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C813909-FDEA-472F-82E3-B297DBD0CF26}" type="slidenum">
              <a:rPr lang="ar-IQ" smtClean="0"/>
              <a:pPr/>
              <a:t>‹#›</a:t>
            </a:fld>
            <a:endParaRPr lang="ar-IQ"/>
          </a:p>
        </p:txBody>
      </p:sp>
    </p:spTree>
    <p:extLst>
      <p:ext uri="{BB962C8B-B14F-4D97-AF65-F5344CB8AC3E}">
        <p14:creationId xmlns:p14="http://schemas.microsoft.com/office/powerpoint/2010/main" xmlns="" val="1710783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1AEFD74-A02E-4BDE-91A1-2663F95AC4FF}" type="datetimeFigureOut">
              <a:rPr lang="ar-IQ" smtClean="0"/>
              <a:pPr/>
              <a:t>08/04/1446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C813909-FDEA-472F-82E3-B297DBD0CF26}" type="slidenum">
              <a:rPr lang="ar-IQ" smtClean="0"/>
              <a:pPr/>
              <a:t>‹#›</a:t>
            </a:fld>
            <a:endParaRPr lang="ar-IQ"/>
          </a:p>
        </p:txBody>
      </p:sp>
    </p:spTree>
    <p:extLst>
      <p:ext uri="{BB962C8B-B14F-4D97-AF65-F5344CB8AC3E}">
        <p14:creationId xmlns:p14="http://schemas.microsoft.com/office/powerpoint/2010/main" xmlns="" val="3763024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1AEFD74-A02E-4BDE-91A1-2663F95AC4FF}" type="datetimeFigureOut">
              <a:rPr lang="ar-IQ" smtClean="0"/>
              <a:pPr/>
              <a:t>08/04/1446</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C813909-FDEA-472F-82E3-B297DBD0CF26}" type="slidenum">
              <a:rPr lang="ar-IQ" smtClean="0"/>
              <a:pPr/>
              <a:t>‹#›</a:t>
            </a:fld>
            <a:endParaRPr lang="ar-IQ"/>
          </a:p>
        </p:txBody>
      </p:sp>
    </p:spTree>
    <p:extLst>
      <p:ext uri="{BB962C8B-B14F-4D97-AF65-F5344CB8AC3E}">
        <p14:creationId xmlns:p14="http://schemas.microsoft.com/office/powerpoint/2010/main" xmlns="" val="4244986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448F11A-8534-4160-B34D-87457937285F}" type="datetimeFigureOut">
              <a:rPr lang="ar-IQ" smtClean="0">
                <a:solidFill>
                  <a:srgbClr val="073E87"/>
                </a:solidFill>
              </a:rPr>
              <a:pPr/>
              <a:t>08/04/1446</a:t>
            </a:fld>
            <a:endParaRPr lang="ar-IQ">
              <a:solidFill>
                <a:srgbClr val="073E87"/>
              </a:solidFill>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solidFill>
                <a:srgbClr val="073E87"/>
              </a:solidFill>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6A654D7-8402-4395-AAEF-67D4F816B10A}" type="slidenum">
              <a:rPr lang="ar-IQ" smtClean="0">
                <a:solidFill>
                  <a:srgbClr val="073E87"/>
                </a:solidFill>
              </a:rPr>
              <a:pPr/>
              <a:t>‹#›</a:t>
            </a:fld>
            <a:endParaRPr lang="ar-IQ">
              <a:solidFill>
                <a:srgbClr val="073E87"/>
              </a:solidFill>
            </a:endParaRPr>
          </a:p>
        </p:txBody>
      </p:sp>
    </p:spTree>
    <p:extLst>
      <p:ext uri="{BB962C8B-B14F-4D97-AF65-F5344CB8AC3E}">
        <p14:creationId xmlns:p14="http://schemas.microsoft.com/office/powerpoint/2010/main" xmlns="" val="37174663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1AEFD74-A02E-4BDE-91A1-2663F95AC4FF}" type="datetimeFigureOut">
              <a:rPr lang="ar-IQ" smtClean="0">
                <a:solidFill>
                  <a:prstClr val="black">
                    <a:tint val="75000"/>
                  </a:prstClr>
                </a:solidFill>
              </a:rPr>
              <a:pPr/>
              <a:t>08/04/1446</a:t>
            </a:fld>
            <a:endParaRPr lang="ar-IQ">
              <a:solidFill>
                <a:prstClr val="black">
                  <a:tint val="75000"/>
                </a:prstClr>
              </a:solidFill>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solidFill>
                <a:prstClr val="black">
                  <a:tint val="75000"/>
                </a:prstClr>
              </a:solidFill>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C813909-FDEA-472F-82E3-B297DBD0CF26}"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xmlns="" val="185775189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251520" y="338328"/>
            <a:ext cx="8435280" cy="4098784"/>
          </a:xfrm>
        </p:spPr>
        <p:txBody>
          <a:bodyPr>
            <a:normAutofit/>
          </a:bodyPr>
          <a:lstStyle/>
          <a:p>
            <a:pPr lvl="0">
              <a:spcBef>
                <a:spcPct val="20000"/>
              </a:spcBef>
            </a:pPr>
            <a:r>
              <a:rPr lang="ar-IQ" sz="3200" dirty="0">
                <a:ea typeface="+mn-ea"/>
              </a:rPr>
              <a:t>وزارة التعليم العالي والبحث العلمي</a:t>
            </a:r>
            <a:br>
              <a:rPr lang="ar-IQ" sz="3200" dirty="0">
                <a:ea typeface="+mn-ea"/>
              </a:rPr>
            </a:br>
            <a:r>
              <a:rPr lang="ar-IQ" sz="3200" dirty="0">
                <a:ea typeface="+mn-ea"/>
              </a:rPr>
              <a:t>جامعة ديالى </a:t>
            </a:r>
            <a:br>
              <a:rPr lang="ar-IQ" sz="3200" dirty="0">
                <a:ea typeface="+mn-ea"/>
              </a:rPr>
            </a:br>
            <a:r>
              <a:rPr lang="ar-IQ" sz="3200" dirty="0">
                <a:ea typeface="+mn-ea"/>
              </a:rPr>
              <a:t>كلية التربية للعلوم الانسانية</a:t>
            </a:r>
            <a:br>
              <a:rPr lang="ar-IQ" sz="3200" dirty="0">
                <a:ea typeface="+mn-ea"/>
              </a:rPr>
            </a:br>
            <a:r>
              <a:rPr lang="ar-IQ" sz="3200" dirty="0">
                <a:ea typeface="+mn-ea"/>
              </a:rPr>
              <a:t>قسم الجغرافية </a:t>
            </a:r>
            <a:br>
              <a:rPr lang="ar-IQ" sz="3200" dirty="0">
                <a:ea typeface="+mn-ea"/>
              </a:rPr>
            </a:br>
            <a:r>
              <a:rPr lang="ar-IQ" sz="3200" dirty="0">
                <a:ea typeface="+mn-ea"/>
              </a:rPr>
              <a:t>الدراسة المسائية</a:t>
            </a:r>
            <a:br>
              <a:rPr lang="ar-IQ" sz="3200" dirty="0">
                <a:ea typeface="+mn-ea"/>
              </a:rPr>
            </a:br>
            <a:r>
              <a:rPr lang="ar-IQ" sz="3200" dirty="0">
                <a:ea typeface="+mn-ea"/>
              </a:rPr>
              <a:t>العام </a:t>
            </a:r>
            <a:r>
              <a:rPr lang="ar-IQ" sz="3200" dirty="0" smtClean="0">
                <a:ea typeface="+mn-ea"/>
              </a:rPr>
              <a:t>2024 </a:t>
            </a:r>
            <a:r>
              <a:rPr lang="ar-IQ" sz="3200" smtClean="0">
                <a:ea typeface="+mn-ea"/>
              </a:rPr>
              <a:t>–</a:t>
            </a:r>
            <a:r>
              <a:rPr lang="ar-IQ" sz="3200" smtClean="0">
                <a:ea typeface="+mn-ea"/>
              </a:rPr>
              <a:t>2025 </a:t>
            </a:r>
            <a:endParaRPr lang="ar-IQ" sz="3200" dirty="0">
              <a:ea typeface="+mn-ea"/>
            </a:endParaRPr>
          </a:p>
        </p:txBody>
      </p:sp>
      <p:sp>
        <p:nvSpPr>
          <p:cNvPr id="5" name="عنصر نائب للمحتوى 4"/>
          <p:cNvSpPr>
            <a:spLocks noGrp="1"/>
          </p:cNvSpPr>
          <p:nvPr>
            <p:ph idx="1"/>
          </p:nvPr>
        </p:nvSpPr>
        <p:spPr>
          <a:xfrm>
            <a:off x="872067" y="4437112"/>
            <a:ext cx="7408333" cy="1872208"/>
          </a:xfrm>
        </p:spPr>
        <p:txBody>
          <a:bodyPr>
            <a:normAutofit/>
          </a:bodyPr>
          <a:lstStyle/>
          <a:p>
            <a:pPr marL="0" lvl="0" indent="0" algn="ctr">
              <a:buClr>
                <a:srgbClr val="31B6FD"/>
              </a:buClr>
              <a:buNone/>
            </a:pPr>
            <a:r>
              <a:rPr lang="ar-IQ" sz="3200" i="1" dirty="0" smtClean="0">
                <a:solidFill>
                  <a:srgbClr val="073E87"/>
                </a:solidFill>
                <a:latin typeface="Angsana New" pitchFamily="18" charset="-34"/>
              </a:rPr>
              <a:t>المرحلة الاولى: استراليا</a:t>
            </a:r>
            <a:endParaRPr lang="ar-IQ" sz="3200" i="1" dirty="0">
              <a:solidFill>
                <a:srgbClr val="073E87"/>
              </a:solidFill>
              <a:latin typeface="Angsana New" pitchFamily="18" charset="-34"/>
            </a:endParaRPr>
          </a:p>
          <a:p>
            <a:pPr marL="0" lvl="0" indent="0" algn="ctr">
              <a:buClr>
                <a:srgbClr val="31B6FD"/>
              </a:buClr>
              <a:buNone/>
            </a:pPr>
            <a:r>
              <a:rPr lang="ar-IQ" sz="3200" i="1" dirty="0">
                <a:solidFill>
                  <a:srgbClr val="073E87"/>
                </a:solidFill>
                <a:latin typeface="Angsana New" pitchFamily="18" charset="-34"/>
              </a:rPr>
              <a:t>م. م. عمر غافل </a:t>
            </a:r>
            <a:r>
              <a:rPr lang="ar-IQ" sz="3200" i="1" dirty="0" smtClean="0">
                <a:solidFill>
                  <a:srgbClr val="073E87"/>
                </a:solidFill>
                <a:latin typeface="Angsana New" pitchFamily="18" charset="-34"/>
              </a:rPr>
              <a:t>حجي</a:t>
            </a:r>
          </a:p>
          <a:p>
            <a:pPr marL="0" lvl="0" indent="0" algn="ctr">
              <a:buClr>
                <a:srgbClr val="31B6FD"/>
              </a:buClr>
              <a:buNone/>
            </a:pPr>
            <a:r>
              <a:rPr lang="ar-IQ" sz="3200" i="1" dirty="0" smtClean="0">
                <a:solidFill>
                  <a:srgbClr val="073E87"/>
                </a:solidFill>
                <a:latin typeface="Angsana New" pitchFamily="18" charset="-34"/>
              </a:rPr>
              <a:t>م/ السكان في استراليا</a:t>
            </a:r>
            <a:endParaRPr lang="ar-IQ" sz="3200" i="1" dirty="0">
              <a:solidFill>
                <a:srgbClr val="073E87"/>
              </a:solidFill>
              <a:latin typeface="Angsana New" pitchFamily="18" charset="-34"/>
            </a:endParaRPr>
          </a:p>
          <a:p>
            <a:pPr marL="0" indent="0" algn="ctr">
              <a:buNone/>
            </a:pPr>
            <a:endParaRPr lang="ar-IQ" sz="3200"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310214" y="476672"/>
            <a:ext cx="1295400" cy="143765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 name="صورة 5"/>
          <p:cNvPicPr/>
          <p:nvPr/>
        </p:nvPicPr>
        <p:blipFill>
          <a:blip r:embed="rId3" cstate="print"/>
          <a:stretch>
            <a:fillRect/>
          </a:stretch>
        </p:blipFill>
        <p:spPr>
          <a:xfrm>
            <a:off x="467544" y="476672"/>
            <a:ext cx="1657350" cy="1704975"/>
          </a:xfrm>
          <a:prstGeom prst="rect">
            <a:avLst/>
          </a:prstGeom>
        </p:spPr>
      </p:pic>
    </p:spTree>
    <p:extLst>
      <p:ext uri="{BB962C8B-B14F-4D97-AF65-F5344CB8AC3E}">
        <p14:creationId xmlns:p14="http://schemas.microsoft.com/office/powerpoint/2010/main" xmlns="" val="32576609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1520" y="116632"/>
            <a:ext cx="8568952" cy="864096"/>
          </a:xfrm>
        </p:spPr>
        <p:txBody>
          <a:bodyPr>
            <a:noAutofit/>
          </a:bodyPr>
          <a:lstStyle/>
          <a:p>
            <a:r>
              <a:rPr lang="ar-IQ" sz="2400" dirty="0">
                <a:solidFill>
                  <a:prstClr val="black"/>
                </a:solidFill>
                <a:ea typeface="Calibri"/>
                <a:cs typeface="Arial"/>
              </a:rPr>
              <a:t>بلغت نسبة الاوربيين من سكان أستراليا 99٪منهم 90٪من بريطانيا ولا تمثل العناصر</a:t>
            </a:r>
            <a:endParaRPr lang="ar-IQ" dirty="0"/>
          </a:p>
        </p:txBody>
      </p:sp>
      <p:sp>
        <p:nvSpPr>
          <p:cNvPr id="3" name="عنصر نائب للمحتوى 2"/>
          <p:cNvSpPr>
            <a:spLocks noGrp="1"/>
          </p:cNvSpPr>
          <p:nvPr>
            <p:ph idx="1"/>
          </p:nvPr>
        </p:nvSpPr>
        <p:spPr>
          <a:xfrm>
            <a:off x="179512" y="908720"/>
            <a:ext cx="8784976" cy="5760640"/>
          </a:xfrm>
        </p:spPr>
        <p:txBody>
          <a:bodyPr>
            <a:normAutofit fontScale="77500" lnSpcReduction="20000"/>
          </a:bodyPr>
          <a:lstStyle/>
          <a:p>
            <a:pPr algn="just">
              <a:lnSpc>
                <a:spcPct val="115000"/>
              </a:lnSpc>
              <a:spcAft>
                <a:spcPts val="1000"/>
              </a:spcAft>
            </a:pPr>
            <a:r>
              <a:rPr lang="ar-IQ" dirty="0" smtClean="0">
                <a:ea typeface="Calibri"/>
              </a:rPr>
              <a:t>الأخرى </a:t>
            </a:r>
            <a:r>
              <a:rPr lang="ar-IQ" dirty="0">
                <a:ea typeface="Calibri"/>
              </a:rPr>
              <a:t>سوى 1٪لذلك فإن المشكلة العنصرية لم تعد واضحة في المجتمع الأسترالي بسبب تناقص اعداد السكان الاصلين من جهة ونتيجة للقوانين التي فرضتها بريطانيا لمنع المهاجرين من العناصر </a:t>
            </a:r>
            <a:r>
              <a:rPr lang="ar-IQ" dirty="0" smtClean="0">
                <a:ea typeface="Calibri"/>
              </a:rPr>
              <a:t>الصفراء </a:t>
            </a:r>
            <a:r>
              <a:rPr lang="ar-IQ" dirty="0">
                <a:ea typeface="Calibri"/>
              </a:rPr>
              <a:t>من جنوب شرق آسيا بلغ عدد سكان </a:t>
            </a:r>
            <a:r>
              <a:rPr lang="ar-IQ" dirty="0" smtClean="0">
                <a:ea typeface="Calibri"/>
              </a:rPr>
              <a:t>أستراليا</a:t>
            </a:r>
            <a:r>
              <a:rPr lang="ar-IQ" dirty="0">
                <a:solidFill>
                  <a:prstClr val="black"/>
                </a:solidFill>
                <a:ea typeface="Calibri"/>
              </a:rPr>
              <a:t>15974</a:t>
            </a:r>
            <a:r>
              <a:rPr lang="ar-IQ" dirty="0" smtClean="0">
                <a:ea typeface="Calibri"/>
              </a:rPr>
              <a:t> </a:t>
            </a:r>
            <a:r>
              <a:rPr lang="ar-IQ" dirty="0">
                <a:ea typeface="Calibri"/>
              </a:rPr>
              <a:t>عام </a:t>
            </a:r>
            <a:r>
              <a:rPr lang="ar-IQ" dirty="0" smtClean="0">
                <a:ea typeface="Calibri"/>
              </a:rPr>
              <a:t>1986 الف </a:t>
            </a:r>
            <a:r>
              <a:rPr lang="ar-IQ" dirty="0">
                <a:ea typeface="Calibri"/>
              </a:rPr>
              <a:t>نسمة وهو رقم دون شك قليل مقارنة مع المساحة </a:t>
            </a:r>
            <a:r>
              <a:rPr lang="ar-IQ" dirty="0" smtClean="0">
                <a:ea typeface="Calibri"/>
              </a:rPr>
              <a:t>الكبير </a:t>
            </a:r>
            <a:r>
              <a:rPr lang="ar-IQ" dirty="0">
                <a:ea typeface="Calibri"/>
              </a:rPr>
              <a:t>التي تحتلها القارة وامكاناتها الاقتصادية إذ تبلغ الكثافة الحسابية ما يقارب 2شخص كلم وبالنسبة للنمو السكاني ومعدلات فقد مر بأعلى معدل في اواسط القرن الماضي إذ بلغت نسبة النمو 3،7٪بسبب الاكتشافات المعدنية وما تبعها من زيادة في عدد المهاجرين فهي زيادة غير طبيعية وقد </a:t>
            </a:r>
            <a:r>
              <a:rPr lang="ar-IQ" dirty="0" smtClean="0">
                <a:ea typeface="Calibri"/>
              </a:rPr>
              <a:t>انخفضت </a:t>
            </a:r>
            <a:r>
              <a:rPr lang="ar-IQ" dirty="0">
                <a:ea typeface="Calibri"/>
              </a:rPr>
              <a:t>هذا النسبة فيما بعد بسبب تكرار سنوات الجفاف والازمات الاقتصادية التي تعرضت لها استراليا اما في الفترة الحديثة فقد بلغ النمو السنوي عام 1980_1986 1،4٪فقط ويعود السبب إلى قلة اعداد المهاجرين في الوقت الحاضر من جهة والى ان معظم السكان من أصل أوربي نقلو عاداتهم وتقاليدهم في مجال الإنجاب إلى هذه القارة فمعدل الولادات منخفض وفي نفس الوقت </a:t>
            </a:r>
            <a:r>
              <a:rPr lang="ar-IQ" dirty="0" smtClean="0">
                <a:ea typeface="Calibri"/>
              </a:rPr>
              <a:t>انخفضت </a:t>
            </a:r>
            <a:r>
              <a:rPr lang="ar-IQ" dirty="0">
                <a:ea typeface="Calibri"/>
              </a:rPr>
              <a:t>نسبة الوفيات إلى 8بالالف وهي نتيجة طبيعية للتطور في مجال الخدمات الصحية خاصة، إضافة إلى تحسين الظروف الاقتصادية</a:t>
            </a:r>
            <a:r>
              <a:rPr lang="ar-IQ" dirty="0" smtClean="0">
                <a:ea typeface="Calibri"/>
              </a:rPr>
              <a:t>.</a:t>
            </a:r>
            <a:endParaRPr lang="en-US" dirty="0">
              <a:ea typeface="Calibri"/>
              <a:cs typeface="Arial"/>
            </a:endParaRPr>
          </a:p>
        </p:txBody>
      </p:sp>
    </p:spTree>
    <p:extLst>
      <p:ext uri="{BB962C8B-B14F-4D97-AF65-F5344CB8AC3E}">
        <p14:creationId xmlns:p14="http://schemas.microsoft.com/office/powerpoint/2010/main" xmlns="" val="20238933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88640"/>
            <a:ext cx="8229600" cy="720080"/>
          </a:xfrm>
          <a:effectLst>
            <a:glow rad="101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a:normAutofit fontScale="90000"/>
          </a:bodyPr>
          <a:lstStyle/>
          <a:p>
            <a:r>
              <a:rPr lang="ar-IQ" dirty="0" smtClean="0"/>
              <a:t>توزيع السكان</a:t>
            </a:r>
            <a:endParaRPr lang="ar-IQ" dirty="0"/>
          </a:p>
        </p:txBody>
      </p:sp>
      <p:sp>
        <p:nvSpPr>
          <p:cNvPr id="3" name="عنصر نائب للمحتوى 2"/>
          <p:cNvSpPr>
            <a:spLocks noGrp="1"/>
          </p:cNvSpPr>
          <p:nvPr>
            <p:ph idx="1"/>
          </p:nvPr>
        </p:nvSpPr>
        <p:spPr>
          <a:xfrm>
            <a:off x="179512" y="1124744"/>
            <a:ext cx="8784976" cy="5616624"/>
          </a:xfrm>
          <a:effectLst>
            <a:glow rad="101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a:normAutofit fontScale="92500" lnSpcReduction="20000"/>
          </a:bodyPr>
          <a:lstStyle/>
          <a:p>
            <a:pPr algn="just"/>
            <a:r>
              <a:rPr lang="ar-IQ" dirty="0" smtClean="0"/>
              <a:t>يتصف توزيع السكان في القارة بعدم توازنه فعلى الرغم من الكثافة الحسابية 2نسمة كم2 لكن هذه الكثافة مضللة لا يمكن ان تعطي صورة حقيقية عن التوزيع الفعلي للسكان اذ تبلغ الكثافة في بعض المناطق اكثر من 500 نسمة/ كم2 في حين تخلو مساحات واسعة من المناطق الوسطى من تجمعات بشرية فالاستيطان البشري خاضع لعوامل طبيعية تتمثل بملائمة المناخ فموقع سيدني تم اختياره في موقع جغرافي ملائم مشابه لمناخ غرب اوروبا لذلك نجد معظم سكان استراليا يتركزون في السواحل الشرقية والجنوبية الشرقية وبالأخص المناطق الجنوبية الشرقية التي تتعرض للرياح التجارية التي تسبب سقوط الامطار وفي الوقت نفسه تقل الكثافة السكانية في المناطق الداخلية لجفافها وقلة امطارها وكذلك في الأجزاء الشمالية والشمالية الغربية لارتفاع درجات الحرارة اذ ان مناخها شبه استوائي, وان معظم السكان 85% يتركزون في المدن, وتم </a:t>
            </a:r>
            <a:r>
              <a:rPr lang="ar-IQ" dirty="0"/>
              <a:t>ت</a:t>
            </a:r>
            <a:r>
              <a:rPr lang="ar-IQ" dirty="0" smtClean="0"/>
              <a:t>عويض النقص في الايدي العاملة باستعمال المكننة على نطاق واسع في الزراعة والتجارة</a:t>
            </a:r>
            <a:endParaRPr lang="ar-IQ" dirty="0"/>
          </a:p>
        </p:txBody>
      </p:sp>
    </p:spTree>
    <p:extLst>
      <p:ext uri="{BB962C8B-B14F-4D97-AF65-F5344CB8AC3E}">
        <p14:creationId xmlns:p14="http://schemas.microsoft.com/office/powerpoint/2010/main" xmlns="" val="10081731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88640"/>
            <a:ext cx="8229600" cy="576064"/>
          </a:xfrm>
        </p:spPr>
        <p:txBody>
          <a:bodyPr>
            <a:normAutofit fontScale="90000"/>
          </a:bodyPr>
          <a:lstStyle/>
          <a:p>
            <a:r>
              <a:rPr lang="ar-IQ" b="1" dirty="0" smtClean="0"/>
              <a:t>خريطة توزيع السكان في قارة استراليا</a:t>
            </a:r>
            <a:endParaRPr lang="ar-IQ" b="1" dirty="0"/>
          </a:p>
        </p:txBody>
      </p:sp>
      <p:sp>
        <p:nvSpPr>
          <p:cNvPr id="3" name="عنصر نائب للمحتوى 2"/>
          <p:cNvSpPr>
            <a:spLocks noGrp="1"/>
          </p:cNvSpPr>
          <p:nvPr>
            <p:ph idx="1"/>
          </p:nvPr>
        </p:nvSpPr>
        <p:spPr/>
        <p:txBody>
          <a:bodyPr/>
          <a:lstStyle/>
          <a:p>
            <a:endParaRPr lang="ar-IQ"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23528" y="836712"/>
            <a:ext cx="8136904" cy="568863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9250016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88640"/>
            <a:ext cx="8229600" cy="792088"/>
          </a:xfrm>
        </p:spPr>
        <p:style>
          <a:lnRef idx="1">
            <a:schemeClr val="accent2"/>
          </a:lnRef>
          <a:fillRef idx="2">
            <a:schemeClr val="accent2"/>
          </a:fillRef>
          <a:effectRef idx="1">
            <a:schemeClr val="accent2"/>
          </a:effectRef>
          <a:fontRef idx="minor">
            <a:schemeClr val="dk1"/>
          </a:fontRef>
        </p:style>
        <p:txBody>
          <a:bodyPr>
            <a:normAutofit/>
          </a:bodyPr>
          <a:lstStyle/>
          <a:p>
            <a:pPr marL="342900" lvl="0" indent="-342900">
              <a:lnSpc>
                <a:spcPct val="115000"/>
              </a:lnSpc>
              <a:spcBef>
                <a:spcPct val="20000"/>
              </a:spcBef>
              <a:spcAft>
                <a:spcPts val="1000"/>
              </a:spcAft>
            </a:pPr>
            <a:r>
              <a:rPr lang="ar-IQ" sz="3200" dirty="0">
                <a:solidFill>
                  <a:prstClr val="black"/>
                </a:solidFill>
                <a:ea typeface="Calibri"/>
                <a:cs typeface="Arial"/>
              </a:rPr>
              <a:t>اسباب </a:t>
            </a:r>
            <a:r>
              <a:rPr lang="ar-IQ" sz="3200" dirty="0" smtClean="0">
                <a:solidFill>
                  <a:prstClr val="black"/>
                </a:solidFill>
                <a:ea typeface="Calibri"/>
                <a:cs typeface="Arial"/>
              </a:rPr>
              <a:t>التوزيع السكاني </a:t>
            </a:r>
            <a:r>
              <a:rPr lang="ar-IQ" sz="3200" dirty="0">
                <a:solidFill>
                  <a:prstClr val="black"/>
                </a:solidFill>
                <a:ea typeface="Calibri"/>
                <a:cs typeface="Arial"/>
              </a:rPr>
              <a:t>غير المتوازن في قارة استراليا </a:t>
            </a:r>
            <a:endParaRPr lang="ar-IQ" sz="6000" dirty="0"/>
          </a:p>
        </p:txBody>
      </p:sp>
      <p:sp>
        <p:nvSpPr>
          <p:cNvPr id="3" name="عنصر نائب للمحتوى 2"/>
          <p:cNvSpPr>
            <a:spLocks noGrp="1"/>
          </p:cNvSpPr>
          <p:nvPr>
            <p:ph idx="1"/>
          </p:nvPr>
        </p:nvSpPr>
        <p:spPr>
          <a:xfrm>
            <a:off x="179512" y="1268760"/>
            <a:ext cx="8784976" cy="5328592"/>
          </a:xfrm>
          <a:effectLst>
            <a:glow rad="1397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a:normAutofit fontScale="85000" lnSpcReduction="10000"/>
          </a:bodyPr>
          <a:lstStyle/>
          <a:p>
            <a:pPr>
              <a:lnSpc>
                <a:spcPct val="115000"/>
              </a:lnSpc>
              <a:spcAft>
                <a:spcPts val="1000"/>
              </a:spcAft>
            </a:pPr>
            <a:r>
              <a:rPr lang="ar-IQ" dirty="0" smtClean="0">
                <a:ea typeface="Calibri"/>
              </a:rPr>
              <a:t>مستويات </a:t>
            </a:r>
            <a:r>
              <a:rPr lang="ar-IQ" dirty="0">
                <a:ea typeface="Calibri"/>
              </a:rPr>
              <a:t>الزيادة </a:t>
            </a:r>
            <a:r>
              <a:rPr lang="ar-IQ" dirty="0" smtClean="0">
                <a:ea typeface="Calibri"/>
              </a:rPr>
              <a:t>الطبيعية (الفرق </a:t>
            </a:r>
            <a:r>
              <a:rPr lang="ar-IQ" dirty="0">
                <a:ea typeface="Calibri"/>
              </a:rPr>
              <a:t>بين المواليد والوفيات ) غير متوازنة بين المناطق </a:t>
            </a:r>
            <a:endParaRPr lang="en-US" dirty="0">
              <a:ea typeface="Calibri"/>
              <a:cs typeface="Arial"/>
            </a:endParaRPr>
          </a:p>
          <a:p>
            <a:pPr>
              <a:lnSpc>
                <a:spcPct val="115000"/>
              </a:lnSpc>
              <a:spcAft>
                <a:spcPts val="1000"/>
              </a:spcAft>
            </a:pPr>
            <a:r>
              <a:rPr lang="ar-IQ" dirty="0">
                <a:ea typeface="Calibri"/>
              </a:rPr>
              <a:t>الهجرة الداخلية اذ ترك السكان الاستراليين بعض المناطق وتركزوا في مناطق أخرى </a:t>
            </a:r>
            <a:endParaRPr lang="en-US" dirty="0">
              <a:ea typeface="Calibri"/>
              <a:cs typeface="Arial"/>
            </a:endParaRPr>
          </a:p>
          <a:p>
            <a:pPr>
              <a:lnSpc>
                <a:spcPct val="115000"/>
              </a:lnSpc>
              <a:spcAft>
                <a:spcPts val="1000"/>
              </a:spcAft>
            </a:pPr>
            <a:r>
              <a:rPr lang="ar-IQ" dirty="0">
                <a:ea typeface="Calibri"/>
              </a:rPr>
              <a:t>الهجرة الدولية اذ ان الوافدين يتركزون في مناطق معينة اعتمادا على نمط توزيع السكان </a:t>
            </a:r>
            <a:endParaRPr lang="en-US" dirty="0">
              <a:ea typeface="Calibri"/>
              <a:cs typeface="Arial"/>
            </a:endParaRPr>
          </a:p>
          <a:p>
            <a:pPr>
              <a:lnSpc>
                <a:spcPct val="115000"/>
              </a:lnSpc>
              <a:spcAft>
                <a:spcPts val="1000"/>
              </a:spcAft>
            </a:pPr>
            <a:r>
              <a:rPr lang="ar-IQ" dirty="0">
                <a:ea typeface="Calibri"/>
              </a:rPr>
              <a:t>اذ لعبت الاسباب </a:t>
            </a:r>
            <a:r>
              <a:rPr lang="ar-IQ" dirty="0" smtClean="0">
                <a:ea typeface="Calibri"/>
              </a:rPr>
              <a:t>السابقة </a:t>
            </a:r>
            <a:r>
              <a:rPr lang="ar-IQ" dirty="0">
                <a:ea typeface="Calibri"/>
              </a:rPr>
              <a:t>دور في تفاوت النمو السكاني وبسبب ذلك فأن الكثافة السكانية تتباين بين المناطق ويعد اقليم العاصمة الاسترالية اعلى الاقاليم كثافة اذ بلغت ١٤٧شخصا/ كم٢ في عام ٢٠٠٦ بينما الاقليم الشمالي كان الأدنى كثافة اذ بلغت ٠،٢ شخص لكل كم٢ لعام ٢٠٠٦.</a:t>
            </a:r>
            <a:endParaRPr lang="en-US" dirty="0">
              <a:ea typeface="Calibri"/>
              <a:cs typeface="Arial"/>
            </a:endParaRPr>
          </a:p>
          <a:p>
            <a:endParaRPr lang="ar-IQ" dirty="0"/>
          </a:p>
        </p:txBody>
      </p:sp>
    </p:spTree>
    <p:extLst>
      <p:ext uri="{BB962C8B-B14F-4D97-AF65-F5344CB8AC3E}">
        <p14:creationId xmlns:p14="http://schemas.microsoft.com/office/powerpoint/2010/main" xmlns="" val="4364535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323528" y="1600200"/>
            <a:ext cx="8352928" cy="4525963"/>
          </a:xfrm>
          <a:effectLst>
            <a:glow rad="101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a:normAutofit fontScale="92500" lnSpcReduction="10000"/>
          </a:bodyPr>
          <a:lstStyle/>
          <a:p>
            <a:pPr algn="just">
              <a:lnSpc>
                <a:spcPct val="115000"/>
              </a:lnSpc>
              <a:spcAft>
                <a:spcPts val="1000"/>
              </a:spcAft>
            </a:pPr>
            <a:r>
              <a:rPr lang="ar-IQ" dirty="0">
                <a:ea typeface="Calibri"/>
              </a:rPr>
              <a:t>ويتركز اكثر من نصف السكان في المدن الكبرى مثل سيدني  وملبورن </a:t>
            </a:r>
            <a:r>
              <a:rPr lang="ar-IQ" dirty="0" err="1">
                <a:ea typeface="Calibri"/>
              </a:rPr>
              <a:t>وبريسبان</a:t>
            </a:r>
            <a:r>
              <a:rPr lang="ar-IQ" dirty="0">
                <a:ea typeface="Calibri"/>
              </a:rPr>
              <a:t> </a:t>
            </a:r>
            <a:r>
              <a:rPr lang="ar-IQ" dirty="0" err="1">
                <a:ea typeface="Calibri"/>
              </a:rPr>
              <a:t>واديلايد</a:t>
            </a:r>
            <a:r>
              <a:rPr lang="ar-IQ" dirty="0">
                <a:ea typeface="Calibri"/>
              </a:rPr>
              <a:t> وبيرث اي ان ٣٩،٥ من السكان يسكنون المدينتين </a:t>
            </a:r>
            <a:r>
              <a:rPr lang="ar-IQ" dirty="0" err="1">
                <a:ea typeface="Calibri"/>
              </a:rPr>
              <a:t>الكبيريتين</a:t>
            </a:r>
            <a:r>
              <a:rPr lang="ar-IQ" dirty="0">
                <a:ea typeface="Calibri"/>
              </a:rPr>
              <a:t> سيدني وملبورن وان هذه المدن الخمس هي موانئ بحرية وسبب نمو هذه المدن هو طبيعة الاقتصاد الأسترالي الذي يعتمد على التجارة. </a:t>
            </a:r>
            <a:endParaRPr lang="en-US" dirty="0">
              <a:ea typeface="Calibri"/>
              <a:cs typeface="Arial"/>
            </a:endParaRPr>
          </a:p>
          <a:p>
            <a:pPr algn="justLow">
              <a:lnSpc>
                <a:spcPct val="115000"/>
              </a:lnSpc>
              <a:spcAft>
                <a:spcPts val="1000"/>
              </a:spcAft>
            </a:pPr>
            <a:r>
              <a:rPr lang="ar-IQ" dirty="0">
                <a:ea typeface="Calibri"/>
              </a:rPr>
              <a:t>ولابد من الاشارة الى ان سكان استراليا الاصليين يميلون الى العزلة لذلك يسكنون في المناطق النائية</a:t>
            </a:r>
            <a:endParaRPr lang="en-US" dirty="0">
              <a:ea typeface="Calibri"/>
              <a:cs typeface="Arial"/>
            </a:endParaRPr>
          </a:p>
          <a:p>
            <a:pPr>
              <a:lnSpc>
                <a:spcPct val="115000"/>
              </a:lnSpc>
              <a:spcAft>
                <a:spcPts val="1000"/>
              </a:spcAft>
            </a:pPr>
            <a:r>
              <a:rPr lang="ar-IQ" dirty="0">
                <a:ea typeface="Calibri"/>
              </a:rPr>
              <a:t> </a:t>
            </a:r>
            <a:endParaRPr lang="en-US" dirty="0">
              <a:ea typeface="Calibri"/>
              <a:cs typeface="Arial"/>
            </a:endParaRPr>
          </a:p>
          <a:p>
            <a:endParaRPr lang="ar-IQ" dirty="0"/>
          </a:p>
        </p:txBody>
      </p:sp>
    </p:spTree>
    <p:extLst>
      <p:ext uri="{BB962C8B-B14F-4D97-AF65-F5344CB8AC3E}">
        <p14:creationId xmlns:p14="http://schemas.microsoft.com/office/powerpoint/2010/main" xmlns="" val="503429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88640"/>
            <a:ext cx="8229600" cy="648072"/>
          </a:xfrm>
          <a:effectLst>
            <a:glow rad="139700">
              <a:schemeClr val="accent5">
                <a:satMod val="175000"/>
                <a:alpha val="40000"/>
              </a:schemeClr>
            </a:glow>
          </a:effectLst>
        </p:spPr>
        <p:style>
          <a:lnRef idx="2">
            <a:schemeClr val="accent4"/>
          </a:lnRef>
          <a:fillRef idx="1">
            <a:schemeClr val="lt1"/>
          </a:fillRef>
          <a:effectRef idx="0">
            <a:schemeClr val="accent4"/>
          </a:effectRef>
          <a:fontRef idx="minor">
            <a:schemeClr val="dk1"/>
          </a:fontRef>
        </p:style>
        <p:txBody>
          <a:bodyPr>
            <a:noAutofit/>
          </a:bodyPr>
          <a:lstStyle/>
          <a:p>
            <a:pPr marL="342900" lvl="0" indent="-342900">
              <a:lnSpc>
                <a:spcPct val="115000"/>
              </a:lnSpc>
              <a:spcBef>
                <a:spcPct val="20000"/>
              </a:spcBef>
              <a:spcAft>
                <a:spcPts val="1000"/>
              </a:spcAft>
            </a:pPr>
            <a:r>
              <a:rPr lang="ar-IQ" sz="3200" dirty="0">
                <a:solidFill>
                  <a:prstClr val="black"/>
                </a:solidFill>
                <a:ea typeface="Calibri"/>
                <a:cs typeface="Arial"/>
              </a:rPr>
              <a:t>التوزيع الجغرافي للسكان في نيوزيلندا </a:t>
            </a:r>
            <a:endParaRPr lang="ar-IQ" dirty="0"/>
          </a:p>
        </p:txBody>
      </p:sp>
      <p:sp>
        <p:nvSpPr>
          <p:cNvPr id="3" name="عنصر نائب للمحتوى 2"/>
          <p:cNvSpPr>
            <a:spLocks noGrp="1"/>
          </p:cNvSpPr>
          <p:nvPr>
            <p:ph idx="1"/>
          </p:nvPr>
        </p:nvSpPr>
        <p:spPr>
          <a:xfrm>
            <a:off x="179512" y="1052736"/>
            <a:ext cx="8784976" cy="5688632"/>
          </a:xfrm>
          <a:effectLst>
            <a:glow rad="101600">
              <a:schemeClr val="accent5">
                <a:satMod val="175000"/>
                <a:alpha val="40000"/>
              </a:schemeClr>
            </a:glow>
          </a:effectLst>
        </p:spPr>
        <p:style>
          <a:lnRef idx="2">
            <a:schemeClr val="accent5"/>
          </a:lnRef>
          <a:fillRef idx="1">
            <a:schemeClr val="lt1"/>
          </a:fillRef>
          <a:effectRef idx="0">
            <a:schemeClr val="accent5"/>
          </a:effectRef>
          <a:fontRef idx="minor">
            <a:schemeClr val="dk1"/>
          </a:fontRef>
        </p:style>
        <p:txBody>
          <a:bodyPr>
            <a:normAutofit fontScale="92500" lnSpcReduction="10000"/>
          </a:bodyPr>
          <a:lstStyle/>
          <a:p>
            <a:pPr algn="just">
              <a:lnSpc>
                <a:spcPct val="115000"/>
              </a:lnSpc>
              <a:spcAft>
                <a:spcPts val="1000"/>
              </a:spcAft>
            </a:pPr>
            <a:r>
              <a:rPr lang="ar-IQ" dirty="0" smtClean="0">
                <a:ea typeface="Calibri"/>
              </a:rPr>
              <a:t>يتصف </a:t>
            </a:r>
            <a:r>
              <a:rPr lang="ar-IQ" dirty="0">
                <a:ea typeface="Calibri"/>
              </a:rPr>
              <a:t>توزيع السكان في نيوزيلندا بالتباين الشديد ففي عام ٢٠٠٩ سجلت الكثافة السكانية العامة ١٦ نسمة كم٢ لكن هذا المتوسط أخفى تباين كبير في التوزيع الجغرافي للسكان، فعلى المستوى الاقليمي بلغت الكثافة </a:t>
            </a:r>
            <a:r>
              <a:rPr lang="ar-IQ" dirty="0" smtClean="0">
                <a:ea typeface="Calibri"/>
              </a:rPr>
              <a:t>السكانية </a:t>
            </a:r>
            <a:r>
              <a:rPr lang="ar-IQ" dirty="0">
                <a:ea typeface="Calibri"/>
              </a:rPr>
              <a:t>لمنطقة </a:t>
            </a:r>
            <a:r>
              <a:rPr lang="ar-IQ" dirty="0" err="1">
                <a:ea typeface="Calibri"/>
              </a:rPr>
              <a:t>اوكلاند</a:t>
            </a:r>
            <a:r>
              <a:rPr lang="ar-IQ" dirty="0">
                <a:ea typeface="Calibri"/>
              </a:rPr>
              <a:t> ٢٤٠ نسمة/كم٢ اذ ان منطقة </a:t>
            </a:r>
            <a:r>
              <a:rPr lang="ar-IQ" dirty="0" err="1">
                <a:ea typeface="Calibri"/>
              </a:rPr>
              <a:t>اوكلاند</a:t>
            </a:r>
            <a:r>
              <a:rPr lang="ar-IQ" dirty="0">
                <a:ea typeface="Calibri"/>
              </a:rPr>
              <a:t> استوعبت نحو ثلث عدد السكان المقيمين في نيوزيلندا اذ بلغ ١٤٣٦٤٠٠ نسمة مع انها لا تشغل سوى ٢% من مساحة اليابسة في نيوزيلندا كما أن مناطق الشمال( </a:t>
            </a:r>
            <a:r>
              <a:rPr lang="ar-IQ" dirty="0" err="1">
                <a:ea typeface="Calibri"/>
              </a:rPr>
              <a:t>نورثلاند</a:t>
            </a:r>
            <a:r>
              <a:rPr lang="ar-IQ" dirty="0">
                <a:ea typeface="Calibri"/>
              </a:rPr>
              <a:t> و </a:t>
            </a:r>
            <a:r>
              <a:rPr lang="ar-IQ" dirty="0" err="1">
                <a:ea typeface="Calibri"/>
              </a:rPr>
              <a:t>اوكلاند</a:t>
            </a:r>
            <a:r>
              <a:rPr lang="ar-IQ" dirty="0">
                <a:ea typeface="Calibri"/>
              </a:rPr>
              <a:t> السكان و وخليج </a:t>
            </a:r>
            <a:r>
              <a:rPr lang="ar-IQ" dirty="0" err="1">
                <a:ea typeface="Calibri"/>
              </a:rPr>
              <a:t>بلنتي</a:t>
            </a:r>
            <a:r>
              <a:rPr lang="ar-IQ" dirty="0">
                <a:ea typeface="Calibri"/>
              </a:rPr>
              <a:t>) تحتوي على ٥٣% اي اكثر من نصف السكان في نيوزيلندا اما </a:t>
            </a:r>
            <a:r>
              <a:rPr lang="ar-IQ" dirty="0" err="1">
                <a:ea typeface="Calibri"/>
              </a:rPr>
              <a:t>كانتربري</a:t>
            </a:r>
            <a:r>
              <a:rPr lang="ar-IQ" dirty="0">
                <a:ea typeface="Calibri"/>
              </a:rPr>
              <a:t> فيقدر عدد السكان المقيمين نحو ٥٥٩٢٠٠ نسمة </a:t>
            </a:r>
            <a:r>
              <a:rPr lang="ar-IQ" dirty="0" smtClean="0">
                <a:ea typeface="Calibri"/>
              </a:rPr>
              <a:t>شكلوا </a:t>
            </a:r>
            <a:r>
              <a:rPr lang="ar-IQ" dirty="0">
                <a:ea typeface="Calibri"/>
              </a:rPr>
              <a:t>٥٤% من سكان </a:t>
            </a:r>
            <a:r>
              <a:rPr lang="ar-IQ" dirty="0" smtClean="0">
                <a:ea typeface="Calibri"/>
              </a:rPr>
              <a:t>الجزيرة </a:t>
            </a:r>
            <a:r>
              <a:rPr lang="ar-IQ" dirty="0">
                <a:ea typeface="Calibri"/>
              </a:rPr>
              <a:t>الجنوبية وفي المقابل فإن منطقة الساحل الغربي وصلت الكثافة فيها الى اقل من شخص لكل كم٢</a:t>
            </a:r>
            <a:endParaRPr lang="en-US" dirty="0">
              <a:ea typeface="Calibri"/>
              <a:cs typeface="Arial"/>
            </a:endParaRPr>
          </a:p>
          <a:p>
            <a:endParaRPr lang="ar-IQ" dirty="0"/>
          </a:p>
        </p:txBody>
      </p:sp>
    </p:spTree>
    <p:extLst>
      <p:ext uri="{BB962C8B-B14F-4D97-AF65-F5344CB8AC3E}">
        <p14:creationId xmlns:p14="http://schemas.microsoft.com/office/powerpoint/2010/main" xmlns="" val="4942309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88640"/>
            <a:ext cx="8229600" cy="504056"/>
          </a:xfrm>
        </p:spPr>
        <p:style>
          <a:lnRef idx="1">
            <a:schemeClr val="accent5"/>
          </a:lnRef>
          <a:fillRef idx="2">
            <a:schemeClr val="accent5"/>
          </a:fillRef>
          <a:effectRef idx="1">
            <a:schemeClr val="accent5"/>
          </a:effectRef>
          <a:fontRef idx="minor">
            <a:schemeClr val="dk1"/>
          </a:fontRef>
        </p:style>
        <p:txBody>
          <a:bodyPr>
            <a:normAutofit fontScale="90000"/>
          </a:bodyPr>
          <a:lstStyle/>
          <a:p>
            <a:pPr marL="342900" lvl="0" indent="-342900">
              <a:lnSpc>
                <a:spcPct val="115000"/>
              </a:lnSpc>
              <a:spcBef>
                <a:spcPct val="20000"/>
              </a:spcBef>
              <a:spcAft>
                <a:spcPts val="1000"/>
              </a:spcAft>
            </a:pPr>
            <a:r>
              <a:rPr lang="ar-IQ" sz="3600" dirty="0">
                <a:solidFill>
                  <a:srgbClr val="FF0000"/>
                </a:solidFill>
                <a:ea typeface="Calibri"/>
                <a:cs typeface="Arial"/>
              </a:rPr>
              <a:t>نمو السكان في </a:t>
            </a:r>
            <a:r>
              <a:rPr lang="ar-IQ" sz="3600" dirty="0" smtClean="0">
                <a:solidFill>
                  <a:srgbClr val="FF0000"/>
                </a:solidFill>
                <a:ea typeface="Calibri"/>
                <a:cs typeface="Arial"/>
              </a:rPr>
              <a:t>نيوزيلندا</a:t>
            </a:r>
            <a:endParaRPr lang="ar-IQ" sz="6600" dirty="0">
              <a:solidFill>
                <a:srgbClr val="FF0000"/>
              </a:solidFill>
            </a:endParaRPr>
          </a:p>
        </p:txBody>
      </p:sp>
      <p:sp>
        <p:nvSpPr>
          <p:cNvPr id="3" name="عنصر نائب للمحتوى 2"/>
          <p:cNvSpPr>
            <a:spLocks noGrp="1"/>
          </p:cNvSpPr>
          <p:nvPr>
            <p:ph idx="1"/>
          </p:nvPr>
        </p:nvSpPr>
        <p:spPr>
          <a:xfrm>
            <a:off x="179512" y="836712"/>
            <a:ext cx="8856984" cy="5832648"/>
          </a:xfrm>
          <a:effectLst>
            <a:glow rad="101600">
              <a:schemeClr val="accent5">
                <a:satMod val="175000"/>
                <a:alpha val="40000"/>
              </a:schemeClr>
            </a:glow>
          </a:effectLst>
        </p:spPr>
        <p:style>
          <a:lnRef idx="2">
            <a:schemeClr val="accent5"/>
          </a:lnRef>
          <a:fillRef idx="1">
            <a:schemeClr val="lt1"/>
          </a:fillRef>
          <a:effectRef idx="0">
            <a:schemeClr val="accent5"/>
          </a:effectRef>
          <a:fontRef idx="minor">
            <a:schemeClr val="dk1"/>
          </a:fontRef>
        </p:style>
        <p:txBody>
          <a:bodyPr>
            <a:normAutofit fontScale="85000" lnSpcReduction="10000"/>
          </a:bodyPr>
          <a:lstStyle/>
          <a:p>
            <a:pPr algn="just">
              <a:lnSpc>
                <a:spcPct val="115000"/>
              </a:lnSpc>
              <a:spcAft>
                <a:spcPts val="1000"/>
              </a:spcAft>
            </a:pPr>
            <a:r>
              <a:rPr lang="ar-IQ" dirty="0" smtClean="0">
                <a:ea typeface="Calibri"/>
              </a:rPr>
              <a:t>قدر </a:t>
            </a:r>
            <a:r>
              <a:rPr lang="ar-IQ" dirty="0">
                <a:ea typeface="Calibri"/>
              </a:rPr>
              <a:t>عدد السكان المقيمين في نيوزيلندا عام ٢٠٠٩ بنحو ٤٨٦٥٨٠٠ بزيادة قدرها ١،١%  عن عددهم في ٢٠٠٨ وجاء النمو السكاني من الزيادة </a:t>
            </a:r>
            <a:r>
              <a:rPr lang="ar-IQ" dirty="0" smtClean="0">
                <a:ea typeface="Calibri"/>
              </a:rPr>
              <a:t>الطبيعية </a:t>
            </a:r>
            <a:r>
              <a:rPr lang="ar-IQ" dirty="0">
                <a:ea typeface="Calibri"/>
              </a:rPr>
              <a:t>الفرق بين المواليد والوفيات والحركة المكانية(الهجرة ) ويتصف النمو السكاني في نيوزيلندا بارتفاعه مقارنه مع استراليا والسبب في ذلك الى ارتفاع عدد المهاجرين اليها وارتفاع معدلات الخصوبة لدى عرقية الماوري التي تمثل العرقية </a:t>
            </a:r>
            <a:r>
              <a:rPr lang="ar-IQ" dirty="0" smtClean="0">
                <a:ea typeface="Calibri"/>
              </a:rPr>
              <a:t>الثانية </a:t>
            </a:r>
            <a:r>
              <a:rPr lang="ar-IQ" dirty="0">
                <a:ea typeface="Calibri"/>
              </a:rPr>
              <a:t>بعد المجموعات </a:t>
            </a:r>
            <a:r>
              <a:rPr lang="ar-IQ" dirty="0" smtClean="0">
                <a:ea typeface="Calibri"/>
              </a:rPr>
              <a:t>الاوروبية </a:t>
            </a:r>
            <a:r>
              <a:rPr lang="ar-IQ" dirty="0">
                <a:ea typeface="Calibri"/>
              </a:rPr>
              <a:t>التي تشكل ه٨% من إجمالي السكان.</a:t>
            </a:r>
            <a:endParaRPr lang="en-US" dirty="0">
              <a:ea typeface="Calibri"/>
              <a:cs typeface="Arial"/>
            </a:endParaRPr>
          </a:p>
          <a:p>
            <a:pPr algn="just">
              <a:lnSpc>
                <a:spcPct val="115000"/>
              </a:lnSpc>
              <a:spcAft>
                <a:spcPts val="1000"/>
              </a:spcAft>
            </a:pPr>
            <a:r>
              <a:rPr lang="ar-IQ" dirty="0">
                <a:ea typeface="Calibri"/>
              </a:rPr>
              <a:t>وان النمو السكاني في الجزيرة الشمالية كان اسرع بقليل من الجزيرة الجنوبية اذا بلغ سكان الجزيرة الشمالية ٣٢٨٧٣٠٠ عام ٢٠٠٩ وكانت </a:t>
            </a:r>
            <a:r>
              <a:rPr lang="ar-IQ" dirty="0" err="1">
                <a:ea typeface="Calibri"/>
              </a:rPr>
              <a:t>اوكلاند</a:t>
            </a:r>
            <a:r>
              <a:rPr lang="ar-IQ" dirty="0">
                <a:ea typeface="Calibri"/>
              </a:rPr>
              <a:t> المنطقة الاسرع نموا.</a:t>
            </a:r>
            <a:endParaRPr lang="en-US" dirty="0">
              <a:ea typeface="Calibri"/>
              <a:cs typeface="Arial"/>
            </a:endParaRPr>
          </a:p>
          <a:p>
            <a:pPr>
              <a:lnSpc>
                <a:spcPct val="115000"/>
              </a:lnSpc>
              <a:spcAft>
                <a:spcPts val="1000"/>
              </a:spcAft>
            </a:pPr>
            <a:r>
              <a:rPr lang="ar-IQ" dirty="0">
                <a:ea typeface="Calibri"/>
              </a:rPr>
              <a:t>اما متوسط العمر فكان ٨٢،٤ للإناث و ٧٨،٤ للذكور ومن المتوقع أن يصل حجم السكان في عام ٢٠٥٠ الى ٥،٣٤٩،٠٠٠ </a:t>
            </a:r>
            <a:r>
              <a:rPr lang="ar-IQ" dirty="0" smtClean="0">
                <a:ea typeface="Calibri"/>
              </a:rPr>
              <a:t>نسمة.</a:t>
            </a:r>
            <a:endParaRPr lang="en-US" dirty="0">
              <a:ea typeface="Calibri"/>
              <a:cs typeface="Arial"/>
            </a:endParaRPr>
          </a:p>
          <a:p>
            <a:endParaRPr lang="ar-IQ" dirty="0"/>
          </a:p>
        </p:txBody>
      </p:sp>
    </p:spTree>
    <p:extLst>
      <p:ext uri="{BB962C8B-B14F-4D97-AF65-F5344CB8AC3E}">
        <p14:creationId xmlns:p14="http://schemas.microsoft.com/office/powerpoint/2010/main" xmlns="" val="4789559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Autofit/>
          </a:bodyPr>
          <a:lstStyle/>
          <a:p>
            <a:pPr marL="342900" lvl="0" indent="-342900">
              <a:lnSpc>
                <a:spcPct val="115000"/>
              </a:lnSpc>
              <a:spcBef>
                <a:spcPct val="20000"/>
              </a:spcBef>
              <a:spcAft>
                <a:spcPts val="1000"/>
              </a:spcAft>
            </a:pPr>
            <a:r>
              <a:rPr lang="ar-IQ" sz="3200" b="1" dirty="0">
                <a:solidFill>
                  <a:srgbClr val="FF0000"/>
                </a:solidFill>
                <a:ea typeface="Calibri"/>
                <a:cs typeface="Arial"/>
              </a:rPr>
              <a:t>يتركز النمو السكاني  في المناطق غير الحضرية وخاصة المناطق البيئية </a:t>
            </a:r>
            <a:r>
              <a:rPr lang="ar-IQ" sz="3200" b="1" dirty="0" smtClean="0">
                <a:solidFill>
                  <a:srgbClr val="FF0000"/>
                </a:solidFill>
                <a:ea typeface="Calibri"/>
                <a:cs typeface="Arial"/>
              </a:rPr>
              <a:t>مثل</a:t>
            </a:r>
            <a:endParaRPr lang="ar-IQ" sz="6600" b="1" dirty="0">
              <a:solidFill>
                <a:srgbClr val="FF0000"/>
              </a:solidFill>
            </a:endParaRPr>
          </a:p>
        </p:txBody>
      </p:sp>
      <p:sp>
        <p:nvSpPr>
          <p:cNvPr id="3" name="عنصر نائب للمحتوى 2"/>
          <p:cNvSpPr>
            <a:spLocks noGrp="1"/>
          </p:cNvSpPr>
          <p:nvPr>
            <p:ph idx="1"/>
          </p:nvPr>
        </p:nvSpPr>
        <p:spPr>
          <a:xfrm>
            <a:off x="457200" y="1916832"/>
            <a:ext cx="8229600" cy="4209331"/>
          </a:xfrm>
          <a:effectLst>
            <a:glow rad="101600">
              <a:schemeClr val="accent3">
                <a:satMod val="175000"/>
                <a:alpha val="40000"/>
              </a:schemeClr>
            </a:glow>
          </a:effectLst>
        </p:spPr>
        <p:style>
          <a:lnRef idx="2">
            <a:schemeClr val="accent3"/>
          </a:lnRef>
          <a:fillRef idx="1">
            <a:schemeClr val="lt1"/>
          </a:fillRef>
          <a:effectRef idx="0">
            <a:schemeClr val="accent3"/>
          </a:effectRef>
          <a:fontRef idx="minor">
            <a:schemeClr val="dk1"/>
          </a:fontRef>
        </p:style>
        <p:txBody>
          <a:bodyPr/>
          <a:lstStyle/>
          <a:p>
            <a:pPr lvl="0">
              <a:lnSpc>
                <a:spcPct val="115000"/>
              </a:lnSpc>
              <a:spcAft>
                <a:spcPts val="1000"/>
              </a:spcAft>
            </a:pPr>
            <a:r>
              <a:rPr lang="ar-IQ" sz="1800" dirty="0" smtClean="0">
                <a:solidFill>
                  <a:prstClr val="black"/>
                </a:solidFill>
                <a:ea typeface="Calibri"/>
              </a:rPr>
              <a:t>ا</a:t>
            </a:r>
            <a:r>
              <a:rPr lang="ar-IQ" sz="2800" dirty="0" smtClean="0">
                <a:solidFill>
                  <a:prstClr val="black"/>
                </a:solidFill>
                <a:ea typeface="Calibri"/>
              </a:rPr>
              <a:t>لمناطق </a:t>
            </a:r>
            <a:r>
              <a:rPr lang="ar-IQ" sz="2800" dirty="0">
                <a:solidFill>
                  <a:prstClr val="black"/>
                </a:solidFill>
                <a:ea typeface="Calibri"/>
              </a:rPr>
              <a:t>شبه الحضرية والمحيطة بالمناطق الحضرية الكبرى وخاصة على طول شرق وجنوب شرق وجنوب غرب السواحل </a:t>
            </a:r>
            <a:endParaRPr lang="en-US" sz="2800" dirty="0">
              <a:solidFill>
                <a:prstClr val="black"/>
              </a:solidFill>
              <a:ea typeface="Calibri"/>
              <a:cs typeface="Arial"/>
            </a:endParaRPr>
          </a:p>
          <a:p>
            <a:pPr lvl="0">
              <a:lnSpc>
                <a:spcPct val="115000"/>
              </a:lnSpc>
              <a:spcAft>
                <a:spcPts val="1000"/>
              </a:spcAft>
            </a:pPr>
            <a:r>
              <a:rPr lang="ar-IQ" sz="2800" dirty="0">
                <a:solidFill>
                  <a:prstClr val="black"/>
                </a:solidFill>
                <a:ea typeface="Calibri"/>
              </a:rPr>
              <a:t>بعض المراكز الإقليمية الرئيسة</a:t>
            </a:r>
            <a:endParaRPr lang="en-US" sz="2800" dirty="0">
              <a:solidFill>
                <a:prstClr val="black"/>
              </a:solidFill>
              <a:ea typeface="Calibri"/>
              <a:cs typeface="Arial"/>
            </a:endParaRPr>
          </a:p>
          <a:p>
            <a:pPr lvl="0">
              <a:lnSpc>
                <a:spcPct val="115000"/>
              </a:lnSpc>
              <a:spcAft>
                <a:spcPts val="1000"/>
              </a:spcAft>
            </a:pPr>
            <a:r>
              <a:rPr lang="ar-IQ" sz="2800" dirty="0">
                <a:solidFill>
                  <a:prstClr val="black"/>
                </a:solidFill>
                <a:ea typeface="Calibri"/>
              </a:rPr>
              <a:t>بعض الوجهات السياحية والتعدين </a:t>
            </a:r>
            <a:endParaRPr lang="en-US" sz="2800" dirty="0">
              <a:solidFill>
                <a:prstClr val="black"/>
              </a:solidFill>
              <a:ea typeface="Calibri"/>
              <a:cs typeface="Arial"/>
            </a:endParaRPr>
          </a:p>
          <a:p>
            <a:pPr lvl="0">
              <a:lnSpc>
                <a:spcPct val="115000"/>
              </a:lnSpc>
              <a:spcAft>
                <a:spcPts val="1000"/>
              </a:spcAft>
            </a:pPr>
            <a:r>
              <a:rPr lang="ar-IQ" sz="2800" dirty="0">
                <a:solidFill>
                  <a:prstClr val="black"/>
                </a:solidFill>
                <a:ea typeface="Calibri"/>
              </a:rPr>
              <a:t>على طول بعض الطرق الرئيسة مثل طريق العيون السريع والانهار</a:t>
            </a:r>
            <a:endParaRPr lang="en-US" sz="2800" dirty="0">
              <a:solidFill>
                <a:prstClr val="black"/>
              </a:solidFill>
              <a:ea typeface="Calibri"/>
              <a:cs typeface="Arial"/>
            </a:endParaRPr>
          </a:p>
          <a:p>
            <a:endParaRPr lang="ar-IQ" dirty="0"/>
          </a:p>
        </p:txBody>
      </p:sp>
    </p:spTree>
    <p:extLst>
      <p:ext uri="{BB962C8B-B14F-4D97-AF65-F5344CB8AC3E}">
        <p14:creationId xmlns:p14="http://schemas.microsoft.com/office/powerpoint/2010/main" xmlns="" val="690660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title"/>
          </p:nvPr>
        </p:nvSpPr>
        <p:spPr>
          <a:xfrm>
            <a:off x="457200" y="116632"/>
            <a:ext cx="8229600" cy="720080"/>
          </a:xfrm>
          <a:effectLst>
            <a:glow rad="1016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txBody>
          <a:bodyPr>
            <a:normAutofit fontScale="90000"/>
          </a:bodyPr>
          <a:lstStyle/>
          <a:p>
            <a:r>
              <a:rPr lang="ar-IQ" dirty="0" smtClean="0"/>
              <a:t>سكان استراليا الاصليين</a:t>
            </a:r>
            <a:endParaRPr lang="ar-IQ" dirty="0"/>
          </a:p>
        </p:txBody>
      </p:sp>
      <p:sp>
        <p:nvSpPr>
          <p:cNvPr id="6" name="عنصر نائب للمحتوى 5"/>
          <p:cNvSpPr>
            <a:spLocks noGrp="1"/>
          </p:cNvSpPr>
          <p:nvPr>
            <p:ph idx="1"/>
          </p:nvPr>
        </p:nvSpPr>
        <p:spPr>
          <a:xfrm>
            <a:off x="107504" y="1052736"/>
            <a:ext cx="8928992" cy="5688632"/>
          </a:xfrm>
          <a:effectLst>
            <a:glow rad="635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txBody>
          <a:bodyPr>
            <a:normAutofit fontScale="85000" lnSpcReduction="10000"/>
          </a:bodyPr>
          <a:lstStyle/>
          <a:p>
            <a:pPr marL="0" indent="0" algn="just">
              <a:buNone/>
            </a:pPr>
            <a:r>
              <a:rPr lang="ar-IQ" dirty="0" smtClean="0"/>
              <a:t>كان سكان استراليا الاصليين صائدي اسماك وحيوانات وجامعي ثمار في وقت الاستعمار الاوروبي في اواخر القرن الثامن عشر وكان اول رؤية سجلت للأراضي الاسترالية نسبت للملاح الهولندي </a:t>
            </a:r>
            <a:r>
              <a:rPr lang="ar-IQ" dirty="0" err="1" smtClean="0"/>
              <a:t>فيليم</a:t>
            </a:r>
            <a:r>
              <a:rPr lang="ar-IQ" dirty="0" smtClean="0"/>
              <a:t> يانسون في بدايات عام 1606 وكان اول  تدفق اوربي الى القارة اذ رسم كامل السواحل الغربية والشمالية في القرن السابع عشر وسماها هولندا الجديدة لكنه لم يبذل جهد في استيطانها بعده رسي المستكشف الانكليزي وليام </a:t>
            </a:r>
            <a:r>
              <a:rPr lang="ar-IQ" dirty="0" err="1" smtClean="0"/>
              <a:t>دامبير</a:t>
            </a:r>
            <a:r>
              <a:rPr lang="ar-IQ" dirty="0" smtClean="0"/>
              <a:t> عام 1688 وفي عام 1770 ابحر جيمس كوك ورسم الساحل الشرقي لأستراليا واسماها جنوب ويلز الجديدة اذ مهد لاحتلالها وانشاء مستعمرة عقوبات وهي </a:t>
            </a:r>
            <a:r>
              <a:rPr lang="ar-IQ" dirty="0" err="1" smtClean="0"/>
              <a:t>نيوساوث</a:t>
            </a:r>
            <a:r>
              <a:rPr lang="ar-IQ" dirty="0" smtClean="0"/>
              <a:t> ويلز في 26 يناير 1788 كما كان ميناء </a:t>
            </a:r>
            <a:r>
              <a:rPr lang="ar-IQ" dirty="0" err="1" smtClean="0"/>
              <a:t>ارثور</a:t>
            </a:r>
            <a:r>
              <a:rPr lang="ar-IQ" dirty="0" smtClean="0"/>
              <a:t> بتسمانيا اكبر سجن للمحكوم عليهم المنقولين الى استراليا, وكان تعداد السكان الاصليين يقدر ما بين 750,000 -  1,000,000 نسمة في وقت الاستعمار الاوروبي ولكنها انخفضت بشدة خلال 150 عاما التي سبقت الاستعمار ويرجع ذلك الى الامراض المعدية فضلا عن ابعاد اطفال السكان الاصليين عن اهاليهم كما ان اكتشاف الذهب كان سببا في النمو الاقتصادي والذي ادى الى تدفق السكان الى استراليا من عان 1851 – 1861 وفي عام 1900 ظهر ما يعرف الكومنولث الاسترالي وهو اتحاد ست مستعمرات استرالية</a:t>
            </a:r>
            <a:endParaRPr lang="ar-IQ" dirty="0"/>
          </a:p>
        </p:txBody>
      </p:sp>
    </p:spTree>
    <p:extLst>
      <p:ext uri="{BB962C8B-B14F-4D97-AF65-F5344CB8AC3E}">
        <p14:creationId xmlns:p14="http://schemas.microsoft.com/office/powerpoint/2010/main" xmlns="" val="1912646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994122"/>
          </a:xfrm>
        </p:spPr>
        <p:style>
          <a:lnRef idx="1">
            <a:schemeClr val="accent3"/>
          </a:lnRef>
          <a:fillRef idx="2">
            <a:schemeClr val="accent3"/>
          </a:fillRef>
          <a:effectRef idx="1">
            <a:schemeClr val="accent3"/>
          </a:effectRef>
          <a:fontRef idx="minor">
            <a:schemeClr val="dk1"/>
          </a:fontRef>
        </p:style>
        <p:txBody>
          <a:bodyPr/>
          <a:lstStyle/>
          <a:p>
            <a:r>
              <a:rPr lang="ar-IQ" dirty="0" smtClean="0"/>
              <a:t>لم تكن استراليا دولة قبل 1901</a:t>
            </a:r>
            <a:endParaRPr lang="ar-IQ" dirty="0"/>
          </a:p>
        </p:txBody>
      </p:sp>
      <p:sp>
        <p:nvSpPr>
          <p:cNvPr id="3" name="عنصر نائب للمحتوى 2"/>
          <p:cNvSpPr>
            <a:spLocks noGrp="1"/>
          </p:cNvSpPr>
          <p:nvPr>
            <p:ph idx="1"/>
          </p:nvPr>
        </p:nvSpPr>
        <p:spPr>
          <a:xfrm>
            <a:off x="457200" y="2060848"/>
            <a:ext cx="8229600" cy="4320480"/>
          </a:xfrm>
          <a:effectLst>
            <a:glow rad="101600">
              <a:schemeClr val="accent3">
                <a:satMod val="175000"/>
                <a:alpha val="40000"/>
              </a:schemeClr>
            </a:glow>
          </a:effectLst>
        </p:spPr>
        <p:style>
          <a:lnRef idx="2">
            <a:schemeClr val="accent3"/>
          </a:lnRef>
          <a:fillRef idx="1">
            <a:schemeClr val="lt1"/>
          </a:fillRef>
          <a:effectRef idx="0">
            <a:schemeClr val="accent3"/>
          </a:effectRef>
          <a:fontRef idx="minor">
            <a:schemeClr val="dk1"/>
          </a:fontRef>
        </p:style>
        <p:txBody>
          <a:bodyPr/>
          <a:lstStyle/>
          <a:p>
            <a:pPr algn="just"/>
            <a:r>
              <a:rPr lang="ar-IQ" dirty="0" smtClean="0"/>
              <a:t>بل كانت ستة مستعمرات مستقلة تديرها بريطانيا وفي استفتاء 1901 صوت الاستراليون على ان يتحدوا سويا في دولة واحدة تدعى الكومنويلث وكانت ملبورن موقع العاصمة المؤقت عندما كانت تبنى كانبيرا انظمت استراليا الحرب الى جانب بريطانيا ضد المانيا والمجر وتركيا والنمسا وقد هزموا في معركة </a:t>
            </a:r>
            <a:r>
              <a:rPr lang="ar-IQ" dirty="0" err="1" smtClean="0"/>
              <a:t>جاليبولي</a:t>
            </a:r>
            <a:r>
              <a:rPr lang="ar-IQ" dirty="0" smtClean="0"/>
              <a:t> على يد الاتراك وقد جرح وقتل 125,000 ويعد الاستراليين هزيمتهم في المعركة بداية ميلاد الدولة الاسترالية </a:t>
            </a:r>
            <a:endParaRPr lang="ar-IQ" dirty="0"/>
          </a:p>
        </p:txBody>
      </p:sp>
    </p:spTree>
    <p:extLst>
      <p:ext uri="{BB962C8B-B14F-4D97-AF65-F5344CB8AC3E}">
        <p14:creationId xmlns:p14="http://schemas.microsoft.com/office/powerpoint/2010/main" xmlns="" val="1179755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88640"/>
            <a:ext cx="8229600" cy="792088"/>
          </a:xfrm>
          <a:effectLst>
            <a:glow rad="1016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a:normAutofit/>
          </a:bodyPr>
          <a:lstStyle/>
          <a:p>
            <a:r>
              <a:rPr lang="ar-IQ" dirty="0" smtClean="0"/>
              <a:t>سكان استراليا</a:t>
            </a:r>
            <a:endParaRPr lang="ar-IQ" dirty="0"/>
          </a:p>
        </p:txBody>
      </p:sp>
      <p:sp>
        <p:nvSpPr>
          <p:cNvPr id="3" name="عنصر نائب للمحتوى 2"/>
          <p:cNvSpPr>
            <a:spLocks noGrp="1"/>
          </p:cNvSpPr>
          <p:nvPr>
            <p:ph idx="1"/>
          </p:nvPr>
        </p:nvSpPr>
        <p:spPr>
          <a:xfrm>
            <a:off x="179512" y="1124744"/>
            <a:ext cx="8784976" cy="5544616"/>
          </a:xfrm>
          <a:effectLst>
            <a:glow rad="635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a:normAutofit fontScale="85000" lnSpcReduction="20000"/>
          </a:bodyPr>
          <a:lstStyle/>
          <a:p>
            <a:pPr algn="just"/>
            <a:r>
              <a:rPr lang="ar-IQ" dirty="0" smtClean="0"/>
              <a:t>سكان استراليا قليلو العدد بالنسبة الى مساحتها البالغة 7682300 كم2 وقد قدر عددهم عام 1850 بنحو 400 الف نسمة وبعد اكتشاف الهب ارتفع عدد السكان لتدفق المهاجرين اليها فزاد عددهم المليون في عام 1860 وفي عام 1921 اصبح العدد 5,4 مليون نسمة وفي عام 1954 نحو 9 ملايين نسمة وفي 1986 اصبح 15,760,000 نسمة  و 18,312,000 نسمة ومن اسباب ضالة العدد السكاني عدم موائمة الشروط الطبيعية التي تسود معظم اجزاء القارة مع المهاجرين الاوروبيين الذي قدم اكثرهم من انكلترا وايرلندا.</a:t>
            </a:r>
          </a:p>
          <a:p>
            <a:pPr algn="just"/>
            <a:r>
              <a:rPr lang="ar-IQ" dirty="0" smtClean="0"/>
              <a:t>رفض سكان استراليا الاصليين قدوم جماعات جديدة تزاحمكم على فرص العمل وتسبب في خفض مستوى معيشتهم فضلا عن انتقاء المهاجرين وتشدد في دخول الاسيويين واقتصارهم على السكان البيض.</a:t>
            </a:r>
          </a:p>
          <a:p>
            <a:pPr algn="just"/>
            <a:r>
              <a:rPr lang="ar-IQ" dirty="0" smtClean="0"/>
              <a:t>يعد 95% من سكانها من اصل بريطاني وايرلندي ويتكلمون اللغة الانكليزية وهي اللغة الرسمية وتظم النسبة المتبقية سكان استراليا الاصلين والذين يتكلمون لهجات مختلفة وان اغلب سكانها من المسيحيين وينتمي معظمهم الى الكنيسة الانغليكانية وتتوزع القلة المتبقية على المذاهب المسيحية الاخرى وبقية الديانات اذ بلغ عدد المسلمين 200100 نسمة واليهود 62000 نسمة والبوذيين 19000 نسمة</a:t>
            </a:r>
            <a:endParaRPr lang="ar-IQ" dirty="0"/>
          </a:p>
        </p:txBody>
      </p:sp>
    </p:spTree>
    <p:extLst>
      <p:ext uri="{BB962C8B-B14F-4D97-AF65-F5344CB8AC3E}">
        <p14:creationId xmlns:p14="http://schemas.microsoft.com/office/powerpoint/2010/main" xmlns="" val="2490239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9552" y="260648"/>
            <a:ext cx="8229600" cy="1143000"/>
          </a:xfrm>
        </p:spPr>
        <p:style>
          <a:lnRef idx="1">
            <a:schemeClr val="accent1"/>
          </a:lnRef>
          <a:fillRef idx="2">
            <a:schemeClr val="accent1"/>
          </a:fillRef>
          <a:effectRef idx="1">
            <a:schemeClr val="accent1"/>
          </a:effectRef>
          <a:fontRef idx="minor">
            <a:schemeClr val="dk1"/>
          </a:fontRef>
        </p:style>
        <p:txBody>
          <a:bodyPr>
            <a:noAutofit/>
          </a:bodyPr>
          <a:lstStyle/>
          <a:p>
            <a:r>
              <a:rPr lang="ar-IQ" sz="3600" dirty="0" smtClean="0"/>
              <a:t>مستوى الدخل</a:t>
            </a:r>
            <a:endParaRPr lang="ar-IQ" sz="3600" dirty="0"/>
          </a:p>
        </p:txBody>
      </p:sp>
      <p:sp>
        <p:nvSpPr>
          <p:cNvPr id="3" name="عنصر نائب للمحتوى 2"/>
          <p:cNvSpPr>
            <a:spLocks noGrp="1"/>
          </p:cNvSpPr>
          <p:nvPr>
            <p:ph idx="1"/>
          </p:nvPr>
        </p:nvSpPr>
        <p:spPr>
          <a:effectLst>
            <a:glow rad="1397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txBody>
          <a:bodyPr/>
          <a:lstStyle/>
          <a:p>
            <a:pPr algn="just"/>
            <a:r>
              <a:rPr lang="ar-IQ" dirty="0"/>
              <a:t>سكان استراليا بمستويات معاشية عالية لا تقل عن مستويات سكان الولايات المتحدة الامريكية وكندا </a:t>
            </a:r>
            <a:r>
              <a:rPr lang="ar-IQ" dirty="0" smtClean="0"/>
              <a:t>اذ يبلغ معدل نصيب الفرد 20090 دولارا اذ حقق قدرات عالية للشراء حققت له مستوى حياة جديدة وتوافر وسائل الراحة المعاصرة وهذا ما ساعد على زيادة متوسط العمر الى 75 سنة للرجال و81 سنة للإناث  </a:t>
            </a:r>
            <a:endParaRPr lang="ar-IQ" dirty="0"/>
          </a:p>
        </p:txBody>
      </p:sp>
    </p:spTree>
    <p:extLst>
      <p:ext uri="{BB962C8B-B14F-4D97-AF65-F5344CB8AC3E}">
        <p14:creationId xmlns:p14="http://schemas.microsoft.com/office/powerpoint/2010/main" xmlns="" val="430934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a:effectLst>
            <a:glow rad="101600">
              <a:schemeClr val="accent5">
                <a:satMod val="175000"/>
                <a:alpha val="40000"/>
              </a:schemeClr>
            </a:glow>
          </a:effectLst>
        </p:spPr>
        <p:style>
          <a:lnRef idx="2">
            <a:schemeClr val="accent1"/>
          </a:lnRef>
          <a:fillRef idx="1">
            <a:schemeClr val="lt1"/>
          </a:fillRef>
          <a:effectRef idx="0">
            <a:schemeClr val="accent1"/>
          </a:effectRef>
          <a:fontRef idx="minor">
            <a:schemeClr val="dk1"/>
          </a:fontRef>
        </p:style>
        <p:txBody>
          <a:bodyPr>
            <a:normAutofit fontScale="90000"/>
          </a:bodyPr>
          <a:lstStyle/>
          <a:p>
            <a:r>
              <a:rPr lang="ar-IQ" dirty="0" smtClean="0"/>
              <a:t>الهجرة والاستيطان في استراليا</a:t>
            </a:r>
            <a:endParaRPr lang="ar-IQ" dirty="0"/>
          </a:p>
        </p:txBody>
      </p:sp>
      <p:sp>
        <p:nvSpPr>
          <p:cNvPr id="3" name="عنصر نائب للمحتوى 2"/>
          <p:cNvSpPr>
            <a:spLocks noGrp="1"/>
          </p:cNvSpPr>
          <p:nvPr>
            <p:ph idx="1"/>
          </p:nvPr>
        </p:nvSpPr>
        <p:spPr>
          <a:xfrm>
            <a:off x="179512" y="1052736"/>
            <a:ext cx="8784976" cy="5688632"/>
          </a:xfrm>
          <a:effectLst>
            <a:glow rad="63500">
              <a:schemeClr val="accent5">
                <a:satMod val="175000"/>
                <a:alpha val="40000"/>
              </a:schemeClr>
            </a:glow>
          </a:effectLst>
        </p:spPr>
        <p:style>
          <a:lnRef idx="2">
            <a:schemeClr val="accent5"/>
          </a:lnRef>
          <a:fillRef idx="1">
            <a:schemeClr val="lt1"/>
          </a:fillRef>
          <a:effectRef idx="0">
            <a:schemeClr val="accent5"/>
          </a:effectRef>
          <a:fontRef idx="minor">
            <a:schemeClr val="dk1"/>
          </a:fontRef>
        </p:style>
        <p:txBody>
          <a:bodyPr>
            <a:normAutofit fontScale="85000" lnSpcReduction="10000"/>
          </a:bodyPr>
          <a:lstStyle/>
          <a:p>
            <a:pPr algn="just"/>
            <a:r>
              <a:rPr lang="ar-IQ" dirty="0" smtClean="0"/>
              <a:t>على الرغم من ضالة عدد السكان في استراليا بالنسبة لسعة اراضيها وثرواتها الكامنة وعدم كفاية اليد العاملة وصغر حجم السوق الداخلية بالنسبة لوفرة الموارد والمنتجات الا ان الاستراليين متحفظون في موضوع الهجرة الى بلادهم اذ لا يزيد عدد الصينيين عن 10 الاف شخص كذلك لا يرغب الاستراليون الذين يتمتعون بدخل عالي بقدوم عناصر بشرية ولكن بعد احداث الحرب العالمية الثانية ونمو سكان الصين وإندونيسيا نبهت استراليا الى خطر يهدد مستقبلهم ونموهم الاقتصادي فيما لو بوا مصرين على موقفهم من الهجرة لذلك اتخذوا قرارا مغايرا واستحداث وزارة الاستيطان عام 1954 ومنذ ذلك الحين وحتى عام 1953 دخل استراليا اكثر من 700 الف مهاجر نصفهم من اصل بريطاني.</a:t>
            </a:r>
          </a:p>
          <a:p>
            <a:pPr algn="just"/>
            <a:r>
              <a:rPr lang="ar-IQ" dirty="0" smtClean="0"/>
              <a:t>لا يتوزع سكان استراليا توزيعا منتظما فالكثافة الوسطى هي بحدود 2,4 نسمة كم2 لعام 1996 ولكنها تزداد في القسميين الجنوبي الشرقي والجنوبي الغربي اذ يتجمع 95% من سكانها لتصل الى اكثر من 20 نسمة في كم2 اما في المناطق الصحراوية الجافة فتصل الى شخص واحد في كل 10 كم2 </a:t>
            </a:r>
            <a:endParaRPr lang="ar-IQ" dirty="0"/>
          </a:p>
        </p:txBody>
      </p:sp>
    </p:spTree>
    <p:extLst>
      <p:ext uri="{BB962C8B-B14F-4D97-AF65-F5344CB8AC3E}">
        <p14:creationId xmlns:p14="http://schemas.microsoft.com/office/powerpoint/2010/main" xmlns="" val="19192021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354162"/>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ar-IQ" dirty="0" smtClean="0"/>
              <a:t>الاسباب التي ادت الى تناقص عدد السكان الاصليين في استراليا</a:t>
            </a:r>
            <a:endParaRPr lang="ar-IQ" dirty="0"/>
          </a:p>
        </p:txBody>
      </p:sp>
      <p:sp>
        <p:nvSpPr>
          <p:cNvPr id="3" name="عنصر نائب للمحتوى 2"/>
          <p:cNvSpPr>
            <a:spLocks noGrp="1"/>
          </p:cNvSpPr>
          <p:nvPr>
            <p:ph idx="1"/>
          </p:nvPr>
        </p:nvSpPr>
        <p:spPr>
          <a:xfrm>
            <a:off x="457200" y="1988840"/>
            <a:ext cx="8435280" cy="4137323"/>
          </a:xfrm>
          <a:effectLst>
            <a:glow rad="101600">
              <a:schemeClr val="accent3">
                <a:satMod val="175000"/>
                <a:alpha val="40000"/>
              </a:schemeClr>
            </a:glow>
          </a:effectLst>
        </p:spPr>
        <p:style>
          <a:lnRef idx="2">
            <a:schemeClr val="accent3"/>
          </a:lnRef>
          <a:fillRef idx="1">
            <a:schemeClr val="lt1"/>
          </a:fillRef>
          <a:effectRef idx="0">
            <a:schemeClr val="accent3"/>
          </a:effectRef>
          <a:fontRef idx="minor">
            <a:schemeClr val="dk1"/>
          </a:fontRef>
        </p:style>
        <p:txBody>
          <a:bodyPr/>
          <a:lstStyle/>
          <a:p>
            <a:pPr marL="514350" indent="-514350">
              <a:buFont typeface="+mj-lt"/>
              <a:buAutoNum type="arabicPeriod"/>
            </a:pPr>
            <a:r>
              <a:rPr lang="ar-IQ" dirty="0" smtClean="0"/>
              <a:t>الامراض التي نقلها الاوربيين والتي لم يتعود عليها  سكان استراليا.</a:t>
            </a:r>
          </a:p>
          <a:p>
            <a:pPr marL="514350" indent="-514350">
              <a:buFont typeface="+mj-lt"/>
              <a:buAutoNum type="arabicPeriod"/>
            </a:pPr>
            <a:r>
              <a:rPr lang="ar-IQ" dirty="0" smtClean="0"/>
              <a:t>القتل والتشريد والمعاملة القاسية التي عامل بها الاوربيين سكان استراليا الاصليين.</a:t>
            </a:r>
          </a:p>
          <a:p>
            <a:pPr marL="514350" indent="-514350" algn="just">
              <a:buFont typeface="+mj-lt"/>
              <a:buAutoNum type="arabicPeriod"/>
            </a:pPr>
            <a:r>
              <a:rPr lang="ar-IQ" dirty="0" smtClean="0"/>
              <a:t>التخلف في الميدان الصحي والخدمات الاخرى مما انعكس على ارتفاع نسب الوفيات خاصة بين الاطفال اذ لم يبقى منهم سوى 50 الف نسمة.</a:t>
            </a:r>
            <a:endParaRPr lang="ar-IQ" dirty="0"/>
          </a:p>
        </p:txBody>
      </p:sp>
    </p:spTree>
    <p:extLst>
      <p:ext uri="{BB962C8B-B14F-4D97-AF65-F5344CB8AC3E}">
        <p14:creationId xmlns:p14="http://schemas.microsoft.com/office/powerpoint/2010/main" xmlns="" val="1713475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88640"/>
            <a:ext cx="8229600" cy="864096"/>
          </a:xfrm>
          <a:effectLst>
            <a:glow rad="101600">
              <a:schemeClr val="accent6">
                <a:satMod val="175000"/>
                <a:alpha val="40000"/>
              </a:schemeClr>
            </a:glow>
          </a:effectLst>
        </p:spPr>
        <p:style>
          <a:lnRef idx="2">
            <a:schemeClr val="accent6"/>
          </a:lnRef>
          <a:fillRef idx="1">
            <a:schemeClr val="lt1"/>
          </a:fillRef>
          <a:effectRef idx="0">
            <a:schemeClr val="accent6"/>
          </a:effectRef>
          <a:fontRef idx="minor">
            <a:schemeClr val="dk1"/>
          </a:fontRef>
        </p:style>
        <p:txBody>
          <a:bodyPr>
            <a:normAutofit/>
          </a:bodyPr>
          <a:lstStyle/>
          <a:p>
            <a:r>
              <a:rPr lang="ar-IQ" dirty="0" smtClean="0"/>
              <a:t>نمو السكان في استراليا</a:t>
            </a:r>
            <a:endParaRPr lang="ar-IQ" dirty="0"/>
          </a:p>
        </p:txBody>
      </p:sp>
      <p:sp>
        <p:nvSpPr>
          <p:cNvPr id="3" name="عنصر نائب للمحتوى 2"/>
          <p:cNvSpPr>
            <a:spLocks noGrp="1"/>
          </p:cNvSpPr>
          <p:nvPr>
            <p:ph idx="1"/>
          </p:nvPr>
        </p:nvSpPr>
        <p:spPr>
          <a:xfrm>
            <a:off x="179512" y="1268760"/>
            <a:ext cx="8784976" cy="5472608"/>
          </a:xfrm>
          <a:effectLst>
            <a:glow rad="101600">
              <a:schemeClr val="accent6">
                <a:satMod val="175000"/>
                <a:alpha val="40000"/>
              </a:schemeClr>
            </a:glow>
          </a:effectLst>
        </p:spPr>
        <p:style>
          <a:lnRef idx="2">
            <a:schemeClr val="accent6"/>
          </a:lnRef>
          <a:fillRef idx="1">
            <a:schemeClr val="lt1"/>
          </a:fillRef>
          <a:effectRef idx="0">
            <a:schemeClr val="accent6"/>
          </a:effectRef>
          <a:fontRef idx="minor">
            <a:schemeClr val="dk1"/>
          </a:fontRef>
        </p:style>
        <p:txBody>
          <a:bodyPr>
            <a:normAutofit fontScale="85000" lnSpcReduction="20000"/>
          </a:bodyPr>
          <a:lstStyle/>
          <a:p>
            <a:pPr algn="just">
              <a:lnSpc>
                <a:spcPct val="115000"/>
              </a:lnSpc>
              <a:spcAft>
                <a:spcPts val="1000"/>
              </a:spcAft>
            </a:pPr>
            <a:r>
              <a:rPr lang="ar-IQ" dirty="0">
                <a:ea typeface="Calibri"/>
              </a:rPr>
              <a:t>لقد بدأت عملية الاستيطان الأوربي (بريطانيا) لقاره أستراليا في عام 1788حيث أنشأت اول مستعمره في موقع مدينه سدني </a:t>
            </a:r>
            <a:r>
              <a:rPr lang="ar-IQ" dirty="0" smtClean="0">
                <a:ea typeface="Calibri"/>
              </a:rPr>
              <a:t>الحالية </a:t>
            </a:r>
            <a:r>
              <a:rPr lang="ar-IQ" dirty="0">
                <a:ea typeface="Calibri"/>
              </a:rPr>
              <a:t>على الرغم من بعد القاره عن أوربا 15الف كم عن قاره أوربا وكان الدافع للاستيطان يتعلق بالمرحلة التي مرت بها العلاقات بين بريطانيا ومستعمراتها </a:t>
            </a:r>
            <a:r>
              <a:rPr lang="ar-IQ" dirty="0" smtClean="0">
                <a:ea typeface="Calibri"/>
              </a:rPr>
              <a:t>الرئيسية </a:t>
            </a:r>
            <a:r>
              <a:rPr lang="ar-IQ" dirty="0">
                <a:ea typeface="Calibri"/>
              </a:rPr>
              <a:t>خاصه مع أمريكا في أعقاب </a:t>
            </a:r>
            <a:r>
              <a:rPr lang="ar-IQ" dirty="0" smtClean="0">
                <a:ea typeface="Calibri"/>
              </a:rPr>
              <a:t>الثورة الامريكية </a:t>
            </a:r>
            <a:r>
              <a:rPr lang="ar-IQ" dirty="0">
                <a:ea typeface="Calibri"/>
              </a:rPr>
              <a:t>واستقلال الولايات المتحدة الأمريكية إذ منعت بريطانيا من إرسال </a:t>
            </a:r>
            <a:r>
              <a:rPr lang="ar-IQ" dirty="0" smtClean="0">
                <a:ea typeface="Calibri"/>
              </a:rPr>
              <a:t>رعاياها </a:t>
            </a:r>
            <a:r>
              <a:rPr lang="ar-IQ" dirty="0">
                <a:ea typeface="Calibri"/>
              </a:rPr>
              <a:t>وخاصه المسجونين منهم لقضاء فتره عقوبتهم بعيدا عن بريطانيا فوجدت بريطانيا في مستعمراتها </a:t>
            </a:r>
            <a:r>
              <a:rPr lang="ar-IQ" dirty="0" smtClean="0">
                <a:ea typeface="Calibri"/>
              </a:rPr>
              <a:t>الجديدة </a:t>
            </a:r>
            <a:r>
              <a:rPr lang="ar-IQ" dirty="0">
                <a:ea typeface="Calibri"/>
              </a:rPr>
              <a:t>أستراليا بديلا </a:t>
            </a:r>
            <a:r>
              <a:rPr lang="ar-IQ" dirty="0" smtClean="0">
                <a:ea typeface="Calibri"/>
              </a:rPr>
              <a:t>لأمريكا </a:t>
            </a:r>
            <a:r>
              <a:rPr lang="ar-IQ" dirty="0">
                <a:ea typeface="Calibri"/>
              </a:rPr>
              <a:t>ففكرت بإرسال الخارجين عن القانون في بريطانيا او الذي لم يستطيعوا دفع ما بذمتهم من أموال </a:t>
            </a:r>
            <a:r>
              <a:rPr lang="ar-IQ" dirty="0" smtClean="0">
                <a:ea typeface="Calibri"/>
              </a:rPr>
              <a:t>للحكومة البريطانية </a:t>
            </a:r>
            <a:r>
              <a:rPr lang="ar-IQ" dirty="0">
                <a:ea typeface="Calibri"/>
              </a:rPr>
              <a:t>وقد وصلت أولى الدفعات من المهاجرين إلى الساحل الشرقي في منطقه مينا جاكسون في 18/1/1788وكانت </a:t>
            </a:r>
            <a:r>
              <a:rPr lang="ar-IQ" dirty="0" smtClean="0">
                <a:ea typeface="Calibri"/>
              </a:rPr>
              <a:t>الدفعة </a:t>
            </a:r>
            <a:r>
              <a:rPr lang="ar-IQ" dirty="0">
                <a:ea typeface="Calibri"/>
              </a:rPr>
              <a:t>مؤلفه من 700محكوم عليه 200شخص من المشرفين على تنفيذ القانون وكانت برئاسة الكابتن فيليب وبذلك ولدت اول مستعمره وهي </a:t>
            </a:r>
            <a:r>
              <a:rPr lang="ar-IQ" dirty="0" err="1">
                <a:ea typeface="Calibri"/>
              </a:rPr>
              <a:t>نيوساوث</a:t>
            </a:r>
            <a:r>
              <a:rPr lang="ar-IQ" dirty="0">
                <a:ea typeface="Calibri"/>
              </a:rPr>
              <a:t> ويلز.</a:t>
            </a:r>
            <a:endParaRPr lang="en-US" dirty="0">
              <a:ea typeface="Calibri"/>
              <a:cs typeface="Arial"/>
            </a:endParaRPr>
          </a:p>
          <a:p>
            <a:endParaRPr lang="ar-IQ" dirty="0"/>
          </a:p>
        </p:txBody>
      </p:sp>
    </p:spTree>
    <p:extLst>
      <p:ext uri="{BB962C8B-B14F-4D97-AF65-F5344CB8AC3E}">
        <p14:creationId xmlns:p14="http://schemas.microsoft.com/office/powerpoint/2010/main" xmlns="" val="3004628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7504" y="404664"/>
            <a:ext cx="8856984" cy="562074"/>
          </a:xfrm>
        </p:spPr>
        <p:txBody>
          <a:bodyPr>
            <a:noAutofit/>
          </a:bodyPr>
          <a:lstStyle/>
          <a:p>
            <a:pPr>
              <a:lnSpc>
                <a:spcPct val="115000"/>
              </a:lnSpc>
              <a:spcAft>
                <a:spcPts val="1000"/>
              </a:spcAft>
            </a:pPr>
            <a:r>
              <a:rPr lang="ar-IQ" sz="2800" dirty="0">
                <a:ea typeface="Calibri"/>
                <a:cs typeface="Arial"/>
              </a:rPr>
              <a:t>لقد </a:t>
            </a:r>
            <a:r>
              <a:rPr lang="ar-IQ" sz="2800" dirty="0" smtClean="0">
                <a:ea typeface="Calibri"/>
                <a:cs typeface="Arial"/>
              </a:rPr>
              <a:t>مر </a:t>
            </a:r>
            <a:r>
              <a:rPr lang="ar-IQ" sz="2800" dirty="0">
                <a:ea typeface="Calibri"/>
                <a:cs typeface="Arial"/>
              </a:rPr>
              <a:t>التطور العددي للسكان بمراحل اتصفت بقله النمو في </a:t>
            </a:r>
            <a:r>
              <a:rPr lang="ar-IQ" sz="2800" dirty="0" smtClean="0">
                <a:ea typeface="Calibri"/>
                <a:cs typeface="Arial"/>
              </a:rPr>
              <a:t>بداية</a:t>
            </a:r>
            <a:r>
              <a:rPr lang="ar-IQ" sz="3200" dirty="0">
                <a:solidFill>
                  <a:prstClr val="black"/>
                </a:solidFill>
                <a:ea typeface="Calibri"/>
                <a:cs typeface="Arial"/>
              </a:rPr>
              <a:t> الاستيطان</a:t>
            </a:r>
            <a:endParaRPr lang="ar-IQ" sz="5400" dirty="0"/>
          </a:p>
        </p:txBody>
      </p:sp>
      <p:sp>
        <p:nvSpPr>
          <p:cNvPr id="3" name="عنصر نائب للمحتوى 2"/>
          <p:cNvSpPr>
            <a:spLocks noGrp="1"/>
          </p:cNvSpPr>
          <p:nvPr>
            <p:ph idx="1"/>
          </p:nvPr>
        </p:nvSpPr>
        <p:spPr>
          <a:xfrm>
            <a:off x="107504" y="908720"/>
            <a:ext cx="8856984" cy="5832648"/>
          </a:xfrm>
        </p:spPr>
        <p:txBody>
          <a:bodyPr>
            <a:normAutofit fontScale="85000" lnSpcReduction="20000"/>
          </a:bodyPr>
          <a:lstStyle/>
          <a:p>
            <a:pPr algn="just">
              <a:lnSpc>
                <a:spcPct val="115000"/>
              </a:lnSpc>
              <a:spcAft>
                <a:spcPts val="1000"/>
              </a:spcAft>
            </a:pPr>
            <a:r>
              <a:rPr lang="ar-IQ" dirty="0" smtClean="0">
                <a:ea typeface="Calibri"/>
              </a:rPr>
              <a:t>فقد </a:t>
            </a:r>
            <a:r>
              <a:rPr lang="ar-IQ" dirty="0">
                <a:ea typeface="Calibri"/>
              </a:rPr>
              <a:t>زاد عدد السكان من 4322في عام 1792الى 12الف نسمة في عام 1810ثم إلى 36968في عام 1821والى ما يقارب من 16مليون نسمة في عام 1986.اقتصر</a:t>
            </a:r>
            <a:r>
              <a:rPr lang="ar-IQ" dirty="0" smtClean="0">
                <a:ea typeface="Calibri"/>
              </a:rPr>
              <a:t> </a:t>
            </a:r>
            <a:r>
              <a:rPr lang="ar-IQ" dirty="0">
                <a:ea typeface="Calibri"/>
              </a:rPr>
              <a:t>المهجرون في </a:t>
            </a:r>
            <a:r>
              <a:rPr lang="ar-IQ" dirty="0" smtClean="0">
                <a:ea typeface="Calibri"/>
              </a:rPr>
              <a:t>الفترة </a:t>
            </a:r>
            <a:r>
              <a:rPr lang="ar-IQ" dirty="0">
                <a:ea typeface="Calibri"/>
              </a:rPr>
              <a:t>الأولى على المحكومين والمشرفين على تنفيذ القانون وقد فضل قسم منهم الاستقرار في استراليا بعد انتهاء مدة </a:t>
            </a:r>
            <a:r>
              <a:rPr lang="ar-IQ" dirty="0" smtClean="0">
                <a:ea typeface="Calibri"/>
              </a:rPr>
              <a:t>محكوميتاهم </a:t>
            </a:r>
            <a:r>
              <a:rPr lang="ar-IQ" dirty="0">
                <a:ea typeface="Calibri"/>
              </a:rPr>
              <a:t>على الرجوع إلى بريطانيا اما </a:t>
            </a:r>
            <a:r>
              <a:rPr lang="ar-IQ" dirty="0" smtClean="0">
                <a:ea typeface="Calibri"/>
              </a:rPr>
              <a:t>المرحلة الثانية </a:t>
            </a:r>
            <a:r>
              <a:rPr lang="ar-IQ" dirty="0">
                <a:ea typeface="Calibri"/>
              </a:rPr>
              <a:t>في النمو السريع والتي بدأت بعد عام 1851حيث كان لاكتشاف الذهب في غرب سدني في </a:t>
            </a:r>
            <a:r>
              <a:rPr lang="ar-IQ" dirty="0" smtClean="0">
                <a:ea typeface="Calibri"/>
              </a:rPr>
              <a:t>بداية </a:t>
            </a:r>
            <a:r>
              <a:rPr lang="ar-IQ" dirty="0">
                <a:ea typeface="Calibri"/>
              </a:rPr>
              <a:t>الأمور ثم شمال غرب ملبورن أثر كبير في زياده عدد المهاجرين إلى أستراليا من المغامرين والباحثين عن الشراء ولذلك تضاعف عدد سكان فكتوريا في خلال عدة أشهر من عام 1851اذ زاد عددهم من 77الف إلى 1400الف نسمة وفي خلال عشر سنوات اي بين عام 1851_1861عدد سكان فكتوريا من 77الف نسمة إلى 540الف نسمة وبذلك زاد عدد سكان </a:t>
            </a:r>
            <a:r>
              <a:rPr lang="ar-IQ" dirty="0" err="1">
                <a:ea typeface="Calibri"/>
              </a:rPr>
              <a:t>نيوساوث</a:t>
            </a:r>
            <a:r>
              <a:rPr lang="ar-IQ" dirty="0">
                <a:ea typeface="Calibri"/>
              </a:rPr>
              <a:t> ويلز لأول مره إذ كان عدد سكان الاخير لا يتجاوز 360الف نسمة فقط وبذلك أصبحت أستراليا تضم عام 1861مليون شخص.</a:t>
            </a:r>
            <a:endParaRPr lang="en-US" dirty="0">
              <a:ea typeface="Calibri"/>
              <a:cs typeface="Arial"/>
            </a:endParaRPr>
          </a:p>
          <a:p>
            <a:endParaRPr lang="ar-IQ" dirty="0"/>
          </a:p>
        </p:txBody>
      </p:sp>
    </p:spTree>
    <p:extLst>
      <p:ext uri="{BB962C8B-B14F-4D97-AF65-F5344CB8AC3E}">
        <p14:creationId xmlns:p14="http://schemas.microsoft.com/office/powerpoint/2010/main" xmlns="" val="504577416"/>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TotalTime>
  <Words>1790</Words>
  <Application>Microsoft Office PowerPoint</Application>
  <PresentationFormat>عرض على الشاشة (3:4)‏</PresentationFormat>
  <Paragraphs>49</Paragraphs>
  <Slides>17</Slides>
  <Notes>0</Notes>
  <HiddenSlides>0</HiddenSlides>
  <MMClips>0</MMClips>
  <ScaleCrop>false</ScaleCrop>
  <HeadingPairs>
    <vt:vector size="4" baseType="variant">
      <vt:variant>
        <vt:lpstr>سمة</vt:lpstr>
      </vt:variant>
      <vt:variant>
        <vt:i4>3</vt:i4>
      </vt:variant>
      <vt:variant>
        <vt:lpstr>عناوين الشرائح</vt:lpstr>
      </vt:variant>
      <vt:variant>
        <vt:i4>17</vt:i4>
      </vt:variant>
    </vt:vector>
  </HeadingPairs>
  <TitlesOfParts>
    <vt:vector size="20" baseType="lpstr">
      <vt:lpstr>نسق Office</vt:lpstr>
      <vt:lpstr>1_نسق Office</vt:lpstr>
      <vt:lpstr>2_نسق Office</vt:lpstr>
      <vt:lpstr>وزارة التعليم العالي والبحث العلمي جامعة ديالى  كلية التربية للعلوم الانسانية قسم الجغرافية  الدراسة المسائية العام 2024 –2025 </vt:lpstr>
      <vt:lpstr>سكان استراليا الاصليين</vt:lpstr>
      <vt:lpstr>لم تكن استراليا دولة قبل 1901</vt:lpstr>
      <vt:lpstr>سكان استراليا</vt:lpstr>
      <vt:lpstr>مستوى الدخل</vt:lpstr>
      <vt:lpstr>الهجرة والاستيطان في استراليا</vt:lpstr>
      <vt:lpstr>الاسباب التي ادت الى تناقص عدد السكان الاصليين في استراليا</vt:lpstr>
      <vt:lpstr>نمو السكان في استراليا</vt:lpstr>
      <vt:lpstr>لقد مر التطور العددي للسكان بمراحل اتصفت بقله النمو في بداية الاستيطان</vt:lpstr>
      <vt:lpstr>بلغت نسبة الاوربيين من سكان أستراليا 99٪منهم 90٪من بريطانيا ولا تمثل العناصر</vt:lpstr>
      <vt:lpstr>توزيع السكان</vt:lpstr>
      <vt:lpstr>خريطة توزيع السكان في قارة استراليا</vt:lpstr>
      <vt:lpstr>اسباب التوزيع السكاني غير المتوازن في قارة استراليا </vt:lpstr>
      <vt:lpstr>الشريحة 14</vt:lpstr>
      <vt:lpstr>التوزيع الجغرافي للسكان في نيوزيلندا </vt:lpstr>
      <vt:lpstr>نمو السكان في نيوزيلندا</vt:lpstr>
      <vt:lpstr>يتركز النمو السكاني  في المناطق غير الحضرية وخاصة المناطق البيئية مثل</vt:lpstr>
    </vt:vector>
  </TitlesOfParts>
  <Company>SACC - ANAS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سكان استراليا الاصليين</dc:title>
  <dc:creator>assal</dc:creator>
  <cp:lastModifiedBy>dell</cp:lastModifiedBy>
  <cp:revision>24</cp:revision>
  <dcterms:created xsi:type="dcterms:W3CDTF">2021-06-27T07:57:49Z</dcterms:created>
  <dcterms:modified xsi:type="dcterms:W3CDTF">2024-10-11T08:08:09Z</dcterms:modified>
</cp:coreProperties>
</file>