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 id="2147483696" r:id="rId2"/>
    <p:sldMasterId id="2147483708" r:id="rId3"/>
    <p:sldMasterId id="2147483720" r:id="rId4"/>
    <p:sldMasterId id="2147483732" r:id="rId5"/>
  </p:sldMasterIdLst>
  <p:sldIdLst>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1" d="100"/>
          <a:sy n="71" d="100"/>
        </p:scale>
        <p:origin x="-1356" y="-2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5" name="Footer Placeholder 4"/>
          <p:cNvSpPr>
            <a:spLocks noGrp="1"/>
          </p:cNvSpPr>
          <p:nvPr>
            <p:ph type="ftr" sz="quarter" idx="11"/>
          </p:nvPr>
        </p:nvSpPr>
        <p:spPr/>
        <p:txBody>
          <a:bodyPr/>
          <a:lstStyle/>
          <a:p>
            <a:endParaRPr lang="ar-IQ"/>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384BCD6E-3B89-4E2A-A293-BE3F82D99EA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4BCD6E-3B89-4E2A-A293-BE3F82D99EA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4BCD6E-3B89-4E2A-A293-BE3F82D99EA6}" type="slidenum">
              <a:rPr lang="ar-IQ" smtClean="0"/>
              <a:pPr/>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890696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836737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931046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068266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039273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826713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2075733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87119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4BCD6E-3B89-4E2A-A293-BE3F82D99EA6}" type="slidenum">
              <a:rPr lang="ar-IQ" smtClean="0"/>
              <a:pPr/>
              <a:t>‹#›</a:t>
            </a:fld>
            <a:endParaRPr lang="ar-IQ"/>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6703421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761884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4114013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5133876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0753400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7359330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6388499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5954343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40630223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4029011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8" name="Slide Number Placeholder 7"/>
          <p:cNvSpPr>
            <a:spLocks noGrp="1"/>
          </p:cNvSpPr>
          <p:nvPr>
            <p:ph type="sldNum" sz="quarter" idx="11"/>
          </p:nvPr>
        </p:nvSpPr>
        <p:spPr/>
        <p:txBody>
          <a:bodyPr/>
          <a:lstStyle/>
          <a:p>
            <a:fld id="{384BCD6E-3B89-4E2A-A293-BE3F82D99EA6}" type="slidenum">
              <a:rPr lang="ar-IQ" smtClean="0"/>
              <a:pPr/>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7217980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6912145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1869072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1068670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150315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42266086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41396501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0002683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5888933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573487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84BCD6E-3B89-4E2A-A293-BE3F82D99EA6}" type="slidenum">
              <a:rPr lang="ar-IQ" smtClean="0"/>
              <a:pPr/>
              <a:t>‹#›</a:t>
            </a:fld>
            <a:endParaRPr lang="ar-IQ"/>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2286436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8825851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7559204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1713731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293884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65325D54-3958-48DE-915C-59DEF60048A2}" type="datetimeFigureOut">
              <a:rPr lang="ar-IQ" smtClean="0"/>
              <a:pPr/>
              <a:t>08/04/1446</a:t>
            </a:fld>
            <a:endParaRPr lang="ar-IQ"/>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IQ">
              <a:solidFill>
                <a:srgbClr val="2DA2BF">
                  <a:tint val="20000"/>
                </a:srgbClr>
              </a:solidFill>
            </a:endParaRPr>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4A881E1A-F589-487D-A930-B41224B88303}" type="slidenum">
              <a:rPr lang="ar-IQ" smtClean="0"/>
              <a:pPr/>
              <a:t>‹#›</a:t>
            </a:fld>
            <a:endParaRPr lang="ar-IQ"/>
          </a:p>
        </p:txBody>
      </p:sp>
    </p:spTree>
    <p:extLst>
      <p:ext uri="{BB962C8B-B14F-4D97-AF65-F5344CB8AC3E}">
        <p14:creationId xmlns:p14="http://schemas.microsoft.com/office/powerpoint/2010/main" xmlns="" val="413416996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5325D54-3958-48DE-915C-59DEF60048A2}" type="datetimeFigureOut">
              <a:rPr lang="ar-IQ" smtClean="0">
                <a:solidFill>
                  <a:prstClr val="black"/>
                </a:solidFill>
              </a:rPr>
              <a:pPr/>
              <a:t>08/04/1446</a:t>
            </a:fld>
            <a:endParaRPr lang="ar-IQ">
              <a:solidFill>
                <a:prstClr val="black"/>
              </a:solidFill>
            </a:endParaRPr>
          </a:p>
        </p:txBody>
      </p:sp>
      <p:sp>
        <p:nvSpPr>
          <p:cNvPr id="5" name="عنصر نائب للتذييل 4"/>
          <p:cNvSpPr>
            <a:spLocks noGrp="1"/>
          </p:cNvSpPr>
          <p:nvPr>
            <p:ph type="ftr" sz="quarter" idx="11"/>
          </p:nvPr>
        </p:nvSpPr>
        <p:spPr/>
        <p:txBody>
          <a:bodyPr/>
          <a:lstStyle>
            <a:extLst/>
          </a:lstStyle>
          <a:p>
            <a:endParaRPr lang="ar-IQ">
              <a:solidFill>
                <a:prstClr val="black"/>
              </a:solidFill>
            </a:endParaRPr>
          </a:p>
        </p:txBody>
      </p:sp>
      <p:sp>
        <p:nvSpPr>
          <p:cNvPr id="6" name="عنصر نائب لرقم الشريحة 5"/>
          <p:cNvSpPr>
            <a:spLocks noGrp="1"/>
          </p:cNvSpPr>
          <p:nvPr>
            <p:ph type="sldNum" sz="quarter" idx="12"/>
          </p:nvPr>
        </p:nvSpPr>
        <p:spPr/>
        <p:txBody>
          <a:bodyPr/>
          <a:lstStyle>
            <a:extLst/>
          </a:lstStyle>
          <a:p>
            <a:fld id="{4A881E1A-F589-487D-A930-B41224B88303}" type="slidenum">
              <a:rPr lang="ar-IQ" smtClean="0">
                <a:solidFill>
                  <a:prstClr val="black"/>
                </a:solidFill>
              </a:rPr>
              <a:pPr/>
              <a:t>‹#›</a:t>
            </a:fld>
            <a:endParaRPr lang="ar-IQ">
              <a:solidFill>
                <a:prstClr val="black"/>
              </a:solidFill>
            </a:endParaRPr>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extLst>
      <p:ext uri="{BB962C8B-B14F-4D97-AF65-F5344CB8AC3E}">
        <p14:creationId xmlns:p14="http://schemas.microsoft.com/office/powerpoint/2010/main" xmlns="" val="128458482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5325D54-3958-48DE-915C-59DEF60048A2}" type="datetimeFigureOut">
              <a:rPr lang="ar-IQ" smtClean="0">
                <a:solidFill>
                  <a:prstClr val="white"/>
                </a:solidFill>
              </a:rPr>
              <a:pPr/>
              <a:t>08/04/1446</a:t>
            </a:fld>
            <a:endParaRPr lang="ar-IQ">
              <a:solidFill>
                <a:prstClr val="white"/>
              </a:solidFill>
            </a:endParaRPr>
          </a:p>
        </p:txBody>
      </p:sp>
      <p:sp>
        <p:nvSpPr>
          <p:cNvPr id="5" name="عنصر نائب للتذييل 4"/>
          <p:cNvSpPr>
            <a:spLocks noGrp="1"/>
          </p:cNvSpPr>
          <p:nvPr>
            <p:ph type="ftr" sz="quarter" idx="11"/>
          </p:nvPr>
        </p:nvSpPr>
        <p:spPr/>
        <p:txBody>
          <a:bodyPr/>
          <a:lstStyle>
            <a:extLst/>
          </a:lstStyle>
          <a:p>
            <a:endParaRPr lang="ar-IQ">
              <a:solidFill>
                <a:prstClr val="white"/>
              </a:solidFill>
            </a:endParaRPr>
          </a:p>
        </p:txBody>
      </p:sp>
      <p:sp>
        <p:nvSpPr>
          <p:cNvPr id="6" name="عنصر نائب لرقم الشريحة 5"/>
          <p:cNvSpPr>
            <a:spLocks noGrp="1"/>
          </p:cNvSpPr>
          <p:nvPr>
            <p:ph type="sldNum" sz="quarter" idx="12"/>
          </p:nvPr>
        </p:nvSpPr>
        <p:spPr/>
        <p:txBody>
          <a:bodyPr/>
          <a:lstStyle>
            <a:extLst/>
          </a:lstStyle>
          <a:p>
            <a:fld id="{4A881E1A-F589-487D-A930-B41224B88303}" type="slidenum">
              <a:rPr lang="ar-IQ" smtClean="0">
                <a:solidFill>
                  <a:prstClr val="white"/>
                </a:solidFill>
              </a:rPr>
              <a:pPr/>
              <a:t>‹#›</a:t>
            </a:fld>
            <a:endParaRPr lang="ar-IQ">
              <a:solidFill>
                <a:prstClr val="white"/>
              </a:solidFill>
            </a:endParaRPr>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lang="en-US">
              <a:solidFill>
                <a:prstClr val="white"/>
              </a:solidFill>
            </a:endParaRPr>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lang="en-US">
              <a:solidFill>
                <a:prstClr val="white"/>
              </a:solidFill>
            </a:endParaRPr>
          </a:p>
        </p:txBody>
      </p:sp>
    </p:spTree>
    <p:extLst>
      <p:ext uri="{BB962C8B-B14F-4D97-AF65-F5344CB8AC3E}">
        <p14:creationId xmlns:p14="http://schemas.microsoft.com/office/powerpoint/2010/main" xmlns="" val="1146829894"/>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5325D54-3958-48DE-915C-59DEF60048A2}" type="datetimeFigureOut">
              <a:rPr lang="ar-IQ" smtClean="0">
                <a:solidFill>
                  <a:prstClr val="white"/>
                </a:solidFill>
              </a:rPr>
              <a:pPr/>
              <a:t>08/04/1446</a:t>
            </a:fld>
            <a:endParaRPr lang="ar-IQ">
              <a:solidFill>
                <a:prstClr val="white"/>
              </a:solidFill>
            </a:endParaRPr>
          </a:p>
        </p:txBody>
      </p:sp>
      <p:sp>
        <p:nvSpPr>
          <p:cNvPr id="6" name="عنصر نائب للتذييل 5"/>
          <p:cNvSpPr>
            <a:spLocks noGrp="1"/>
          </p:cNvSpPr>
          <p:nvPr>
            <p:ph type="ftr" sz="quarter" idx="11"/>
          </p:nvPr>
        </p:nvSpPr>
        <p:spPr/>
        <p:txBody>
          <a:bodyPr/>
          <a:lstStyle>
            <a:extLst/>
          </a:lstStyle>
          <a:p>
            <a:endParaRPr lang="ar-IQ">
              <a:solidFill>
                <a:prstClr val="white"/>
              </a:solidFill>
            </a:endParaRPr>
          </a:p>
        </p:txBody>
      </p:sp>
      <p:sp>
        <p:nvSpPr>
          <p:cNvPr id="7" name="عنصر نائب لرقم الشريحة 6"/>
          <p:cNvSpPr>
            <a:spLocks noGrp="1"/>
          </p:cNvSpPr>
          <p:nvPr>
            <p:ph type="sldNum" sz="quarter" idx="12"/>
          </p:nvPr>
        </p:nvSpPr>
        <p:spPr/>
        <p:txBody>
          <a:bodyPr/>
          <a:lstStyle>
            <a:extLst/>
          </a:lstStyle>
          <a:p>
            <a:fld id="{4A881E1A-F589-487D-A930-B41224B88303}" type="slidenum">
              <a:rPr lang="ar-IQ" smtClean="0">
                <a:solidFill>
                  <a:prstClr val="white"/>
                </a:solidFill>
              </a:rPr>
              <a:pPr/>
              <a:t>‹#›</a:t>
            </a:fld>
            <a:endParaRPr lang="ar-IQ">
              <a:solidFill>
                <a:prstClr val="white"/>
              </a:solidFill>
            </a:endParaRPr>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extLst>
      <p:ext uri="{BB962C8B-B14F-4D97-AF65-F5344CB8AC3E}">
        <p14:creationId xmlns:p14="http://schemas.microsoft.com/office/powerpoint/2010/main" xmlns="" val="3531747475"/>
      </p:ext>
    </p:extLst>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5325D54-3958-48DE-915C-59DEF60048A2}" type="datetimeFigureOut">
              <a:rPr lang="ar-IQ" smtClean="0">
                <a:solidFill>
                  <a:prstClr val="black"/>
                </a:solidFill>
              </a:rPr>
              <a:pPr/>
              <a:t>08/04/1446</a:t>
            </a:fld>
            <a:endParaRPr lang="ar-IQ">
              <a:solidFill>
                <a:prstClr val="black"/>
              </a:solidFill>
            </a:endParaRPr>
          </a:p>
        </p:txBody>
      </p:sp>
      <p:sp>
        <p:nvSpPr>
          <p:cNvPr id="8" name="عنصر نائب للتذييل 7"/>
          <p:cNvSpPr>
            <a:spLocks noGrp="1"/>
          </p:cNvSpPr>
          <p:nvPr>
            <p:ph type="ftr" sz="quarter" idx="11"/>
          </p:nvPr>
        </p:nvSpPr>
        <p:spPr/>
        <p:txBody>
          <a:bodyPr/>
          <a:lstStyle>
            <a:extLst/>
          </a:lstStyle>
          <a:p>
            <a:endParaRPr lang="ar-IQ">
              <a:solidFill>
                <a:prstClr val="black"/>
              </a:solidFill>
            </a:endParaRPr>
          </a:p>
        </p:txBody>
      </p:sp>
      <p:sp>
        <p:nvSpPr>
          <p:cNvPr id="9" name="عنصر نائب لرقم الشريحة 8"/>
          <p:cNvSpPr>
            <a:spLocks noGrp="1"/>
          </p:cNvSpPr>
          <p:nvPr>
            <p:ph type="sldNum" sz="quarter" idx="12"/>
          </p:nvPr>
        </p:nvSpPr>
        <p:spPr/>
        <p:txBody>
          <a:bodyPr/>
          <a:lstStyle>
            <a:extLst/>
          </a:lstStyle>
          <a:p>
            <a:fld id="{4A881E1A-F589-487D-A930-B41224B88303}" type="slidenum">
              <a:rPr lang="ar-IQ" smtClean="0">
                <a:solidFill>
                  <a:prstClr val="black"/>
                </a:solidFill>
              </a:rPr>
              <a:pPr/>
              <a:t>‹#›</a:t>
            </a:fld>
            <a:endParaRPr lang="ar-IQ">
              <a:solidFill>
                <a:prstClr val="black"/>
              </a:solidFill>
            </a:endParaRPr>
          </a:p>
        </p:txBody>
      </p:sp>
    </p:spTree>
    <p:extLst>
      <p:ext uri="{BB962C8B-B14F-4D97-AF65-F5344CB8AC3E}">
        <p14:creationId xmlns:p14="http://schemas.microsoft.com/office/powerpoint/2010/main" xmlns="" val="314639000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84BCD6E-3B89-4E2A-A293-BE3F82D99EA6}" type="slidenum">
              <a:rPr lang="ar-IQ" smtClean="0"/>
              <a:pPr/>
              <a:t>‹#›</a:t>
            </a:fld>
            <a:endParaRPr lang="ar-IQ"/>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65325D54-3958-48DE-915C-59DEF60048A2}" type="datetimeFigureOut">
              <a:rPr lang="ar-IQ" smtClean="0">
                <a:solidFill>
                  <a:prstClr val="white"/>
                </a:solidFill>
              </a:rPr>
              <a:pPr/>
              <a:t>08/04/1446</a:t>
            </a:fld>
            <a:endParaRPr lang="ar-IQ">
              <a:solidFill>
                <a:prstClr val="white"/>
              </a:solidFill>
            </a:endParaRPr>
          </a:p>
        </p:txBody>
      </p:sp>
      <p:sp>
        <p:nvSpPr>
          <p:cNvPr id="4" name="عنصر نائب للتذييل 3"/>
          <p:cNvSpPr>
            <a:spLocks noGrp="1"/>
          </p:cNvSpPr>
          <p:nvPr>
            <p:ph type="ftr" sz="quarter" idx="11"/>
          </p:nvPr>
        </p:nvSpPr>
        <p:spPr/>
        <p:txBody>
          <a:bodyPr/>
          <a:lstStyle>
            <a:extLst/>
          </a:lstStyle>
          <a:p>
            <a:endParaRPr lang="ar-IQ">
              <a:solidFill>
                <a:prstClr val="white"/>
              </a:solidFill>
            </a:endParaRPr>
          </a:p>
        </p:txBody>
      </p:sp>
      <p:sp>
        <p:nvSpPr>
          <p:cNvPr id="5" name="عنصر نائب لرقم الشريحة 4"/>
          <p:cNvSpPr>
            <a:spLocks noGrp="1"/>
          </p:cNvSpPr>
          <p:nvPr>
            <p:ph type="sldNum" sz="quarter" idx="12"/>
          </p:nvPr>
        </p:nvSpPr>
        <p:spPr/>
        <p:txBody>
          <a:bodyPr/>
          <a:lstStyle>
            <a:extLst/>
          </a:lstStyle>
          <a:p>
            <a:fld id="{4A881E1A-F589-487D-A930-B41224B88303}" type="slidenum">
              <a:rPr lang="ar-IQ" smtClean="0">
                <a:solidFill>
                  <a:prstClr val="white"/>
                </a:solidFill>
              </a:rPr>
              <a:pPr/>
              <a:t>‹#›</a:t>
            </a:fld>
            <a:endParaRPr lang="ar-IQ">
              <a:solidFill>
                <a:prstClr val="white"/>
              </a:solidFill>
            </a:endParaRPr>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extLst>
      <p:ext uri="{BB962C8B-B14F-4D97-AF65-F5344CB8AC3E}">
        <p14:creationId xmlns:p14="http://schemas.microsoft.com/office/powerpoint/2010/main" xmlns="" val="1214757457"/>
      </p:ext>
    </p:extLst>
  </p:cSld>
  <p:clrMapOvr>
    <a:overrideClrMapping bg1="dk1" tx1="lt1" bg2="dk2" tx2="lt2" accent1="accent1" accent2="accent2" accent3="accent3" accent4="accent4" accent5="accent5" accent6="accent6" hlink="hlink" folHlink="folHlink"/>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65325D54-3958-48DE-915C-59DEF60048A2}" type="datetimeFigureOut">
              <a:rPr lang="ar-IQ" smtClean="0">
                <a:solidFill>
                  <a:prstClr val="black"/>
                </a:solidFill>
              </a:rPr>
              <a:pPr/>
              <a:t>08/04/1446</a:t>
            </a:fld>
            <a:endParaRPr lang="ar-IQ">
              <a:solidFill>
                <a:prstClr val="black"/>
              </a:solidFill>
            </a:endParaRPr>
          </a:p>
        </p:txBody>
      </p:sp>
      <p:sp>
        <p:nvSpPr>
          <p:cNvPr id="3" name="عنصر نائب للتذييل 2"/>
          <p:cNvSpPr>
            <a:spLocks noGrp="1"/>
          </p:cNvSpPr>
          <p:nvPr>
            <p:ph type="ftr" sz="quarter" idx="11"/>
          </p:nvPr>
        </p:nvSpPr>
        <p:spPr/>
        <p:txBody>
          <a:bodyPr/>
          <a:lstStyle>
            <a:extLst/>
          </a:lstStyle>
          <a:p>
            <a:endParaRPr lang="ar-IQ">
              <a:solidFill>
                <a:prstClr val="black"/>
              </a:solidFill>
            </a:endParaRPr>
          </a:p>
        </p:txBody>
      </p:sp>
      <p:sp>
        <p:nvSpPr>
          <p:cNvPr id="4" name="عنصر نائب لرقم الشريحة 3"/>
          <p:cNvSpPr>
            <a:spLocks noGrp="1"/>
          </p:cNvSpPr>
          <p:nvPr>
            <p:ph type="sldNum" sz="quarter" idx="12"/>
          </p:nvPr>
        </p:nvSpPr>
        <p:spPr/>
        <p:txBody>
          <a:bodyPr/>
          <a:lstStyle>
            <a:extLst/>
          </a:lstStyle>
          <a:p>
            <a:fld id="{4A881E1A-F589-487D-A930-B41224B88303}" type="slidenum">
              <a:rPr lang="ar-IQ" smtClean="0">
                <a:solidFill>
                  <a:prstClr val="black"/>
                </a:solidFill>
              </a:rPr>
              <a:pPr/>
              <a:t>‹#›</a:t>
            </a:fld>
            <a:endParaRPr lang="ar-IQ">
              <a:solidFill>
                <a:prstClr val="black"/>
              </a:solidFill>
            </a:endParaRPr>
          </a:p>
        </p:txBody>
      </p:sp>
    </p:spTree>
    <p:extLst>
      <p:ext uri="{BB962C8B-B14F-4D97-AF65-F5344CB8AC3E}">
        <p14:creationId xmlns:p14="http://schemas.microsoft.com/office/powerpoint/2010/main" xmlns="" val="28175457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65325D54-3958-48DE-915C-59DEF60048A2}" type="datetimeFigureOut">
              <a:rPr lang="ar-IQ" smtClean="0">
                <a:solidFill>
                  <a:prstClr val="black"/>
                </a:solidFill>
              </a:rPr>
              <a:pPr/>
              <a:t>08/04/1446</a:t>
            </a:fld>
            <a:endParaRPr lang="ar-IQ">
              <a:solidFill>
                <a:prstClr val="black"/>
              </a:solidFill>
            </a:endParaRPr>
          </a:p>
        </p:txBody>
      </p:sp>
      <p:sp>
        <p:nvSpPr>
          <p:cNvPr id="6" name="عنصر نائب للتذييل 5"/>
          <p:cNvSpPr>
            <a:spLocks noGrp="1"/>
          </p:cNvSpPr>
          <p:nvPr>
            <p:ph type="ftr" sz="quarter" idx="11"/>
          </p:nvPr>
        </p:nvSpPr>
        <p:spPr/>
        <p:txBody>
          <a:bodyPr/>
          <a:lstStyle>
            <a:extLst/>
          </a:lstStyle>
          <a:p>
            <a:endParaRPr lang="ar-IQ">
              <a:solidFill>
                <a:prstClr val="black"/>
              </a:solidFill>
            </a:endParaRPr>
          </a:p>
        </p:txBody>
      </p:sp>
      <p:sp>
        <p:nvSpPr>
          <p:cNvPr id="7" name="عنصر نائب لرقم الشريحة 6"/>
          <p:cNvSpPr>
            <a:spLocks noGrp="1"/>
          </p:cNvSpPr>
          <p:nvPr>
            <p:ph type="sldNum" sz="quarter" idx="12"/>
          </p:nvPr>
        </p:nvSpPr>
        <p:spPr/>
        <p:txBody>
          <a:bodyPr/>
          <a:lstStyle>
            <a:extLst/>
          </a:lstStyle>
          <a:p>
            <a:fld id="{4A881E1A-F589-487D-A930-B41224B88303}" type="slidenum">
              <a:rPr lang="ar-IQ" smtClean="0">
                <a:solidFill>
                  <a:prstClr val="black"/>
                </a:solidFill>
              </a:rPr>
              <a:pPr/>
              <a:t>‹#›</a:t>
            </a:fld>
            <a:endParaRPr lang="ar-IQ">
              <a:solidFill>
                <a:prstClr val="black"/>
              </a:solidFill>
            </a:endParaRPr>
          </a:p>
        </p:txBody>
      </p:sp>
    </p:spTree>
    <p:extLst>
      <p:ext uri="{BB962C8B-B14F-4D97-AF65-F5344CB8AC3E}">
        <p14:creationId xmlns:p14="http://schemas.microsoft.com/office/powerpoint/2010/main" xmlns="" val="2495202784"/>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65325D54-3958-48DE-915C-59DEF60048A2}" type="datetimeFigureOut">
              <a:rPr lang="ar-IQ" smtClean="0">
                <a:solidFill>
                  <a:prstClr val="white"/>
                </a:solidFill>
              </a:rPr>
              <a:pPr/>
              <a:t>08/04/1446</a:t>
            </a:fld>
            <a:endParaRPr lang="ar-IQ">
              <a:solidFill>
                <a:prstClr val="white"/>
              </a:solidFill>
            </a:endParaRPr>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solidFill>
                <a:prstClr val="white"/>
              </a:solidFill>
            </a:endParaRPr>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4A881E1A-F589-487D-A930-B41224B88303}" type="slidenum">
              <a:rPr lang="ar-IQ" smtClean="0">
                <a:solidFill>
                  <a:prstClr val="white"/>
                </a:solidFill>
              </a:rPr>
              <a:pPr/>
              <a:t>‹#›</a:t>
            </a:fld>
            <a:endParaRPr lang="ar-IQ">
              <a:solidFill>
                <a:prstClr val="white"/>
              </a:solidFill>
            </a:endParaRPr>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lang="en-US">
              <a:solidFill>
                <a:prstClr val="white"/>
              </a:solidFill>
            </a:endParaRPr>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lang="en-US">
              <a:solidFill>
                <a:prstClr val="white"/>
              </a:solidFill>
            </a:endParaRPr>
          </a:p>
        </p:txBody>
      </p:sp>
    </p:spTree>
    <p:extLst>
      <p:ext uri="{BB962C8B-B14F-4D97-AF65-F5344CB8AC3E}">
        <p14:creationId xmlns:p14="http://schemas.microsoft.com/office/powerpoint/2010/main" xmlns="" val="2521613833"/>
      </p:ext>
    </p:extLst>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5325D54-3958-48DE-915C-59DEF60048A2}" type="datetimeFigureOut">
              <a:rPr lang="ar-IQ" smtClean="0">
                <a:solidFill>
                  <a:prstClr val="black"/>
                </a:solidFill>
              </a:rPr>
              <a:pPr/>
              <a:t>08/04/1446</a:t>
            </a:fld>
            <a:endParaRPr lang="ar-IQ">
              <a:solidFill>
                <a:prstClr val="black"/>
              </a:solidFill>
            </a:endParaRPr>
          </a:p>
        </p:txBody>
      </p:sp>
      <p:sp>
        <p:nvSpPr>
          <p:cNvPr id="5" name="عنصر نائب للتذييل 4"/>
          <p:cNvSpPr>
            <a:spLocks noGrp="1"/>
          </p:cNvSpPr>
          <p:nvPr>
            <p:ph type="ftr" sz="quarter" idx="11"/>
          </p:nvPr>
        </p:nvSpPr>
        <p:spPr/>
        <p:txBody>
          <a:bodyPr/>
          <a:lstStyle>
            <a:extLst/>
          </a:lstStyle>
          <a:p>
            <a:endParaRPr lang="ar-IQ">
              <a:solidFill>
                <a:prstClr val="black"/>
              </a:solidFill>
            </a:endParaRPr>
          </a:p>
        </p:txBody>
      </p:sp>
      <p:sp>
        <p:nvSpPr>
          <p:cNvPr id="6" name="عنصر نائب لرقم الشريحة 5"/>
          <p:cNvSpPr>
            <a:spLocks noGrp="1"/>
          </p:cNvSpPr>
          <p:nvPr>
            <p:ph type="sldNum" sz="quarter" idx="12"/>
          </p:nvPr>
        </p:nvSpPr>
        <p:spPr/>
        <p:txBody>
          <a:bodyPr/>
          <a:lstStyle>
            <a:extLst/>
          </a:lstStyle>
          <a:p>
            <a:fld id="{4A881E1A-F589-487D-A930-B41224B88303}" type="slidenum">
              <a:rPr lang="ar-IQ" smtClean="0">
                <a:solidFill>
                  <a:prstClr val="black"/>
                </a:solidFill>
              </a:rPr>
              <a:pPr/>
              <a:t>‹#›</a:t>
            </a:fld>
            <a:endParaRPr lang="ar-IQ">
              <a:solidFill>
                <a:prstClr val="black"/>
              </a:solidFill>
            </a:endParaRPr>
          </a:p>
        </p:txBody>
      </p:sp>
    </p:spTree>
    <p:extLst>
      <p:ext uri="{BB962C8B-B14F-4D97-AF65-F5344CB8AC3E}">
        <p14:creationId xmlns:p14="http://schemas.microsoft.com/office/powerpoint/2010/main" xmlns="" val="23859339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5325D54-3958-48DE-915C-59DEF60048A2}" type="datetimeFigureOut">
              <a:rPr lang="ar-IQ" smtClean="0">
                <a:solidFill>
                  <a:prstClr val="black"/>
                </a:solidFill>
              </a:rPr>
              <a:pPr/>
              <a:t>08/04/1446</a:t>
            </a:fld>
            <a:endParaRPr lang="ar-IQ">
              <a:solidFill>
                <a:prstClr val="black"/>
              </a:solidFill>
            </a:endParaRPr>
          </a:p>
        </p:txBody>
      </p:sp>
      <p:sp>
        <p:nvSpPr>
          <p:cNvPr id="5" name="عنصر نائب للتذييل 4"/>
          <p:cNvSpPr>
            <a:spLocks noGrp="1"/>
          </p:cNvSpPr>
          <p:nvPr>
            <p:ph type="ftr" sz="quarter" idx="11"/>
          </p:nvPr>
        </p:nvSpPr>
        <p:spPr/>
        <p:txBody>
          <a:bodyPr/>
          <a:lstStyle>
            <a:extLst/>
          </a:lstStyle>
          <a:p>
            <a:endParaRPr lang="ar-IQ">
              <a:solidFill>
                <a:prstClr val="black"/>
              </a:solidFill>
            </a:endParaRPr>
          </a:p>
        </p:txBody>
      </p:sp>
      <p:sp>
        <p:nvSpPr>
          <p:cNvPr id="6" name="عنصر نائب لرقم الشريحة 5"/>
          <p:cNvSpPr>
            <a:spLocks noGrp="1"/>
          </p:cNvSpPr>
          <p:nvPr>
            <p:ph type="sldNum" sz="quarter" idx="12"/>
          </p:nvPr>
        </p:nvSpPr>
        <p:spPr/>
        <p:txBody>
          <a:bodyPr/>
          <a:lstStyle>
            <a:extLst/>
          </a:lstStyle>
          <a:p>
            <a:fld id="{4A881E1A-F589-487D-A930-B41224B88303}" type="slidenum">
              <a:rPr lang="ar-IQ" smtClean="0">
                <a:solidFill>
                  <a:prstClr val="black"/>
                </a:solidFill>
              </a:rPr>
              <a:pPr/>
              <a:t>‹#›</a:t>
            </a:fld>
            <a:endParaRPr lang="ar-IQ">
              <a:solidFill>
                <a:prstClr val="black"/>
              </a:solidFill>
            </a:endParaRPr>
          </a:p>
        </p:txBody>
      </p:sp>
    </p:spTree>
    <p:extLst>
      <p:ext uri="{BB962C8B-B14F-4D97-AF65-F5344CB8AC3E}">
        <p14:creationId xmlns:p14="http://schemas.microsoft.com/office/powerpoint/2010/main" xmlns="" val="692409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84BCD6E-3B89-4E2A-A293-BE3F82D99EA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84BCD6E-3B89-4E2A-A293-BE3F82D99EA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84BCD6E-3B89-4E2A-A293-BE3F82D99EA6}" type="slidenum">
              <a:rPr lang="ar-IQ" smtClean="0"/>
              <a:pPr/>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37F5193-A259-4BE7-8224-E2AC36139262}" type="datetimeFigureOut">
              <a:rPr lang="ar-IQ" smtClean="0"/>
              <a:pPr/>
              <a:t>08/04/1446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384BCD6E-3B89-4E2A-A293-BE3F82D99EA6}" type="slidenum">
              <a:rPr lang="ar-IQ" smtClean="0"/>
              <a:pPr/>
              <a:t>‹#›</a:t>
            </a:fld>
            <a:endParaRPr lang="ar-IQ"/>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ar-SA" smtClean="0"/>
              <a:t>انقر لتحرير نمط العنوان الرئيسي</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737F5193-A259-4BE7-8224-E2AC36139262}" type="datetimeFigureOut">
              <a:rPr lang="ar-IQ" smtClean="0"/>
              <a:pPr/>
              <a:t>08/04/1446</a:t>
            </a:fld>
            <a:endParaRPr lang="ar-IQ"/>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ar-IQ"/>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384BCD6E-3B89-4E2A-A293-BE3F82D99EA6}" type="slidenum">
              <a:rPr lang="ar-IQ" smtClean="0"/>
              <a:pPr/>
              <a:t>‹#›</a:t>
            </a:fld>
            <a:endParaRPr lang="ar-IQ"/>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5914467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08537355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42027D-1A13-453E-B1EE-F0763FD923F1}"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967684E-689C-4416-AC23-D83ACFD54AD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33916150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AB76AC5-7570-44F1-9A21-004AA26D85A5}" type="datetimeFigureOut">
              <a:rPr lang="ar-IQ" smtClean="0">
                <a:solidFill>
                  <a:prstClr val="black">
                    <a:tint val="75000"/>
                  </a:prstClr>
                </a:solidFill>
              </a:rPr>
              <a:pPr/>
              <a:t>08/04/1446</a:t>
            </a:fld>
            <a:endParaRPr lang="ar-IQ">
              <a:solidFill>
                <a:prstClr val="black">
                  <a:tint val="75000"/>
                </a:prstClr>
              </a:solidFill>
            </a:endParaRPr>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solidFill>
                <a:prstClr val="black">
                  <a:tint val="75000"/>
                </a:prstClr>
              </a:solidFill>
            </a:endParaRPr>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C12464F-1491-40AC-AB78-A3CE2E566441}"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28804708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51520" y="338328"/>
            <a:ext cx="8435280" cy="3522720"/>
          </a:xfr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a:bodyPr>
          <a:lstStyle/>
          <a:p>
            <a:pPr lvl="0" algn="ctr">
              <a:spcBef>
                <a:spcPct val="20000"/>
              </a:spcBef>
            </a:pPr>
            <a:r>
              <a:rPr lang="ar-IQ" sz="3200" dirty="0">
                <a:solidFill>
                  <a:srgbClr val="073E87"/>
                </a:solidFill>
                <a:ea typeface="+mn-ea"/>
              </a:rPr>
              <a:t>وزارة التعليم العالي والبحث العلمي</a:t>
            </a:r>
            <a:br>
              <a:rPr lang="ar-IQ" sz="3200" dirty="0">
                <a:solidFill>
                  <a:srgbClr val="073E87"/>
                </a:solidFill>
                <a:ea typeface="+mn-ea"/>
              </a:rPr>
            </a:br>
            <a:r>
              <a:rPr lang="ar-IQ" sz="3200" dirty="0">
                <a:solidFill>
                  <a:srgbClr val="073E87"/>
                </a:solidFill>
                <a:ea typeface="+mn-ea"/>
              </a:rPr>
              <a:t>جامعة ديالى </a:t>
            </a:r>
            <a:br>
              <a:rPr lang="ar-IQ" sz="3200" dirty="0">
                <a:solidFill>
                  <a:srgbClr val="073E87"/>
                </a:solidFill>
                <a:ea typeface="+mn-ea"/>
              </a:rPr>
            </a:br>
            <a:r>
              <a:rPr lang="ar-IQ" sz="3200" dirty="0">
                <a:solidFill>
                  <a:srgbClr val="073E87"/>
                </a:solidFill>
                <a:ea typeface="+mn-ea"/>
              </a:rPr>
              <a:t>كلية التربية للعلوم الانسانية</a:t>
            </a:r>
            <a:br>
              <a:rPr lang="ar-IQ" sz="3200" dirty="0">
                <a:solidFill>
                  <a:srgbClr val="073E87"/>
                </a:solidFill>
                <a:ea typeface="+mn-ea"/>
              </a:rPr>
            </a:br>
            <a:r>
              <a:rPr lang="ar-IQ" sz="3200" dirty="0">
                <a:solidFill>
                  <a:srgbClr val="073E87"/>
                </a:solidFill>
                <a:ea typeface="+mn-ea"/>
              </a:rPr>
              <a:t>قسم الجغرافية </a:t>
            </a:r>
            <a:br>
              <a:rPr lang="ar-IQ" sz="3200" dirty="0">
                <a:solidFill>
                  <a:srgbClr val="073E87"/>
                </a:solidFill>
                <a:ea typeface="+mn-ea"/>
              </a:rPr>
            </a:br>
            <a:r>
              <a:rPr lang="ar-IQ" sz="3200" dirty="0">
                <a:solidFill>
                  <a:srgbClr val="073E87"/>
                </a:solidFill>
                <a:ea typeface="+mn-ea"/>
              </a:rPr>
              <a:t>الدراسة المسائية</a:t>
            </a:r>
            <a:br>
              <a:rPr lang="ar-IQ" sz="3200" dirty="0">
                <a:solidFill>
                  <a:srgbClr val="073E87"/>
                </a:solidFill>
                <a:ea typeface="+mn-ea"/>
              </a:rPr>
            </a:br>
            <a:r>
              <a:rPr lang="ar-IQ" sz="3200" dirty="0">
                <a:solidFill>
                  <a:srgbClr val="073E87"/>
                </a:solidFill>
                <a:ea typeface="+mn-ea"/>
              </a:rPr>
              <a:t>العام </a:t>
            </a:r>
            <a:r>
              <a:rPr lang="ar-IQ" sz="3200" dirty="0" smtClean="0">
                <a:solidFill>
                  <a:srgbClr val="073E87"/>
                </a:solidFill>
                <a:ea typeface="+mn-ea"/>
              </a:rPr>
              <a:t>2024 </a:t>
            </a:r>
            <a:r>
              <a:rPr lang="ar-IQ" sz="3200" smtClean="0">
                <a:solidFill>
                  <a:srgbClr val="073E87"/>
                </a:solidFill>
                <a:ea typeface="+mn-ea"/>
              </a:rPr>
              <a:t>-</a:t>
            </a:r>
            <a:r>
              <a:rPr lang="ar-IQ" sz="3200" smtClean="0">
                <a:solidFill>
                  <a:srgbClr val="073E87"/>
                </a:solidFill>
                <a:ea typeface="+mn-ea"/>
              </a:rPr>
              <a:t>2025</a:t>
            </a:r>
            <a:endParaRPr lang="ar-IQ" sz="3200" dirty="0">
              <a:solidFill>
                <a:srgbClr val="073E87"/>
              </a:solidFill>
              <a:ea typeface="+mn-ea"/>
            </a:endParaRPr>
          </a:p>
        </p:txBody>
      </p:sp>
      <p:sp>
        <p:nvSpPr>
          <p:cNvPr id="5" name="عنصر نائب للمحتوى 4"/>
          <p:cNvSpPr>
            <a:spLocks noGrp="1"/>
          </p:cNvSpPr>
          <p:nvPr>
            <p:ph idx="1"/>
          </p:nvPr>
        </p:nvSpPr>
        <p:spPr>
          <a:xfrm>
            <a:off x="872067" y="4149080"/>
            <a:ext cx="7408333" cy="2160240"/>
          </a:xfrm>
        </p:spPr>
        <p:style>
          <a:lnRef idx="2">
            <a:schemeClr val="accent2"/>
          </a:lnRef>
          <a:fillRef idx="1">
            <a:schemeClr val="lt1"/>
          </a:fillRef>
          <a:effectRef idx="0">
            <a:schemeClr val="accent2"/>
          </a:effectRef>
          <a:fontRef idx="minor">
            <a:schemeClr val="dk1"/>
          </a:fontRef>
        </p:style>
        <p:txBody>
          <a:bodyPr>
            <a:normAutofit/>
          </a:bodyPr>
          <a:lstStyle/>
          <a:p>
            <a:pPr marL="0" lvl="0" indent="0" algn="ctr">
              <a:buClr>
                <a:srgbClr val="31B6FD"/>
              </a:buClr>
              <a:buNone/>
            </a:pPr>
            <a:r>
              <a:rPr lang="ar-IQ" sz="3200" dirty="0" smtClean="0">
                <a:solidFill>
                  <a:srgbClr val="073E87"/>
                </a:solidFill>
              </a:rPr>
              <a:t>المرحلة الثانية/ جغرافية السكان</a:t>
            </a:r>
            <a:endParaRPr lang="ar-IQ" sz="3200" dirty="0">
              <a:solidFill>
                <a:srgbClr val="073E87"/>
              </a:solidFill>
            </a:endParaRPr>
          </a:p>
          <a:p>
            <a:pPr marL="0" lvl="0" indent="0" algn="ctr">
              <a:buClr>
                <a:srgbClr val="31B6FD"/>
              </a:buClr>
              <a:buNone/>
            </a:pPr>
            <a:r>
              <a:rPr lang="ar-IQ" sz="3200" dirty="0">
                <a:solidFill>
                  <a:srgbClr val="073E87"/>
                </a:solidFill>
              </a:rPr>
              <a:t>م. م. عمر غافل </a:t>
            </a:r>
            <a:r>
              <a:rPr lang="ar-IQ" sz="3200" dirty="0" smtClean="0">
                <a:solidFill>
                  <a:srgbClr val="073E87"/>
                </a:solidFill>
              </a:rPr>
              <a:t>حجي</a:t>
            </a:r>
          </a:p>
          <a:p>
            <a:pPr marL="0" lvl="0" indent="0" algn="ctr">
              <a:buClr>
                <a:srgbClr val="31B6FD"/>
              </a:buClr>
              <a:buNone/>
            </a:pPr>
            <a:r>
              <a:rPr lang="ar-IQ" sz="3200" dirty="0" smtClean="0">
                <a:solidFill>
                  <a:srgbClr val="073E87"/>
                </a:solidFill>
              </a:rPr>
              <a:t>م/ التسجيل الحيوي</a:t>
            </a:r>
            <a:endParaRPr lang="ar-IQ" sz="3200" dirty="0">
              <a:solidFill>
                <a:srgbClr val="073E87"/>
              </a:solidFill>
            </a:endParaRPr>
          </a:p>
          <a:p>
            <a:pPr marL="0" indent="0" algn="ctr">
              <a:buNone/>
            </a:pPr>
            <a:endParaRPr lang="ar-IQ" sz="32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0214" y="476672"/>
            <a:ext cx="1295400" cy="1437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صورة 5"/>
          <p:cNvPicPr/>
          <p:nvPr/>
        </p:nvPicPr>
        <p:blipFill>
          <a:blip r:embed="rId3" cstate="print"/>
          <a:stretch>
            <a:fillRect/>
          </a:stretch>
        </p:blipFill>
        <p:spPr>
          <a:xfrm>
            <a:off x="467544" y="476672"/>
            <a:ext cx="1657350" cy="1704975"/>
          </a:xfrm>
          <a:prstGeom prst="rect">
            <a:avLst/>
          </a:prstGeom>
        </p:spPr>
      </p:pic>
    </p:spTree>
    <p:extLst>
      <p:ext uri="{BB962C8B-B14F-4D97-AF65-F5344CB8AC3E}">
        <p14:creationId xmlns:p14="http://schemas.microsoft.com/office/powerpoint/2010/main" xmlns="" val="3404521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ar-IQ" dirty="0" smtClean="0"/>
              <a:t>مصادر بيانات الهجرة الخارجية</a:t>
            </a:r>
            <a:endParaRPr lang="ar-IQ" dirty="0"/>
          </a:p>
        </p:txBody>
      </p:sp>
      <p:sp>
        <p:nvSpPr>
          <p:cNvPr id="3" name="عنصر نائب للمحتوى 2"/>
          <p:cNvSpPr>
            <a:spLocks noGrp="1"/>
          </p:cNvSpPr>
          <p:nvPr>
            <p:ph idx="1"/>
          </p:nvPr>
        </p:nvSpPr>
        <p:spPr>
          <a:solidFill>
            <a:schemeClr val="accent3">
              <a:lumMod val="20000"/>
              <a:lumOff val="80000"/>
            </a:schemeClr>
          </a:solidFill>
        </p:spPr>
        <p:txBody>
          <a:bodyPr/>
          <a:lstStyle/>
          <a:p>
            <a:pPr marL="365760" lvl="0" indent="-256032">
              <a:spcBef>
                <a:spcPts val="400"/>
              </a:spcBef>
              <a:buClr>
                <a:srgbClr val="2DA2BF"/>
              </a:buClr>
              <a:buSzPct val="68000"/>
              <a:buFont typeface="Wingdings 3"/>
              <a:buChar char=""/>
            </a:pPr>
            <a:r>
              <a:rPr lang="ar-IQ" sz="2700" dirty="0">
                <a:solidFill>
                  <a:srgbClr val="002060"/>
                </a:solidFill>
                <a:latin typeface="Lucida Sans Unicode"/>
              </a:rPr>
              <a:t>يمكن جمع بيانات الهجرة </a:t>
            </a:r>
            <a:r>
              <a:rPr lang="ar-IQ" sz="2700" dirty="0" smtClean="0">
                <a:solidFill>
                  <a:srgbClr val="002060"/>
                </a:solidFill>
                <a:latin typeface="Lucida Sans Unicode"/>
              </a:rPr>
              <a:t> الخارجية من </a:t>
            </a:r>
            <a:r>
              <a:rPr lang="ar-IQ" sz="2700" dirty="0">
                <a:solidFill>
                  <a:srgbClr val="002060"/>
                </a:solidFill>
                <a:latin typeface="Lucida Sans Unicode"/>
              </a:rPr>
              <a:t>مصادر متعددة وهي:-</a:t>
            </a:r>
          </a:p>
          <a:p>
            <a:pPr marL="365760" lvl="0" indent="-256032">
              <a:spcBef>
                <a:spcPts val="400"/>
              </a:spcBef>
              <a:buClr>
                <a:srgbClr val="2DA2BF"/>
              </a:buClr>
              <a:buSzPct val="68000"/>
              <a:buFont typeface="Wingdings 3"/>
              <a:buChar char=""/>
            </a:pPr>
            <a:r>
              <a:rPr lang="ar-IQ" sz="2700" dirty="0">
                <a:solidFill>
                  <a:srgbClr val="002060"/>
                </a:solidFill>
                <a:latin typeface="Lucida Sans Unicode"/>
              </a:rPr>
              <a:t>1- نقط </a:t>
            </a:r>
            <a:r>
              <a:rPr lang="ar-IQ" sz="2700" dirty="0" err="1">
                <a:solidFill>
                  <a:srgbClr val="002060"/>
                </a:solidFill>
                <a:latin typeface="Lucida Sans Unicode"/>
              </a:rPr>
              <a:t>الكمارك</a:t>
            </a:r>
            <a:r>
              <a:rPr lang="ar-IQ" sz="2700" dirty="0">
                <a:solidFill>
                  <a:srgbClr val="002060"/>
                </a:solidFill>
                <a:latin typeface="Lucida Sans Unicode"/>
              </a:rPr>
              <a:t> في الحدود والموانئ والمطارات .</a:t>
            </a:r>
          </a:p>
          <a:p>
            <a:pPr marL="365760" lvl="0" indent="-256032">
              <a:spcBef>
                <a:spcPts val="400"/>
              </a:spcBef>
              <a:buClr>
                <a:srgbClr val="2DA2BF"/>
              </a:buClr>
              <a:buSzPct val="68000"/>
              <a:buFont typeface="Wingdings 3"/>
              <a:buChar char=""/>
            </a:pPr>
            <a:r>
              <a:rPr lang="ar-IQ" sz="2700" dirty="0">
                <a:solidFill>
                  <a:srgbClr val="002060"/>
                </a:solidFill>
                <a:latin typeface="Lucida Sans Unicode"/>
              </a:rPr>
              <a:t>2- دوائر الجوازات والجنسية.</a:t>
            </a:r>
          </a:p>
          <a:p>
            <a:r>
              <a:rPr lang="ar-IQ" dirty="0" smtClean="0"/>
              <a:t>اذ تكشف عن حجم واتجاه الهجرة الرسمية من والى الدولة في حين يصعب حصر الهجرة الدولية غير الرسمية </a:t>
            </a:r>
            <a:endParaRPr lang="ar-IQ" dirty="0"/>
          </a:p>
        </p:txBody>
      </p:sp>
    </p:spTree>
    <p:extLst>
      <p:ext uri="{BB962C8B-B14F-4D97-AF65-F5344CB8AC3E}">
        <p14:creationId xmlns:p14="http://schemas.microsoft.com/office/powerpoint/2010/main" xmlns="" val="3710822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836712"/>
            <a:ext cx="8568952" cy="5832648"/>
          </a:xfrm>
        </p:spPr>
        <p:txBody>
          <a:bodyPr>
            <a:normAutofit fontScale="92500" lnSpcReduction="10000"/>
          </a:bodyPr>
          <a:lstStyle/>
          <a:p>
            <a:r>
              <a:rPr lang="ar-IQ" dirty="0"/>
              <a:t> </a:t>
            </a:r>
            <a:r>
              <a:rPr lang="ar-IQ" dirty="0" smtClean="0"/>
              <a:t>يستعمل اسلوب العينة سواء بالمسوح الشبيهة بالتعداد والتسجيل الحيوي بديلا للنظام التقليدي المعتمد على التسجيل الشامل بقصد الحصول على معطيات ديموغرافية للسكان المطلوب توافر البيانات عنهم. </a:t>
            </a:r>
          </a:p>
          <a:p>
            <a:r>
              <a:rPr lang="ar-IQ" dirty="0" smtClean="0"/>
              <a:t>يمكن لأسلوب العينة تحت ظروف معينة من توافر بيانات اكثر دقة من التسجيل الشامل فضلا عن الاقتصاد في الوقت والجهـد والنفقـات.</a:t>
            </a:r>
          </a:p>
          <a:p>
            <a:r>
              <a:rPr lang="ar-IQ" dirty="0" smtClean="0"/>
              <a:t>ومن الملاحظ ان البيانات الناتجة عن المسح بالعينة غير كافية وحدها لوصف العمليات الديموغرافية مهما بلغت دقتها فلابد من بيانات الاساس التي يحصل عليها من التعداد للوصول الى مقاييس اساسية  للمعطيات الديموغرافية, وعلى الرغم من ذلك فأن بيانات المسح بالعينة لها اهمية في القاء الضوء على الحركة السكانية كما تعطي مؤشرات مهمة عن العمليات الديموغرافية السائدة وتساعد في الوقت نفسه على تقدير قصور التسجيل في نظام التسجيل الشامل في حالة وجوده.</a:t>
            </a:r>
          </a:p>
          <a:p>
            <a:r>
              <a:rPr lang="ar-IQ" dirty="0" smtClean="0"/>
              <a:t>وينبغي خضوع تصميم العينة للاعتبارات الاحصائية بغية الحصول على بيانات تطبق على المجتمع السكاني كله, وهناك المسح الخاص وهو عينة على اساس علمي تسمح بياناتها بتقديم مقاييس للخصائص السكانية المطلوبة داخل نطاق خطأ محسوب في العينة, ومن فوائد العينة هي السرعة والمرونة وقلة النفقات.</a:t>
            </a:r>
            <a:endParaRPr lang="ar-IQ" dirty="0"/>
          </a:p>
        </p:txBody>
      </p:sp>
      <p:sp>
        <p:nvSpPr>
          <p:cNvPr id="2" name="عنوان 1"/>
          <p:cNvSpPr>
            <a:spLocks noGrp="1"/>
          </p:cNvSpPr>
          <p:nvPr>
            <p:ph type="title"/>
          </p:nvPr>
        </p:nvSpPr>
        <p:spPr>
          <a:xfrm>
            <a:off x="457200" y="188640"/>
            <a:ext cx="8229600" cy="504056"/>
          </a:xfrm>
        </p:spPr>
        <p:txBody>
          <a:bodyPr>
            <a:normAutofit fontScale="90000"/>
          </a:bodyPr>
          <a:lstStyle/>
          <a:p>
            <a:pPr algn="ctr"/>
            <a:r>
              <a:rPr lang="ar-IQ" dirty="0" smtClean="0"/>
              <a:t>رابعا: المسح بالعينة</a:t>
            </a:r>
            <a:endParaRPr lang="ar-IQ" dirty="0"/>
          </a:p>
        </p:txBody>
      </p:sp>
    </p:spTree>
    <p:extLst>
      <p:ext uri="{BB962C8B-B14F-4D97-AF65-F5344CB8AC3E}">
        <p14:creationId xmlns:p14="http://schemas.microsoft.com/office/powerpoint/2010/main" xmlns="" val="3550186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624078" indent="-514350">
              <a:buFont typeface="+mj-lt"/>
              <a:buAutoNum type="arabicPeriod"/>
            </a:pPr>
            <a:r>
              <a:rPr lang="ar-IQ" dirty="0" smtClean="0"/>
              <a:t>مسوح تهدف اساسا الى الحصول على تقديرات للمعطيات الديموغرافية.</a:t>
            </a:r>
          </a:p>
          <a:p>
            <a:pPr marL="624078" indent="-514350">
              <a:buFont typeface="+mj-lt"/>
              <a:buAutoNum type="arabicPeriod"/>
            </a:pPr>
            <a:r>
              <a:rPr lang="ar-IQ" dirty="0" smtClean="0"/>
              <a:t>مسوح تهدف لتوضيح الاوجه الاقتصادية والاجتماعية للسكان وتوضيح العمليات الديموغرافية في الدولة.</a:t>
            </a:r>
          </a:p>
          <a:p>
            <a:pPr marL="624078" indent="-514350">
              <a:buFont typeface="+mj-lt"/>
              <a:buAutoNum type="arabicPeriod"/>
            </a:pPr>
            <a:r>
              <a:rPr lang="ar-IQ" dirty="0" smtClean="0"/>
              <a:t>مسوح خاصة بهدف التعرف على علاقات معينة نحو مسوح المعرفة والمواقف والممارسة ومسوح الخصوبة.</a:t>
            </a:r>
            <a:endParaRPr lang="ar-IQ" dirty="0"/>
          </a:p>
        </p:txBody>
      </p:sp>
      <p:sp>
        <p:nvSpPr>
          <p:cNvPr id="3" name="عنوان 2"/>
          <p:cNvSpPr>
            <a:spLocks noGrp="1"/>
          </p:cNvSpPr>
          <p:nvPr>
            <p:ph type="title"/>
          </p:nvPr>
        </p:nvSpPr>
        <p:spPr/>
        <p:txBody>
          <a:bodyPr/>
          <a:lstStyle/>
          <a:p>
            <a:r>
              <a:rPr lang="ar-IQ" dirty="0" smtClean="0"/>
              <a:t>يمكن التمييز بين المسوح باعتبار الاهداف</a:t>
            </a:r>
            <a:endParaRPr lang="ar-IQ" dirty="0"/>
          </a:p>
        </p:txBody>
      </p:sp>
    </p:spTree>
    <p:extLst>
      <p:ext uri="{BB962C8B-B14F-4D97-AF65-F5344CB8AC3E}">
        <p14:creationId xmlns:p14="http://schemas.microsoft.com/office/powerpoint/2010/main" xmlns="" val="2337864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363272" cy="5116024"/>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624078" indent="-514350">
              <a:buFont typeface="+mj-lt"/>
              <a:buAutoNum type="arabicPeriod"/>
            </a:pPr>
            <a:r>
              <a:rPr lang="ar-IQ" dirty="0" smtClean="0"/>
              <a:t>حصر الاستبيان بما يتصل بأهداف المسح لان تعدد موضوعات الاستمارة يزيد من الاخطاء خارج العينة التي تتأثر بها تقديرات المسح.</a:t>
            </a:r>
          </a:p>
          <a:p>
            <a:pPr marL="624078" indent="-514350">
              <a:buFont typeface="+mj-lt"/>
              <a:buAutoNum type="arabicPeriod"/>
            </a:pPr>
            <a:r>
              <a:rPr lang="ar-IQ" dirty="0" smtClean="0"/>
              <a:t>معالجة القياس الديموغرافي بجدية والتخلص من الوهم السائد عن سهولة هذا القياس.</a:t>
            </a:r>
          </a:p>
          <a:p>
            <a:pPr marL="624078" indent="-514350">
              <a:buFont typeface="+mj-lt"/>
              <a:buAutoNum type="arabicPeriod"/>
            </a:pPr>
            <a:r>
              <a:rPr lang="ar-IQ" dirty="0" smtClean="0"/>
              <a:t>وضوح الاهداف والمحتوى ثم تصميم المسح تبعا لذلك.</a:t>
            </a:r>
          </a:p>
          <a:p>
            <a:pPr marL="624078" indent="-514350">
              <a:buFont typeface="+mj-lt"/>
              <a:buAutoNum type="arabicPeriod"/>
            </a:pPr>
            <a:r>
              <a:rPr lang="ar-IQ" dirty="0" smtClean="0"/>
              <a:t>وضوح المفاهيم بهدف امكانية المقارنة الدولية وادراج التعاريف الاجرائية في سياق الاستبيان بغية جعلها ذات معنى لكل من الباحث والمجيب.</a:t>
            </a:r>
          </a:p>
          <a:p>
            <a:pPr marL="624078" indent="-514350">
              <a:buFont typeface="+mj-lt"/>
              <a:buAutoNum type="arabicPeriod"/>
            </a:pPr>
            <a:r>
              <a:rPr lang="ar-IQ" dirty="0" smtClean="0"/>
              <a:t>الحاجة الى اجراء المقابلة بطريقة علمية لغرض الحصول على بيانات يمكن الاعتماد عليها في التقدير لذا ينبغي التدريب المتقدم والاشراف المؤثر والموازنة المناسبة.</a:t>
            </a:r>
          </a:p>
        </p:txBody>
      </p:sp>
      <p:sp>
        <p:nvSpPr>
          <p:cNvPr id="3" name="عنوان 2"/>
          <p:cNvSpPr>
            <a:spLocks noGrp="1"/>
          </p:cNvSpPr>
          <p:nvPr>
            <p:ph type="title"/>
          </p:nvPr>
        </p:nvSpPr>
        <p:spPr>
          <a:xfrm>
            <a:off x="467544" y="188640"/>
            <a:ext cx="8229600" cy="1143000"/>
          </a:xfrm>
          <a:solidFill>
            <a:schemeClr val="accent1">
              <a:lumMod val="20000"/>
              <a:lumOff val="80000"/>
            </a:schemeClr>
          </a:solidFill>
          <a:ln>
            <a:solidFill>
              <a:schemeClr val="accent2"/>
            </a:solidFill>
          </a:ln>
        </p:spPr>
        <p:txBody>
          <a:bodyPr>
            <a:noAutofit/>
          </a:bodyPr>
          <a:lstStyle/>
          <a:p>
            <a:pPr algn="ctr"/>
            <a:r>
              <a:rPr lang="ar-IQ" sz="3200" dirty="0" smtClean="0"/>
              <a:t>بعض الاعتبارات العامة التي لخصها </a:t>
            </a:r>
            <a:r>
              <a:rPr lang="ar-IQ" sz="3200" dirty="0" err="1" smtClean="0"/>
              <a:t>سيلزار</a:t>
            </a:r>
            <a:r>
              <a:rPr lang="ar-IQ" sz="3200" dirty="0" smtClean="0"/>
              <a:t> والتي يجب مراعاتها فيما يتعلق بالمسوح الديموغرافية </a:t>
            </a:r>
            <a:endParaRPr lang="ar-IQ" sz="3200" dirty="0"/>
          </a:p>
        </p:txBody>
      </p:sp>
    </p:spTree>
    <p:extLst>
      <p:ext uri="{BB962C8B-B14F-4D97-AF65-F5344CB8AC3E}">
        <p14:creationId xmlns:p14="http://schemas.microsoft.com/office/powerpoint/2010/main" xmlns="" val="1048068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solidFill>
                  <a:srgbClr val="FF0066"/>
                </a:solidFill>
                <a:effectLst>
                  <a:outerShdw blurRad="38100" dist="38100" dir="2700000" algn="tl">
                    <a:srgbClr val="000000">
                      <a:alpha val="43137"/>
                    </a:srgbClr>
                  </a:outerShdw>
                </a:effectLst>
              </a:rPr>
              <a:t>فقر وعجز طرق التمويل المتعلقة بجمع البيانات.</a:t>
            </a:r>
          </a:p>
          <a:p>
            <a:r>
              <a:rPr lang="ar-IQ" dirty="0" smtClean="0">
                <a:solidFill>
                  <a:srgbClr val="FF0066"/>
                </a:solidFill>
                <a:effectLst>
                  <a:outerShdw blurRad="38100" dist="38100" dir="2700000" algn="tl">
                    <a:srgbClr val="000000">
                      <a:alpha val="43137"/>
                    </a:srgbClr>
                  </a:outerShdw>
                </a:effectLst>
              </a:rPr>
              <a:t>الشك والاستياء والاهمال في تعدادات السكات.</a:t>
            </a:r>
          </a:p>
          <a:p>
            <a:r>
              <a:rPr lang="ar-IQ" dirty="0" smtClean="0">
                <a:solidFill>
                  <a:srgbClr val="FF0066"/>
                </a:solidFill>
                <a:effectLst>
                  <a:outerShdw blurRad="38100" dist="38100" dir="2700000" algn="tl">
                    <a:srgbClr val="000000">
                      <a:alpha val="43137"/>
                    </a:srgbClr>
                  </a:outerShdw>
                </a:effectLst>
              </a:rPr>
              <a:t>المعلومات الزائفة خاصة ما يتصل بالعمر والمهنة.</a:t>
            </a:r>
          </a:p>
          <a:p>
            <a:r>
              <a:rPr lang="ar-IQ" dirty="0" smtClean="0">
                <a:solidFill>
                  <a:srgbClr val="FF0066"/>
                </a:solidFill>
                <a:effectLst>
                  <a:outerShdw blurRad="38100" dist="38100" dir="2700000" algn="tl">
                    <a:srgbClr val="000000">
                      <a:alpha val="43137"/>
                    </a:srgbClr>
                  </a:outerShdw>
                </a:effectLst>
              </a:rPr>
              <a:t>التغيرات المستمرة للسكان.</a:t>
            </a:r>
          </a:p>
          <a:p>
            <a:r>
              <a:rPr lang="ar-IQ" dirty="0" smtClean="0">
                <a:solidFill>
                  <a:srgbClr val="FF0066"/>
                </a:solidFill>
                <a:effectLst>
                  <a:outerShdw blurRad="38100" dist="38100" dir="2700000" algn="tl">
                    <a:srgbClr val="000000">
                      <a:alpha val="43137"/>
                    </a:srgbClr>
                  </a:outerShdw>
                </a:effectLst>
              </a:rPr>
              <a:t>اهمال البيانات سواء لسكان المناطق التي يصعب الوصول اليها او بعض الجماعات السكانية التي يتعذر الاتصال به.</a:t>
            </a:r>
            <a:endParaRPr lang="ar-IQ" dirty="0">
              <a:solidFill>
                <a:srgbClr val="FF0066"/>
              </a:solidFill>
              <a:effectLst>
                <a:outerShdw blurRad="38100" dist="38100" dir="2700000" algn="tl">
                  <a:srgbClr val="000000">
                    <a:alpha val="43137"/>
                  </a:srgbClr>
                </a:outerShdw>
              </a:effectLst>
            </a:endParaRPr>
          </a:p>
        </p:txBody>
      </p:sp>
      <p:sp>
        <p:nvSpPr>
          <p:cNvPr id="2" name="عنوان 1"/>
          <p:cNvSpPr>
            <a:spLocks noGrp="1"/>
          </p:cNvSpPr>
          <p:nvPr>
            <p:ph type="title"/>
          </p:nvPr>
        </p:nvSpPr>
        <p:spPr/>
        <p:txBody>
          <a:bodyPr/>
          <a:lstStyle/>
          <a:p>
            <a:pPr algn="ctr"/>
            <a:r>
              <a:rPr lang="ar-IQ" u="sng" dirty="0" smtClean="0">
                <a:solidFill>
                  <a:srgbClr val="FF0000"/>
                </a:solidFill>
                <a:effectLst>
                  <a:outerShdw blurRad="38100" dist="38100" dir="2700000" algn="tl">
                    <a:srgbClr val="000000">
                      <a:alpha val="43137"/>
                    </a:srgbClr>
                  </a:outerShdw>
                </a:effectLst>
              </a:rPr>
              <a:t>اسباب عدم دقة البيانات السكانية:</a:t>
            </a:r>
            <a:endParaRPr lang="ar-IQ" u="sng"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33644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624078" indent="-514350">
              <a:buFont typeface="+mj-lt"/>
              <a:buAutoNum type="arabicPeriod"/>
            </a:pPr>
            <a:r>
              <a:rPr lang="ar-IQ" dirty="0" smtClean="0"/>
              <a:t>الاختلاف في تعدادات السكان نوعا وشمولية.</a:t>
            </a:r>
          </a:p>
          <a:p>
            <a:pPr marL="624078" indent="-514350">
              <a:buFont typeface="+mj-lt"/>
              <a:buAutoNum type="arabicPeriod"/>
            </a:pPr>
            <a:r>
              <a:rPr lang="ar-IQ" dirty="0" smtClean="0"/>
              <a:t>الافتقار الى الدورية في تعدادات السكان القومية.</a:t>
            </a:r>
          </a:p>
          <a:p>
            <a:pPr marL="624078" indent="-514350">
              <a:buFont typeface="+mj-lt"/>
              <a:buAutoNum type="arabicPeriod"/>
            </a:pPr>
            <a:r>
              <a:rPr lang="ar-IQ" dirty="0" smtClean="0"/>
              <a:t>التغيرات المستمرة في الحدود السياسية والادارية.</a:t>
            </a:r>
          </a:p>
          <a:p>
            <a:pPr marL="624078" indent="-514350">
              <a:buFont typeface="+mj-lt"/>
              <a:buAutoNum type="arabicPeriod"/>
            </a:pPr>
            <a:r>
              <a:rPr lang="ar-IQ" dirty="0" smtClean="0"/>
              <a:t>الاختلاف في المصطلحات المستعملة في استمارة  التعداد نحو اللغة, الاسرة, القومية, المهنة, ....الخ.</a:t>
            </a:r>
            <a:endParaRPr lang="ar-IQ" dirty="0"/>
          </a:p>
        </p:txBody>
      </p:sp>
      <p:sp>
        <p:nvSpPr>
          <p:cNvPr id="3" name="عنوان 2"/>
          <p:cNvSpPr>
            <a:spLocks noGrp="1"/>
          </p:cNvSpPr>
          <p:nvPr>
            <p:ph type="title"/>
          </p:nvPr>
        </p:nvSpPr>
        <p:spPr/>
        <p:txBody>
          <a:bodyPr>
            <a:normAutofit/>
          </a:bodyPr>
          <a:lstStyle/>
          <a:p>
            <a:pPr algn="ctr"/>
            <a:r>
              <a:rPr lang="ar-IQ" sz="3600" dirty="0" smtClean="0"/>
              <a:t>اسباب عدم تجانس البيانات فيرجع للأسباب الاتية:-</a:t>
            </a:r>
            <a:endParaRPr lang="ar-IQ" sz="3600" dirty="0"/>
          </a:p>
        </p:txBody>
      </p:sp>
    </p:spTree>
    <p:extLst>
      <p:ext uri="{BB962C8B-B14F-4D97-AF65-F5344CB8AC3E}">
        <p14:creationId xmlns:p14="http://schemas.microsoft.com/office/powerpoint/2010/main" xmlns="" val="1982722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338328"/>
            <a:ext cx="8229600" cy="714408"/>
          </a:xfrm>
        </p:spPr>
        <p:txBody>
          <a:bodyPr>
            <a:normAutofit/>
          </a:bodyPr>
          <a:lstStyle/>
          <a:p>
            <a:pPr marL="274320" lvl="0" indent="-274320" algn="ctr">
              <a:lnSpc>
                <a:spcPct val="115000"/>
              </a:lnSpc>
              <a:spcBef>
                <a:spcPct val="20000"/>
              </a:spcBef>
              <a:spcAft>
                <a:spcPts val="1000"/>
              </a:spcAft>
            </a:pPr>
            <a:r>
              <a:rPr lang="ar-IQ" sz="2800" b="1" dirty="0">
                <a:solidFill>
                  <a:srgbClr val="073E87"/>
                </a:solidFill>
                <a:latin typeface="Calibri"/>
                <a:ea typeface="Calibri"/>
              </a:rPr>
              <a:t>ثانيا: التسجيل </a:t>
            </a:r>
            <a:r>
              <a:rPr lang="ar-IQ" sz="2800" b="1" dirty="0" smtClean="0">
                <a:solidFill>
                  <a:srgbClr val="073E87"/>
                </a:solidFill>
                <a:latin typeface="Calibri"/>
                <a:ea typeface="Calibri"/>
              </a:rPr>
              <a:t>الحيوي</a:t>
            </a:r>
            <a:endParaRPr lang="ar-IQ" sz="5400" dirty="0"/>
          </a:p>
        </p:txBody>
      </p:sp>
      <p:sp>
        <p:nvSpPr>
          <p:cNvPr id="2" name="عنصر نائب للمحتوى 1"/>
          <p:cNvSpPr>
            <a:spLocks noGrp="1"/>
          </p:cNvSpPr>
          <p:nvPr>
            <p:ph idx="1"/>
          </p:nvPr>
        </p:nvSpPr>
        <p:spPr>
          <a:xfrm>
            <a:off x="107505" y="1412776"/>
            <a:ext cx="8784976" cy="5328591"/>
          </a:xfrm>
        </p:spPr>
        <p:txBody>
          <a:bodyPr>
            <a:normAutofit/>
          </a:bodyPr>
          <a:lstStyle/>
          <a:p>
            <a:pPr algn="just">
              <a:lnSpc>
                <a:spcPct val="115000"/>
              </a:lnSpc>
              <a:spcAft>
                <a:spcPts val="1000"/>
              </a:spcAft>
            </a:pPr>
            <a:r>
              <a:rPr lang="ar-IQ" dirty="0" smtClean="0">
                <a:latin typeface="Calibri"/>
                <a:ea typeface="Calibri"/>
              </a:rPr>
              <a:t>بدأت </a:t>
            </a:r>
            <a:r>
              <a:rPr lang="ar-IQ" dirty="0">
                <a:latin typeface="Calibri"/>
                <a:ea typeface="Calibri"/>
              </a:rPr>
              <a:t>السجلات المدنية الالزامية للمواليد والوفيات والولادات الميتة في الدول الاسكندنافية منذ القرن السابع عشر فب فنلندا سنة 1628 والدنمارك 1646 والنرويج سنة 1658 والسويد 1686 واصبحت مألوفة في القرن التاسع عشر .</a:t>
            </a:r>
            <a:endParaRPr lang="en-US" sz="1600" dirty="0">
              <a:latin typeface="Calibri"/>
              <a:ea typeface="Calibri"/>
              <a:cs typeface="Arial"/>
            </a:endParaRPr>
          </a:p>
          <a:p>
            <a:pPr indent="413385" algn="just">
              <a:lnSpc>
                <a:spcPct val="115000"/>
              </a:lnSpc>
              <a:spcAft>
                <a:spcPts val="1000"/>
              </a:spcAft>
            </a:pPr>
            <a:r>
              <a:rPr lang="ar-IQ" dirty="0">
                <a:latin typeface="Calibri"/>
                <a:ea typeface="Calibri"/>
              </a:rPr>
              <a:t>اصبحت الاحتفاظ بالسجلات المحلية للأحداث الحيوية مألوفا لرجال الدين الاوربيين في اوقات مختلفة من القرن الخامس عشر الى القرن الثامن عشر وفي الغالب حث عليها اساقف الابرشيات اولا واصبحت من متطلبات الملكية اخيرا, وكثيرا ما تفتقر اليه السجلات الكنسية هو نقص الاحداث الحيوية اذ يندر وجود تدقيق في الجهد الفردي لحفظ السجل فربما كان رجل الدين يحفظ سجل الابرشية بالطريقة التي كان يحفظ بها مفكرته اليومية ولعل الحركة الانفصالية البروتستانتية اسهمت في نقص حصر الاحداث الحيوية فكانت الكنيسة منذ تأسيسها تولي الاهتمام في تسجيل الاحداث الدينية الضرورية في سجلاته نحو حالات العماد والدفن من غير الولادات والوفيات الامر الذي قلل كثيرا من القيمة الديموغرافية لسجلات الابرشية في بريطانيا منذ اواخر القرن الثامن عشر كما ان النظام الكنسي اضحى عاجزا عن قدرته في التغلب على مشاكل الزيادة السريعة للسكان, وعن طريق جهود الدكتور وليم فار اصبح تسجيل الاحداث الزاميا في انكلترا وويلز عام 1874.</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xmlns="" val="858247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5791200" cy="972026"/>
          </a:xfrm>
        </p:spPr>
        <p:txBody>
          <a:bodyPr>
            <a:normAutofit/>
          </a:bodyPr>
          <a:lstStyle/>
          <a:p>
            <a:pPr algn="ctr"/>
            <a:r>
              <a:rPr lang="ar-IQ" sz="3200" b="1" cap="none" spc="0" dirty="0">
                <a:solidFill>
                  <a:srgbClr val="000000"/>
                </a:solidFill>
                <a:latin typeface="Calibri"/>
                <a:ea typeface="Calibri"/>
                <a:cs typeface="Arial"/>
              </a:rPr>
              <a:t>نظام التسجيل الحيوي</a:t>
            </a:r>
            <a:endParaRPr lang="ar-IQ" sz="4800" dirty="0"/>
          </a:p>
        </p:txBody>
      </p:sp>
      <p:sp>
        <p:nvSpPr>
          <p:cNvPr id="3" name="عنصر نائب للمحتوى 2"/>
          <p:cNvSpPr>
            <a:spLocks noGrp="1"/>
          </p:cNvSpPr>
          <p:nvPr>
            <p:ph idx="1"/>
          </p:nvPr>
        </p:nvSpPr>
        <p:spPr>
          <a:xfrm>
            <a:off x="251520" y="1752600"/>
            <a:ext cx="8352928" cy="4373563"/>
          </a:xfrm>
        </p:spPr>
        <p:txBody>
          <a:bodyPr/>
          <a:lstStyle/>
          <a:p>
            <a:pPr indent="413385" algn="just">
              <a:lnSpc>
                <a:spcPct val="115000"/>
              </a:lnSpc>
              <a:spcAft>
                <a:spcPts val="1000"/>
              </a:spcAft>
            </a:pPr>
            <a:r>
              <a:rPr lang="ar-IQ" dirty="0" smtClean="0">
                <a:latin typeface="Calibri"/>
                <a:ea typeface="Calibri"/>
              </a:rPr>
              <a:t>ان الاحصاءات الحيوية تقدم وصفا لعدد وخصائص الاحداث الحيوية التي تحدث لسكان دولة او اقليم ما في اوقات محدودة اما تعداد السكان فهو يعطي صورة عن السكان وخصائصهم عند زمن معين اما الاحصاءات الحيوية فهي اداة لقياس الدينامية والحركية التي تطرأ باستمرار على السكان.</a:t>
            </a:r>
            <a:endParaRPr lang="en-US" sz="1400" dirty="0" smtClean="0">
              <a:latin typeface="Calibri"/>
              <a:ea typeface="Calibri"/>
              <a:cs typeface="Arial"/>
            </a:endParaRPr>
          </a:p>
          <a:p>
            <a:pPr indent="413385" algn="just">
              <a:lnSpc>
                <a:spcPct val="115000"/>
              </a:lnSpc>
              <a:spcAft>
                <a:spcPts val="1000"/>
              </a:spcAft>
            </a:pPr>
            <a:r>
              <a:rPr lang="ar-IQ" sz="2400" dirty="0">
                <a:solidFill>
                  <a:srgbClr val="FF0000"/>
                </a:solidFill>
                <a:latin typeface="Calibri"/>
                <a:ea typeface="Calibri"/>
              </a:rPr>
              <a:t>التسجيل الحيوي</a:t>
            </a:r>
            <a:r>
              <a:rPr lang="ar-IQ" dirty="0" smtClean="0">
                <a:latin typeface="Calibri"/>
                <a:ea typeface="Calibri"/>
              </a:rPr>
              <a:t>: </a:t>
            </a:r>
            <a:r>
              <a:rPr lang="ar-IQ" dirty="0">
                <a:latin typeface="Calibri"/>
                <a:ea typeface="Calibri"/>
              </a:rPr>
              <a:t>هو التسجيل الرسمي والتقرير الاحصائي لجمع واعداد وتحليل وعرض وتوزيع الاحصاءات المتعلقة بالأحداث الحيوية التي تتضمن المواليد احياء, الوفيات, ووفاة الاجنة والزواج والطلاق والتبني والاعتراف الشرعي والانفصال الرسمي. اذ يشمل التسجيل الحيوي على المتغيرات الاتية:-</a:t>
            </a:r>
            <a:endParaRPr lang="en-US" sz="1400" dirty="0">
              <a:latin typeface="Calibri"/>
              <a:ea typeface="Calibri"/>
              <a:cs typeface="Arial"/>
            </a:endParaRPr>
          </a:p>
          <a:p>
            <a:endParaRPr lang="ar-IQ" dirty="0"/>
          </a:p>
        </p:txBody>
      </p:sp>
    </p:spTree>
    <p:extLst>
      <p:ext uri="{BB962C8B-B14F-4D97-AF65-F5344CB8AC3E}">
        <p14:creationId xmlns:p14="http://schemas.microsoft.com/office/powerpoint/2010/main" xmlns="" val="1146495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lvl="0" indent="413385" algn="ctr">
              <a:lnSpc>
                <a:spcPct val="115000"/>
              </a:lnSpc>
              <a:spcBef>
                <a:spcPct val="20000"/>
              </a:spcBef>
              <a:spcAft>
                <a:spcPts val="1000"/>
              </a:spcAft>
            </a:pPr>
            <a:r>
              <a:rPr lang="ar-IQ" sz="2800" b="1" cap="none" spc="0" dirty="0">
                <a:solidFill>
                  <a:srgbClr val="000000"/>
                </a:solidFill>
                <a:latin typeface="Calibri"/>
                <a:ea typeface="Calibri"/>
                <a:cs typeface="Arial"/>
              </a:rPr>
              <a:t>يشمل التسجيل الحيوي على المتغيرات الاتية</a:t>
            </a:r>
            <a:r>
              <a:rPr lang="ar-IQ" sz="2800" b="1" cap="none" spc="0" dirty="0" smtClean="0">
                <a:solidFill>
                  <a:srgbClr val="000000"/>
                </a:solidFill>
                <a:latin typeface="Calibri"/>
                <a:ea typeface="Calibri"/>
                <a:cs typeface="Arial"/>
              </a:rPr>
              <a:t>:-</a:t>
            </a:r>
            <a:endParaRPr lang="ar-IQ" sz="4400" dirty="0"/>
          </a:p>
        </p:txBody>
      </p:sp>
      <p:sp>
        <p:nvSpPr>
          <p:cNvPr id="3" name="عنصر نائب للمحتوى 2"/>
          <p:cNvSpPr>
            <a:spLocks noGrp="1"/>
          </p:cNvSpPr>
          <p:nvPr>
            <p:ph idx="1"/>
          </p:nvPr>
        </p:nvSpPr>
        <p:spPr>
          <a:xfrm>
            <a:off x="251520" y="1752600"/>
            <a:ext cx="8496944" cy="4844752"/>
          </a:xfrm>
        </p:spPr>
        <p:txBody>
          <a:bodyPr/>
          <a:lstStyle/>
          <a:p>
            <a:pPr marL="342900" lvl="0" indent="-342900" algn="just">
              <a:lnSpc>
                <a:spcPct val="115000"/>
              </a:lnSpc>
              <a:spcAft>
                <a:spcPts val="0"/>
              </a:spcAft>
              <a:buFont typeface="+mj-lt"/>
              <a:buAutoNum type="arabicPeriod"/>
            </a:pPr>
            <a:r>
              <a:rPr lang="ar-IQ" dirty="0">
                <a:latin typeface="Calibri"/>
                <a:ea typeface="Calibri"/>
              </a:rPr>
              <a:t>المولود الحي: وتشمل بيانات عن المولود ونوعه وترتيبه واسمه وتاريخ الولادة ومكان الولادة وتاريخ التسجيل كما يتضمن معلومات عن الوالدين نحو محل الاقامة وتاريخ الزواج والمهنة والحالة التعليمية والديانة والجنسية والعمر.</a:t>
            </a:r>
            <a:endParaRPr lang="en-US" sz="1400" dirty="0">
              <a:latin typeface="Calibri"/>
              <a:ea typeface="Calibri"/>
              <a:cs typeface="Arial"/>
            </a:endParaRPr>
          </a:p>
          <a:p>
            <a:pPr marL="342900" lvl="0" indent="-342900" algn="just">
              <a:lnSpc>
                <a:spcPct val="115000"/>
              </a:lnSpc>
              <a:spcAft>
                <a:spcPts val="0"/>
              </a:spcAft>
              <a:buFont typeface="+mj-lt"/>
              <a:buAutoNum type="arabicPeriod"/>
            </a:pPr>
            <a:r>
              <a:rPr lang="ar-IQ" dirty="0">
                <a:latin typeface="Calibri"/>
                <a:ea typeface="Calibri"/>
              </a:rPr>
              <a:t>الوفاة: وتتضمن بيانات عن المتوفي كالعمر والجنس ومكان الاقامة المعتاد والحالة الزواجية وعدد الاطفال والديانة وتشمل ايضا حالة الوفاة وتاريخها ومكان وقوعها وسببها وتاريخ تسجيلها.</a:t>
            </a:r>
            <a:endParaRPr lang="en-US" sz="1400" dirty="0">
              <a:latin typeface="Calibri"/>
              <a:ea typeface="Calibri"/>
              <a:cs typeface="Arial"/>
            </a:endParaRPr>
          </a:p>
          <a:p>
            <a:pPr marL="342900" lvl="0" indent="-342900" algn="just">
              <a:lnSpc>
                <a:spcPct val="115000"/>
              </a:lnSpc>
              <a:spcAft>
                <a:spcPts val="1000"/>
              </a:spcAft>
              <a:buFont typeface="+mj-lt"/>
              <a:buAutoNum type="arabicPeriod"/>
            </a:pPr>
            <a:r>
              <a:rPr lang="ar-IQ" dirty="0">
                <a:latin typeface="Calibri"/>
                <a:ea typeface="Calibri"/>
              </a:rPr>
              <a:t>وفاة الاجنة: وتشمل بيانات مشابه لتك التي جمعت عن المولود الحي فضال عن بعض البيانات عن حالة وفاة الجنين, وتجدر الاشارة الى ان هذه التسمية عامة تشمل وفاة الجنين في الاعمار المختلفة قبل الولادة لذا ينبغي التمييز بين الاجهاض والولادة الميتة, فالإجهاض هو وفاة الجنين في عمر اقل من (28) اسبوعا (7 اشهر) ووزن اقل من 1000 غرام علما ان بعض الكتب الطبية قللت عمر الجنين المجهض الى (20) اسبوعا (5 اشهر) ووزن 500 غرام, اما الولادة الميتة فتشير الى الطفل الذي يخرج من جوف امه بعد 28 اسبوعا من الحمل ولم يتنفس او تظهر عليه اي علامة للحياة.</a:t>
            </a:r>
            <a:endParaRPr lang="en-US" sz="1400" dirty="0">
              <a:effectLst/>
              <a:latin typeface="Calibri"/>
              <a:ea typeface="Calibri"/>
              <a:cs typeface="Arial"/>
            </a:endParaRPr>
          </a:p>
        </p:txBody>
      </p:sp>
    </p:spTree>
    <p:extLst>
      <p:ext uri="{BB962C8B-B14F-4D97-AF65-F5344CB8AC3E}">
        <p14:creationId xmlns:p14="http://schemas.microsoft.com/office/powerpoint/2010/main" xmlns="" val="472004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1752600"/>
            <a:ext cx="7620000" cy="4373563"/>
          </a:xfrm>
        </p:spPr>
        <p:txBody>
          <a:bodyPr/>
          <a:lstStyle/>
          <a:p>
            <a:pPr lvl="0" algn="just">
              <a:lnSpc>
                <a:spcPct val="115000"/>
              </a:lnSpc>
              <a:spcAft>
                <a:spcPts val="0"/>
              </a:spcAft>
            </a:pPr>
            <a:r>
              <a:rPr lang="ar-IQ" dirty="0" smtClean="0">
                <a:latin typeface="Calibri"/>
                <a:ea typeface="Calibri"/>
              </a:rPr>
              <a:t>4- الزواج </a:t>
            </a:r>
            <a:r>
              <a:rPr lang="en-US" dirty="0">
                <a:latin typeface="Calibri"/>
                <a:ea typeface="Calibri"/>
                <a:cs typeface="Arial"/>
              </a:rPr>
              <a:t>Marriage</a:t>
            </a:r>
            <a:r>
              <a:rPr lang="ar-IQ" dirty="0">
                <a:latin typeface="Calibri"/>
                <a:ea typeface="Calibri"/>
              </a:rPr>
              <a:t> : ويتضمن بيانات عن مكان عقد الزواج بين الزوجين وتاريخه وعمر الزوجين ومكان الاقامة المعتاد والمهنة والحالة التعليمية وعدد مرات الزواج السابقة والديانة.</a:t>
            </a:r>
            <a:endParaRPr lang="en-US" sz="1400" dirty="0">
              <a:latin typeface="Calibri"/>
              <a:ea typeface="Calibri"/>
              <a:cs typeface="Arial"/>
            </a:endParaRPr>
          </a:p>
          <a:p>
            <a:pPr lvl="0" algn="just">
              <a:lnSpc>
                <a:spcPct val="115000"/>
              </a:lnSpc>
              <a:spcAft>
                <a:spcPts val="1000"/>
              </a:spcAft>
            </a:pPr>
            <a:r>
              <a:rPr lang="ar-IQ" dirty="0" smtClean="0">
                <a:latin typeface="Calibri"/>
                <a:ea typeface="Calibri"/>
              </a:rPr>
              <a:t>5- الطلاق</a:t>
            </a:r>
            <a:r>
              <a:rPr lang="ar-IQ" dirty="0">
                <a:latin typeface="Calibri"/>
                <a:ea typeface="Calibri"/>
              </a:rPr>
              <a:t>: وتضم بيانات مماثلة لتلك التي جمعت في حالة الزواج فضلا عن تاريخ الزواج. وفي بعض الدول ولاسيما المتقدمة يتسع مجال جمع البيانات ليشمل الانفصال بين الزوجين دون طلاق والغاء الزواج وتبني الاطفال.</a:t>
            </a:r>
            <a:endParaRPr lang="en-US" sz="1400" dirty="0">
              <a:latin typeface="Calibri"/>
              <a:ea typeface="Calibri"/>
              <a:cs typeface="Arial"/>
            </a:endParaRPr>
          </a:p>
          <a:p>
            <a:endParaRPr lang="ar-IQ" dirty="0"/>
          </a:p>
        </p:txBody>
      </p:sp>
    </p:spTree>
    <p:extLst>
      <p:ext uri="{BB962C8B-B14F-4D97-AF65-F5344CB8AC3E}">
        <p14:creationId xmlns:p14="http://schemas.microsoft.com/office/powerpoint/2010/main" xmlns="" val="861495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4294967295"/>
          </p:nvPr>
        </p:nvSpPr>
        <p:spPr>
          <a:xfrm>
            <a:off x="0" y="1268413"/>
            <a:ext cx="8640763" cy="5400675"/>
          </a:xfrm>
        </p:spPr>
        <p:txBody>
          <a:bodyPr>
            <a:normAutofit fontScale="92500" lnSpcReduction="20000"/>
          </a:bodyPr>
          <a:lstStyle/>
          <a:p>
            <a:pPr algn="just">
              <a:lnSpc>
                <a:spcPct val="115000"/>
              </a:lnSpc>
              <a:spcAft>
                <a:spcPts val="1000"/>
              </a:spcAft>
            </a:pPr>
            <a:r>
              <a:rPr lang="ar-IQ" dirty="0">
                <a:latin typeface="Calibri"/>
                <a:ea typeface="Calibri"/>
              </a:rPr>
              <a:t>ينبغي ان يشمل التسجيل الحيوي جميع السكان في الدولة وتقع المسؤولية الاساسية للإبلاغ عن الحدث الحيوي على عاتق الاهل والاقارب او بعض الجهات المحلية كالمختار او الطبيب او القابلة, ولكل دولة نظامها الخاص بالتسجيل الحيوي والنظام الجيد هو الذي يساعد على الابلاغ بعد اقصر وقت ممكن من حدوث </a:t>
            </a:r>
            <a:r>
              <a:rPr lang="ar-IQ" dirty="0" smtClean="0">
                <a:latin typeface="Calibri"/>
                <a:ea typeface="Calibri"/>
              </a:rPr>
              <a:t>الحدث</a:t>
            </a:r>
            <a:endParaRPr lang="en-US" sz="1400" dirty="0">
              <a:latin typeface="Calibri"/>
              <a:ea typeface="Calibri"/>
              <a:cs typeface="Arial"/>
            </a:endParaRPr>
          </a:p>
          <a:p>
            <a:pPr algn="just">
              <a:lnSpc>
                <a:spcPct val="115000"/>
              </a:lnSpc>
              <a:spcAft>
                <a:spcPts val="1000"/>
              </a:spcAft>
            </a:pPr>
            <a:r>
              <a:rPr lang="ar-IQ" dirty="0" smtClean="0">
                <a:solidFill>
                  <a:srgbClr val="FF0000"/>
                </a:solidFill>
                <a:latin typeface="Calibri"/>
                <a:ea typeface="Calibri"/>
              </a:rPr>
              <a:t>وضمانا </a:t>
            </a:r>
            <a:r>
              <a:rPr lang="ar-IQ" dirty="0">
                <a:solidFill>
                  <a:srgbClr val="FF0000"/>
                </a:solidFill>
                <a:latin typeface="Calibri"/>
                <a:ea typeface="Calibri"/>
              </a:rPr>
              <a:t>لدقة التسجيل يتطلب مراعات عدة اعتبارات </a:t>
            </a:r>
            <a:r>
              <a:rPr lang="ar-IQ" dirty="0">
                <a:latin typeface="Calibri"/>
                <a:ea typeface="Calibri"/>
              </a:rPr>
              <a:t>منها وجود القانون الملزم وقيام مؤسسات رسمية لديها اجهزة وملاكات فنية تتولى مسؤولية التسجيل الحيوي ومكاتبها فضلا عن اقامة الفرصة لا فراد المجتمع بمراجعة مكاتب التسجيل وتيسير الاجراءات الرسمية بسهولة.</a:t>
            </a:r>
            <a:endParaRPr lang="en-US" sz="1400" dirty="0">
              <a:latin typeface="Calibri"/>
              <a:ea typeface="Calibri"/>
              <a:cs typeface="Arial"/>
            </a:endParaRPr>
          </a:p>
          <a:p>
            <a:pPr indent="323215" algn="just">
              <a:lnSpc>
                <a:spcPct val="115000"/>
              </a:lnSpc>
              <a:spcAft>
                <a:spcPts val="1000"/>
              </a:spcAft>
            </a:pPr>
            <a:r>
              <a:rPr lang="ar-IQ" dirty="0">
                <a:latin typeface="Calibri"/>
                <a:ea typeface="Calibri"/>
              </a:rPr>
              <a:t>التسجيل الحيوي في الوطن العربي شأنه شان الدول النامية يفتقر كثيرا الى الشمولية والدقة وقلة المعطيات اذ لا يساعد على قياس اتجاه الحركة الطبيعية والمكانية للسكان </a:t>
            </a:r>
            <a:r>
              <a:rPr lang="ar-IQ" dirty="0">
                <a:solidFill>
                  <a:srgbClr val="FF0000"/>
                </a:solidFill>
                <a:latin typeface="Calibri"/>
                <a:ea typeface="Calibri"/>
              </a:rPr>
              <a:t>ويعزى ذلك لسببين </a:t>
            </a:r>
            <a:r>
              <a:rPr lang="ar-IQ" dirty="0">
                <a:latin typeface="Calibri"/>
                <a:ea typeface="Calibri"/>
              </a:rPr>
              <a:t>هما: </a:t>
            </a:r>
            <a:r>
              <a:rPr lang="ar-IQ" dirty="0">
                <a:solidFill>
                  <a:srgbClr val="002060"/>
                </a:solidFill>
                <a:latin typeface="Calibri"/>
                <a:ea typeface="Calibri"/>
              </a:rPr>
              <a:t>قلة الالتزام الفردي بالتبليغ عن الاحداث الحيوية وخاصة افراد المجتمع الريفي الذين مازالوا تقليدين لا يعطون اهمية كبيرة للتسجيل الحيوي ولا يتحسسون بأهمية دقة بيانات التسجيل</a:t>
            </a:r>
            <a:r>
              <a:rPr lang="ar-IQ" dirty="0">
                <a:latin typeface="Calibri"/>
                <a:ea typeface="Calibri"/>
              </a:rPr>
              <a:t>, </a:t>
            </a:r>
            <a:r>
              <a:rPr lang="ar-IQ" dirty="0">
                <a:solidFill>
                  <a:srgbClr val="FF0000"/>
                </a:solidFill>
                <a:latin typeface="Calibri"/>
                <a:ea typeface="Calibri"/>
              </a:rPr>
              <a:t>وثانيهما</a:t>
            </a:r>
            <a:r>
              <a:rPr lang="ar-IQ" dirty="0">
                <a:latin typeface="Calibri"/>
                <a:ea typeface="Calibri"/>
              </a:rPr>
              <a:t> </a:t>
            </a:r>
            <a:r>
              <a:rPr lang="ar-IQ" dirty="0">
                <a:solidFill>
                  <a:srgbClr val="7030A0"/>
                </a:solidFill>
                <a:latin typeface="Calibri"/>
                <a:ea typeface="Calibri"/>
              </a:rPr>
              <a:t>هو تقصير بعض الدول في متابعة تنفيذ نظمها فلا تطالب المواطنين بشهادة الميلاد والوفاة وعقد الزواج والطلاق</a:t>
            </a:r>
            <a:r>
              <a:rPr lang="ar-IQ" dirty="0">
                <a:latin typeface="Calibri"/>
                <a:ea typeface="Calibri"/>
              </a:rPr>
              <a:t>, وعلى الرغم من ادراك المؤسسات الحكومية اهمية تلك البيانات واصدارها التعليمات اللازمة بالتبليغ عن حدوث الولادة في مدة اقصاها (3) ايام والوفاة يوم واحد كما هو الحال في العراق الا ان عدد  من المواطنين خاصة ابناء المجتمع الريفي لا يلتزمون بذلك اذ لا يسجلون الاحداث الا عند الحاجة اليها ومن يتتبع سجلات عقد الزواج في المحاكم الشرعية قبل1978يجد ارتفاع عقود الزواج الرسمية في الاشهر السابقة لأداء فريضة الحج فكثير من المسنين تزوجوا عرفيا الا ان متطلبات الحج تلزمهم بإجراءات رسمية ومنها عقد الزواج لهذا يحصل تراكم في عقود الزواج من الاسر التي مضى على زواجها العرفي عدد من السنين ومن عقود الزواج الرسمية الحديثة.</a:t>
            </a:r>
            <a:endParaRPr lang="en-US" sz="1400" dirty="0">
              <a:latin typeface="Calibri"/>
              <a:ea typeface="Calibri"/>
              <a:cs typeface="Arial"/>
            </a:endParaRPr>
          </a:p>
          <a:p>
            <a:endParaRPr lang="ar-IQ" dirty="0"/>
          </a:p>
        </p:txBody>
      </p:sp>
    </p:spTree>
    <p:extLst>
      <p:ext uri="{BB962C8B-B14F-4D97-AF65-F5344CB8AC3E}">
        <p14:creationId xmlns:p14="http://schemas.microsoft.com/office/powerpoint/2010/main" xmlns="" val="124411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1752600"/>
            <a:ext cx="7620000" cy="4373563"/>
          </a:xfrm>
        </p:spPr>
        <p:txBody>
          <a:bodyPr/>
          <a:lstStyle/>
          <a:p>
            <a:pPr indent="323215" algn="just">
              <a:lnSpc>
                <a:spcPct val="115000"/>
              </a:lnSpc>
              <a:spcAft>
                <a:spcPts val="1000"/>
              </a:spcAft>
            </a:pPr>
            <a:r>
              <a:rPr lang="ar-IQ" dirty="0">
                <a:latin typeface="Calibri"/>
                <a:ea typeface="Calibri"/>
              </a:rPr>
              <a:t>لغرض تلافي هذه الاسباب لابد من نشر الثقافة السكانية في المناهج التعليمية ووسائل الاعلام وعلى الجهات المعنية تشريع واصدار القوانين بغية الزام المواطنين بالتبليغ عن الاحداث الحيوية بأقرب وقت ممكن.</a:t>
            </a:r>
            <a:endParaRPr lang="en-US" sz="1400" dirty="0">
              <a:latin typeface="Calibri"/>
              <a:ea typeface="Calibri"/>
              <a:cs typeface="Arial"/>
            </a:endParaRPr>
          </a:p>
          <a:p>
            <a:endParaRPr lang="ar-IQ" dirty="0"/>
          </a:p>
        </p:txBody>
      </p:sp>
    </p:spTree>
    <p:extLst>
      <p:ext uri="{BB962C8B-B14F-4D97-AF65-F5344CB8AC3E}">
        <p14:creationId xmlns:p14="http://schemas.microsoft.com/office/powerpoint/2010/main" xmlns="" val="3318786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a:solidFill>
            <a:schemeClr val="tx2">
              <a:lumMod val="20000"/>
              <a:lumOff val="80000"/>
            </a:schemeClr>
          </a:solidFill>
          <a:ln>
            <a:solidFill>
              <a:srgbClr val="FF0000"/>
            </a:solidFill>
          </a:ln>
        </p:spPr>
        <p:style>
          <a:lnRef idx="1">
            <a:schemeClr val="dk1"/>
          </a:lnRef>
          <a:fillRef idx="2">
            <a:schemeClr val="dk1"/>
          </a:fillRef>
          <a:effectRef idx="1">
            <a:schemeClr val="dk1"/>
          </a:effectRef>
          <a:fontRef idx="minor">
            <a:schemeClr val="dk1"/>
          </a:fontRef>
        </p:style>
        <p:txBody>
          <a:bodyPr>
            <a:normAutofit fontScale="90000"/>
          </a:bodyPr>
          <a:lstStyle/>
          <a:p>
            <a:r>
              <a:rPr lang="ar-IQ" dirty="0" smtClean="0"/>
              <a:t>3- سجلات الهجرة</a:t>
            </a:r>
            <a:endParaRPr lang="ar-IQ" dirty="0"/>
          </a:p>
        </p:txBody>
      </p:sp>
      <p:sp>
        <p:nvSpPr>
          <p:cNvPr id="3" name="عنصر نائب للمحتوى 2"/>
          <p:cNvSpPr>
            <a:spLocks noGrp="1"/>
          </p:cNvSpPr>
          <p:nvPr>
            <p:ph idx="1"/>
          </p:nvPr>
        </p:nvSpPr>
        <p:spPr>
          <a:xfrm>
            <a:off x="457200" y="1052736"/>
            <a:ext cx="8229600" cy="5472608"/>
          </a:xfrm>
          <a:ln>
            <a:solidFill>
              <a:srgbClr val="FF0000"/>
            </a:solidFill>
          </a:ln>
        </p:spPr>
        <p:style>
          <a:lnRef idx="1">
            <a:schemeClr val="dk1"/>
          </a:lnRef>
          <a:fillRef idx="2">
            <a:schemeClr val="dk1"/>
          </a:fillRef>
          <a:effectRef idx="1">
            <a:schemeClr val="dk1"/>
          </a:effectRef>
          <a:fontRef idx="minor">
            <a:schemeClr val="dk1"/>
          </a:fontRef>
        </p:style>
        <p:txBody>
          <a:bodyPr>
            <a:normAutofit fontScale="92500" lnSpcReduction="20000"/>
          </a:bodyPr>
          <a:lstStyle/>
          <a:p>
            <a:pPr algn="just"/>
            <a:r>
              <a:rPr lang="ar-IQ" dirty="0" smtClean="0"/>
              <a:t>ان المكانة المهمة التي يحتلها موضوع الهجرة الداخلية والخارجية على صعيد مؤسسات البحث العلمي والتنمية الاقليمية وعلى صعيد المنظمات الدولية يدل على ذلك الاهتمام ما اولاه المؤتمر المنعقد في بلغراد من 30 اب – 10 ايلول عام 1965 في دراسة الهجرة الداخلية والدولية وعلاقتها بالمشكلات الاقتصادية والديموغرافية في المناطق الطاردة والجاذبة.</a:t>
            </a:r>
          </a:p>
          <a:p>
            <a:r>
              <a:rPr lang="ar-IQ" dirty="0" smtClean="0"/>
              <a:t>ان بيانات الهجرة ناقصة ومحدودة لعدة اسباب منها:-</a:t>
            </a:r>
          </a:p>
          <a:p>
            <a:r>
              <a:rPr lang="ar-IQ" dirty="0" smtClean="0"/>
              <a:t>اختلاف تعريف الهجرة مع الوقت ومن دولة الى اخرى.</a:t>
            </a:r>
          </a:p>
          <a:p>
            <a:pPr algn="just"/>
            <a:r>
              <a:rPr lang="ar-IQ" dirty="0" smtClean="0"/>
              <a:t>كما ان التصنيف القائم على مدة الهجرة التي يقضيها المهاجر والمسافة التي يقطعها غير واضحة كما تزداد صعوبة الحصول على بيانات الهجرة اذا كانت داخلية بين الاقاليم مما يتطلب دراستها اعتمادا على بيانات التعداد ومن خلال المقارنة بين </a:t>
            </a:r>
            <a:r>
              <a:rPr lang="ar-IQ" dirty="0" err="1" smtClean="0"/>
              <a:t>تعدادين</a:t>
            </a:r>
            <a:r>
              <a:rPr lang="ar-IQ" dirty="0" smtClean="0"/>
              <a:t>.</a:t>
            </a:r>
            <a:endParaRPr lang="ar-IQ" dirty="0"/>
          </a:p>
        </p:txBody>
      </p:sp>
    </p:spTree>
    <p:extLst>
      <p:ext uri="{BB962C8B-B14F-4D97-AF65-F5344CB8AC3E}">
        <p14:creationId xmlns:p14="http://schemas.microsoft.com/office/powerpoint/2010/main" xmlns="" val="1011681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720080"/>
          </a:xfrm>
          <a:solidFill>
            <a:schemeClr val="accent3">
              <a:lumMod val="40000"/>
              <a:lumOff val="60000"/>
            </a:schemeClr>
          </a:solidFill>
        </p:spPr>
        <p:txBody>
          <a:bodyPr>
            <a:noAutofit/>
          </a:bodyPr>
          <a:lstStyle/>
          <a:p>
            <a:r>
              <a:rPr lang="ar-IQ" sz="2800" dirty="0" smtClean="0">
                <a:solidFill>
                  <a:srgbClr val="FF0000"/>
                </a:solidFill>
              </a:rPr>
              <a:t>تكون بيانات الهجرة الداخلية غير مجدية ولاسيما تلك التي تعتمد على تغيير محل الاقامة لدى دوائر الاحوال المدنية </a:t>
            </a:r>
            <a:endParaRPr lang="ar-IQ" sz="2800" dirty="0">
              <a:solidFill>
                <a:srgbClr val="FF0000"/>
              </a:solidFill>
            </a:endParaRPr>
          </a:p>
        </p:txBody>
      </p:sp>
      <p:sp>
        <p:nvSpPr>
          <p:cNvPr id="3" name="عنصر نائب للمحتوى 2"/>
          <p:cNvSpPr>
            <a:spLocks noGrp="1"/>
          </p:cNvSpPr>
          <p:nvPr>
            <p:ph idx="1"/>
          </p:nvPr>
        </p:nvSpPr>
        <p:spPr>
          <a:xfrm>
            <a:off x="107504" y="1052736"/>
            <a:ext cx="9036496" cy="5688632"/>
          </a:xfrm>
          <a:blipFill>
            <a:blip r:embed="rId2"/>
            <a:tile tx="0" ty="0" sx="100000" sy="100000" flip="none" algn="tl"/>
          </a:blipFill>
        </p:spPr>
        <p:txBody>
          <a:bodyPr>
            <a:normAutofit fontScale="85000" lnSpcReduction="10000"/>
          </a:bodyPr>
          <a:lstStyle/>
          <a:p>
            <a:pPr algn="just"/>
            <a:r>
              <a:rPr lang="ar-IQ" dirty="0" smtClean="0"/>
              <a:t>اذ ان هذه الدوائر تعد الشخص الذي ينقل سجل اقامته الى منطقة ادارية اخرى مهاجرا وفي كثير من دول العالم, وبالنسبة للعراق فقد نصت المادة 19 من قانون تسجيل النفوس رقم 59 لعام 1955 على ضرورة اخبار المواطن لدوائر الاحوال المدنية عند تغيير محل اقامته خلال ستة اشهر.</a:t>
            </a:r>
          </a:p>
          <a:p>
            <a:pPr>
              <a:buFont typeface="Wingdings" pitchFamily="2" charset="2"/>
              <a:buChar char="v"/>
            </a:pPr>
            <a:r>
              <a:rPr lang="ar-IQ" dirty="0" smtClean="0"/>
              <a:t>وتختلف الثقة بالبيانات المتوافرة عن عدد المهاجرين:-باختلاف التطور الحضاري للدول.</a:t>
            </a:r>
          </a:p>
          <a:p>
            <a:pPr>
              <a:buFont typeface="Wingdings" pitchFamily="2" charset="2"/>
              <a:buChar char="v"/>
            </a:pPr>
            <a:r>
              <a:rPr lang="ar-IQ" dirty="0" smtClean="0"/>
              <a:t> وتباين مستوى سكانها الثقافي.</a:t>
            </a:r>
          </a:p>
          <a:p>
            <a:pPr>
              <a:buFont typeface="Wingdings" pitchFamily="2" charset="2"/>
              <a:buChar char="v"/>
            </a:pPr>
            <a:r>
              <a:rPr lang="ar-IQ" dirty="0" smtClean="0"/>
              <a:t>ومدى كفاءة موظفي دوائر الاحوال المدنية.</a:t>
            </a:r>
          </a:p>
          <a:p>
            <a:pPr>
              <a:buFont typeface="Wingdings" pitchFamily="2" charset="2"/>
              <a:buChar char="q"/>
            </a:pPr>
            <a:r>
              <a:rPr lang="ar-IQ" dirty="0" smtClean="0"/>
              <a:t>ومن عيوب البيانات المستندة على هذه الطريقة هيك-</a:t>
            </a:r>
          </a:p>
          <a:p>
            <a:pPr>
              <a:buFont typeface="Wingdings" pitchFamily="2" charset="2"/>
              <a:buChar char="Ø"/>
            </a:pPr>
            <a:r>
              <a:rPr lang="ar-IQ" dirty="0" smtClean="0"/>
              <a:t>تقاعس السكان عن اجراء معاملات تغيير المسكن في الدول النامية الا اذا دعت الحاجة اليها </a:t>
            </a:r>
          </a:p>
          <a:p>
            <a:pPr>
              <a:buFont typeface="Wingdings" pitchFamily="2" charset="2"/>
              <a:buChar char="Ø"/>
            </a:pPr>
            <a:r>
              <a:rPr lang="ar-IQ" dirty="0" smtClean="0"/>
              <a:t>ان طلبات تغير السكن لا يقدمها بعض السكان بعد هجرتهم مباشرة بل تتراكم الطلبات الحديثة والمتأخرة مما يؤدي الى تذبذب في البيانات بين وقت واخر.</a:t>
            </a:r>
            <a:endParaRPr lang="ar-IQ" dirty="0"/>
          </a:p>
        </p:txBody>
      </p:sp>
    </p:spTree>
    <p:extLst>
      <p:ext uri="{BB962C8B-B14F-4D97-AF65-F5344CB8AC3E}">
        <p14:creationId xmlns:p14="http://schemas.microsoft.com/office/powerpoint/2010/main" xmlns="" val="3655273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أساسي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1561</Words>
  <Application>Microsoft Office PowerPoint</Application>
  <PresentationFormat>عرض على الشاشة (3:4)‏</PresentationFormat>
  <Paragraphs>64</Paragraphs>
  <Slides>15</Slides>
  <Notes>0</Notes>
  <HiddenSlides>0</HiddenSlides>
  <MMClips>0</MMClips>
  <ScaleCrop>false</ScaleCrop>
  <HeadingPairs>
    <vt:vector size="4" baseType="variant">
      <vt:variant>
        <vt:lpstr>سمة</vt:lpstr>
      </vt:variant>
      <vt:variant>
        <vt:i4>5</vt:i4>
      </vt:variant>
      <vt:variant>
        <vt:lpstr>عناوين الشرائح</vt:lpstr>
      </vt:variant>
      <vt:variant>
        <vt:i4>15</vt:i4>
      </vt:variant>
    </vt:vector>
  </HeadingPairs>
  <TitlesOfParts>
    <vt:vector size="20" baseType="lpstr">
      <vt:lpstr>أساسية</vt:lpstr>
      <vt:lpstr>نسق Office</vt:lpstr>
      <vt:lpstr>1_نسق Office</vt:lpstr>
      <vt:lpstr>2_نسق Office</vt:lpstr>
      <vt:lpstr>ملتقى</vt:lpstr>
      <vt:lpstr>وزارة التعليم العالي والبحث العلمي جامعة ديالى  كلية التربية للعلوم الانسانية قسم الجغرافية  الدراسة المسائية العام 2024 -2025</vt:lpstr>
      <vt:lpstr>ثانيا: التسجيل الحيوي</vt:lpstr>
      <vt:lpstr>نظام التسجيل الحيوي</vt:lpstr>
      <vt:lpstr>يشمل التسجيل الحيوي على المتغيرات الاتية:-</vt:lpstr>
      <vt:lpstr>الشريحة 5</vt:lpstr>
      <vt:lpstr>الشريحة 6</vt:lpstr>
      <vt:lpstr>الشريحة 7</vt:lpstr>
      <vt:lpstr>3- سجلات الهجرة</vt:lpstr>
      <vt:lpstr>تكون بيانات الهجرة الداخلية غير مجدية ولاسيما تلك التي تعتمد على تغيير محل الاقامة لدى دوائر الاحوال المدنية </vt:lpstr>
      <vt:lpstr>مصادر بيانات الهجرة الخارجية</vt:lpstr>
      <vt:lpstr>رابعا: المسح بالعينة</vt:lpstr>
      <vt:lpstr>يمكن التمييز بين المسوح باعتبار الاهداف</vt:lpstr>
      <vt:lpstr>بعض الاعتبارات العامة التي لخصها سيلزار والتي يجب مراعاتها فيما يتعلق بالمسوح الديموغرافية </vt:lpstr>
      <vt:lpstr>اسباب عدم دقة البيانات السكانية:</vt:lpstr>
      <vt:lpstr>اسباب عدم تجانس البيانات فيرجع للأسباب الاتية:-</vt:lpstr>
    </vt:vector>
  </TitlesOfParts>
  <Company>SACC - ANAS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assal</dc:creator>
  <cp:lastModifiedBy>dell</cp:lastModifiedBy>
  <cp:revision>6</cp:revision>
  <dcterms:created xsi:type="dcterms:W3CDTF">2021-11-06T05:40:47Z</dcterms:created>
  <dcterms:modified xsi:type="dcterms:W3CDTF">2024-10-11T08:06:46Z</dcterms:modified>
</cp:coreProperties>
</file>