
<file path=[Content_Types].xml><?xml version="1.0" encoding="utf-8"?>
<Types xmlns="http://schemas.openxmlformats.org/package/2006/content-types">
  <Override PartName="/ppt/slideMasters/slideMaster2.xml" ContentType="application/vnd.openxmlformats-officedocument.presentationml.slideMaster+xml"/>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19.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 id="2147483660" r:id="rId2"/>
  </p:sldMasterIdLst>
  <p:sldIdLst>
    <p:sldId id="263" r:id="rId3"/>
    <p:sldId id="257" r:id="rId4"/>
    <p:sldId id="258" r:id="rId5"/>
    <p:sldId id="259" r:id="rId6"/>
    <p:sldId id="260" r:id="rId7"/>
    <p:sldId id="264" r:id="rId8"/>
    <p:sldId id="265" r:id="rId9"/>
    <p:sldId id="266" r:id="rId10"/>
    <p:sldId id="267" r:id="rId11"/>
    <p:sldId id="268" r:id="rId12"/>
    <p:sldId id="269" r:id="rId13"/>
    <p:sldId id="262" r:id="rId14"/>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4380"/>
    <p:restoredTop sz="94660"/>
  </p:normalViewPr>
  <p:slideViewPr>
    <p:cSldViewPr>
      <p:cViewPr varScale="1">
        <p:scale>
          <a:sx n="66" d="100"/>
          <a:sy n="66" d="100"/>
        </p:scale>
        <p:origin x="-1506" y="-96"/>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45E60CF3-0E87-4ECA-A611-30BE345D471A}" type="datetimeFigureOut">
              <a:rPr lang="ar-IQ" smtClean="0"/>
              <a:pPr/>
              <a:t>08/04/1446</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45755654-CBDC-4952-A1A7-9CF4C286333D}" type="slidenum">
              <a:rPr lang="ar-IQ" smtClean="0"/>
              <a:pPr/>
              <a:t>‹#›</a:t>
            </a:fld>
            <a:endParaRPr lang="ar-IQ"/>
          </a:p>
        </p:txBody>
      </p:sp>
    </p:spTree>
    <p:extLst>
      <p:ext uri="{BB962C8B-B14F-4D97-AF65-F5344CB8AC3E}">
        <p14:creationId xmlns:p14="http://schemas.microsoft.com/office/powerpoint/2010/main" xmlns="" val="34961246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45E60CF3-0E87-4ECA-A611-30BE345D471A}" type="datetimeFigureOut">
              <a:rPr lang="ar-IQ" smtClean="0"/>
              <a:pPr/>
              <a:t>08/04/1446</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45755654-CBDC-4952-A1A7-9CF4C286333D}" type="slidenum">
              <a:rPr lang="ar-IQ" smtClean="0"/>
              <a:pPr/>
              <a:t>‹#›</a:t>
            </a:fld>
            <a:endParaRPr lang="ar-IQ"/>
          </a:p>
        </p:txBody>
      </p:sp>
    </p:spTree>
    <p:extLst>
      <p:ext uri="{BB962C8B-B14F-4D97-AF65-F5344CB8AC3E}">
        <p14:creationId xmlns:p14="http://schemas.microsoft.com/office/powerpoint/2010/main" xmlns="" val="15822347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45E60CF3-0E87-4ECA-A611-30BE345D471A}" type="datetimeFigureOut">
              <a:rPr lang="ar-IQ" smtClean="0"/>
              <a:pPr/>
              <a:t>08/04/1446</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45755654-CBDC-4952-A1A7-9CF4C286333D}" type="slidenum">
              <a:rPr lang="ar-IQ" smtClean="0"/>
              <a:pPr/>
              <a:t>‹#›</a:t>
            </a:fld>
            <a:endParaRPr lang="ar-IQ"/>
          </a:p>
        </p:txBody>
      </p:sp>
    </p:spTree>
    <p:extLst>
      <p:ext uri="{BB962C8B-B14F-4D97-AF65-F5344CB8AC3E}">
        <p14:creationId xmlns:p14="http://schemas.microsoft.com/office/powerpoint/2010/main" xmlns="" val="160807499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F448F11A-8534-4160-B34D-87457937285F}" type="datetimeFigureOut">
              <a:rPr lang="ar-IQ" smtClean="0">
                <a:solidFill>
                  <a:srgbClr val="073E87"/>
                </a:solidFill>
              </a:rPr>
              <a:pPr/>
              <a:t>08/04/1446</a:t>
            </a:fld>
            <a:endParaRPr lang="ar-IQ">
              <a:solidFill>
                <a:srgbClr val="073E87"/>
              </a:solidFill>
            </a:endParaRPr>
          </a:p>
        </p:txBody>
      </p:sp>
      <p:sp>
        <p:nvSpPr>
          <p:cNvPr id="5" name="Footer Placeholder 4"/>
          <p:cNvSpPr>
            <a:spLocks noGrp="1"/>
          </p:cNvSpPr>
          <p:nvPr>
            <p:ph type="ftr" sz="quarter" idx="11"/>
          </p:nvPr>
        </p:nvSpPr>
        <p:spPr/>
        <p:txBody>
          <a:bodyPr/>
          <a:lstStyle/>
          <a:p>
            <a:endParaRPr lang="ar-IQ">
              <a:solidFill>
                <a:srgbClr val="073E87"/>
              </a:solidFill>
            </a:endParaRPr>
          </a:p>
        </p:txBody>
      </p:sp>
      <p:sp>
        <p:nvSpPr>
          <p:cNvPr id="6" name="Slide Number Placeholder 5"/>
          <p:cNvSpPr>
            <a:spLocks noGrp="1"/>
          </p:cNvSpPr>
          <p:nvPr>
            <p:ph type="sldNum" sz="quarter" idx="12"/>
          </p:nvPr>
        </p:nvSpPr>
        <p:spPr/>
        <p:txBody>
          <a:bodyPr/>
          <a:lstStyle/>
          <a:p>
            <a:fld id="{36A654D7-8402-4395-AAEF-67D4F816B10A}" type="slidenum">
              <a:rPr lang="ar-IQ" smtClean="0">
                <a:solidFill>
                  <a:srgbClr val="073E87"/>
                </a:solidFill>
              </a:rPr>
              <a:pPr/>
              <a:t>‹#›</a:t>
            </a:fld>
            <a:endParaRPr lang="ar-IQ">
              <a:solidFill>
                <a:srgbClr val="073E87"/>
              </a:solidFill>
            </a:endParaRPr>
          </a:p>
        </p:txBody>
      </p:sp>
    </p:spTree>
    <p:extLst>
      <p:ext uri="{BB962C8B-B14F-4D97-AF65-F5344CB8AC3E}">
        <p14:creationId xmlns:p14="http://schemas.microsoft.com/office/powerpoint/2010/main" xmlns="" val="86132691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448F11A-8534-4160-B34D-87457937285F}" type="datetimeFigureOut">
              <a:rPr lang="ar-IQ" smtClean="0">
                <a:solidFill>
                  <a:srgbClr val="073E87"/>
                </a:solidFill>
              </a:rPr>
              <a:pPr/>
              <a:t>08/04/1446</a:t>
            </a:fld>
            <a:endParaRPr lang="ar-IQ">
              <a:solidFill>
                <a:srgbClr val="073E87"/>
              </a:solidFill>
            </a:endParaRPr>
          </a:p>
        </p:txBody>
      </p:sp>
      <p:sp>
        <p:nvSpPr>
          <p:cNvPr id="5" name="Footer Placeholder 4"/>
          <p:cNvSpPr>
            <a:spLocks noGrp="1"/>
          </p:cNvSpPr>
          <p:nvPr>
            <p:ph type="ftr" sz="quarter" idx="11"/>
          </p:nvPr>
        </p:nvSpPr>
        <p:spPr/>
        <p:txBody>
          <a:bodyPr/>
          <a:lstStyle/>
          <a:p>
            <a:endParaRPr lang="ar-IQ">
              <a:solidFill>
                <a:srgbClr val="073E87"/>
              </a:solidFill>
            </a:endParaRPr>
          </a:p>
        </p:txBody>
      </p:sp>
      <p:sp>
        <p:nvSpPr>
          <p:cNvPr id="6" name="Slide Number Placeholder 5"/>
          <p:cNvSpPr>
            <a:spLocks noGrp="1"/>
          </p:cNvSpPr>
          <p:nvPr>
            <p:ph type="sldNum" sz="quarter" idx="12"/>
          </p:nvPr>
        </p:nvSpPr>
        <p:spPr/>
        <p:txBody>
          <a:bodyPr/>
          <a:lstStyle/>
          <a:p>
            <a:fld id="{36A654D7-8402-4395-AAEF-67D4F816B10A}" type="slidenum">
              <a:rPr lang="ar-IQ" smtClean="0">
                <a:solidFill>
                  <a:srgbClr val="073E87"/>
                </a:solidFill>
              </a:rPr>
              <a:pPr/>
              <a:t>‹#›</a:t>
            </a:fld>
            <a:endParaRPr lang="ar-IQ">
              <a:solidFill>
                <a:srgbClr val="073E87"/>
              </a:solidFill>
            </a:endParaRPr>
          </a:p>
        </p:txBody>
      </p:sp>
      <p:sp>
        <p:nvSpPr>
          <p:cNvPr id="7" name="Title 6"/>
          <p:cNvSpPr>
            <a:spLocks noGrp="1"/>
          </p:cNvSpPr>
          <p:nvPr>
            <p:ph type="title"/>
          </p:nvPr>
        </p:nvSpPr>
        <p:spPr/>
        <p:txBody>
          <a:bodyPr/>
          <a:lstStyle/>
          <a:p>
            <a:r>
              <a:rPr lang="ar-SA" smtClean="0"/>
              <a:t>انقر لتحرير نمط العنوان الرئيسي</a:t>
            </a:r>
            <a:endParaRPr lang="en-US"/>
          </a:p>
        </p:txBody>
      </p:sp>
    </p:spTree>
    <p:extLst>
      <p:ext uri="{BB962C8B-B14F-4D97-AF65-F5344CB8AC3E}">
        <p14:creationId xmlns:p14="http://schemas.microsoft.com/office/powerpoint/2010/main" xmlns="" val="392770683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F448F11A-8534-4160-B34D-87457937285F}" type="datetimeFigureOut">
              <a:rPr lang="ar-IQ" smtClean="0">
                <a:solidFill>
                  <a:srgbClr val="073E87"/>
                </a:solidFill>
              </a:rPr>
              <a:pPr/>
              <a:t>08/04/1446</a:t>
            </a:fld>
            <a:endParaRPr lang="ar-IQ">
              <a:solidFill>
                <a:srgbClr val="073E87"/>
              </a:solidFill>
            </a:endParaRPr>
          </a:p>
        </p:txBody>
      </p:sp>
      <p:sp>
        <p:nvSpPr>
          <p:cNvPr id="5" name="Footer Placeholder 4"/>
          <p:cNvSpPr>
            <a:spLocks noGrp="1"/>
          </p:cNvSpPr>
          <p:nvPr>
            <p:ph type="ftr" sz="quarter" idx="11"/>
          </p:nvPr>
        </p:nvSpPr>
        <p:spPr/>
        <p:txBody>
          <a:bodyPr/>
          <a:lstStyle/>
          <a:p>
            <a:endParaRPr lang="ar-IQ">
              <a:solidFill>
                <a:srgbClr val="073E87"/>
              </a:solidFill>
            </a:endParaRPr>
          </a:p>
        </p:txBody>
      </p:sp>
      <p:sp>
        <p:nvSpPr>
          <p:cNvPr id="6" name="Slide Number Placeholder 5"/>
          <p:cNvSpPr>
            <a:spLocks noGrp="1"/>
          </p:cNvSpPr>
          <p:nvPr>
            <p:ph type="sldNum" sz="quarter" idx="12"/>
          </p:nvPr>
        </p:nvSpPr>
        <p:spPr/>
        <p:txBody>
          <a:bodyPr/>
          <a:lstStyle/>
          <a:p>
            <a:fld id="{36A654D7-8402-4395-AAEF-67D4F816B10A}" type="slidenum">
              <a:rPr lang="ar-IQ" smtClean="0">
                <a:solidFill>
                  <a:srgbClr val="073E87"/>
                </a:solidFill>
              </a:rPr>
              <a:pPr/>
              <a:t>‹#›</a:t>
            </a:fld>
            <a:endParaRPr lang="ar-IQ">
              <a:solidFill>
                <a:srgbClr val="073E87"/>
              </a:solidFill>
            </a:endParaRPr>
          </a:p>
        </p:txBody>
      </p:sp>
    </p:spTree>
    <p:extLst>
      <p:ext uri="{BB962C8B-B14F-4D97-AF65-F5344CB8AC3E}">
        <p14:creationId xmlns:p14="http://schemas.microsoft.com/office/powerpoint/2010/main" xmlns="" val="270938688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5" name="Date Placeholder 4"/>
          <p:cNvSpPr>
            <a:spLocks noGrp="1"/>
          </p:cNvSpPr>
          <p:nvPr>
            <p:ph type="dt" sz="half" idx="10"/>
          </p:nvPr>
        </p:nvSpPr>
        <p:spPr/>
        <p:txBody>
          <a:bodyPr/>
          <a:lstStyle/>
          <a:p>
            <a:fld id="{F448F11A-8534-4160-B34D-87457937285F}" type="datetimeFigureOut">
              <a:rPr lang="ar-IQ" smtClean="0">
                <a:solidFill>
                  <a:srgbClr val="073E87"/>
                </a:solidFill>
              </a:rPr>
              <a:pPr/>
              <a:t>08/04/1446</a:t>
            </a:fld>
            <a:endParaRPr lang="ar-IQ">
              <a:solidFill>
                <a:srgbClr val="073E87"/>
              </a:solidFill>
            </a:endParaRPr>
          </a:p>
        </p:txBody>
      </p:sp>
      <p:sp>
        <p:nvSpPr>
          <p:cNvPr id="6" name="Footer Placeholder 5"/>
          <p:cNvSpPr>
            <a:spLocks noGrp="1"/>
          </p:cNvSpPr>
          <p:nvPr>
            <p:ph type="ftr" sz="quarter" idx="11"/>
          </p:nvPr>
        </p:nvSpPr>
        <p:spPr/>
        <p:txBody>
          <a:bodyPr/>
          <a:lstStyle/>
          <a:p>
            <a:endParaRPr lang="ar-IQ">
              <a:solidFill>
                <a:srgbClr val="073E87"/>
              </a:solidFill>
            </a:endParaRPr>
          </a:p>
        </p:txBody>
      </p:sp>
      <p:sp>
        <p:nvSpPr>
          <p:cNvPr id="7" name="Slide Number Placeholder 6"/>
          <p:cNvSpPr>
            <a:spLocks noGrp="1"/>
          </p:cNvSpPr>
          <p:nvPr>
            <p:ph type="sldNum" sz="quarter" idx="12"/>
          </p:nvPr>
        </p:nvSpPr>
        <p:spPr/>
        <p:txBody>
          <a:bodyPr/>
          <a:lstStyle/>
          <a:p>
            <a:fld id="{36A654D7-8402-4395-AAEF-67D4F816B10A}" type="slidenum">
              <a:rPr lang="ar-IQ" smtClean="0">
                <a:solidFill>
                  <a:srgbClr val="073E87"/>
                </a:solidFill>
              </a:rPr>
              <a:pPr/>
              <a:t>‹#›</a:t>
            </a:fld>
            <a:endParaRPr lang="ar-IQ">
              <a:solidFill>
                <a:srgbClr val="073E87"/>
              </a:solidFill>
            </a:endParaRPr>
          </a:p>
        </p:txBody>
      </p:sp>
      <p:sp>
        <p:nvSpPr>
          <p:cNvPr id="9" name="Content Placeholder 8"/>
          <p:cNvSpPr>
            <a:spLocks noGrp="1"/>
          </p:cNvSpPr>
          <p:nvPr>
            <p:ph sz="quarter" idx="13"/>
          </p:nvPr>
        </p:nvSpPr>
        <p:spPr>
          <a:xfrm>
            <a:off x="676655" y="2679192"/>
            <a:ext cx="3822192" cy="344728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Tree>
    <p:extLst>
      <p:ext uri="{BB962C8B-B14F-4D97-AF65-F5344CB8AC3E}">
        <p14:creationId xmlns:p14="http://schemas.microsoft.com/office/powerpoint/2010/main" xmlns="" val="196694903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F448F11A-8534-4160-B34D-87457937285F}" type="datetimeFigureOut">
              <a:rPr lang="ar-IQ" smtClean="0">
                <a:solidFill>
                  <a:srgbClr val="073E87"/>
                </a:solidFill>
              </a:rPr>
              <a:pPr/>
              <a:t>08/04/1446</a:t>
            </a:fld>
            <a:endParaRPr lang="ar-IQ">
              <a:solidFill>
                <a:srgbClr val="073E87"/>
              </a:solidFill>
            </a:endParaRPr>
          </a:p>
        </p:txBody>
      </p:sp>
      <p:sp>
        <p:nvSpPr>
          <p:cNvPr id="8" name="Footer Placeholder 7"/>
          <p:cNvSpPr>
            <a:spLocks noGrp="1"/>
          </p:cNvSpPr>
          <p:nvPr>
            <p:ph type="ftr" sz="quarter" idx="11"/>
          </p:nvPr>
        </p:nvSpPr>
        <p:spPr/>
        <p:txBody>
          <a:bodyPr/>
          <a:lstStyle/>
          <a:p>
            <a:endParaRPr lang="ar-IQ">
              <a:solidFill>
                <a:srgbClr val="073E87"/>
              </a:solidFill>
            </a:endParaRPr>
          </a:p>
        </p:txBody>
      </p:sp>
      <p:sp>
        <p:nvSpPr>
          <p:cNvPr id="9" name="Slide Number Placeholder 8"/>
          <p:cNvSpPr>
            <a:spLocks noGrp="1"/>
          </p:cNvSpPr>
          <p:nvPr>
            <p:ph type="sldNum" sz="quarter" idx="12"/>
          </p:nvPr>
        </p:nvSpPr>
        <p:spPr/>
        <p:txBody>
          <a:bodyPr/>
          <a:lstStyle/>
          <a:p>
            <a:fld id="{36A654D7-8402-4395-AAEF-67D4F816B10A}" type="slidenum">
              <a:rPr lang="ar-IQ" smtClean="0">
                <a:solidFill>
                  <a:srgbClr val="073E87"/>
                </a:solidFill>
              </a:rPr>
              <a:pPr/>
              <a:t>‹#›</a:t>
            </a:fld>
            <a:endParaRPr lang="ar-IQ">
              <a:solidFill>
                <a:srgbClr val="073E87"/>
              </a:solidFill>
            </a:endParaRPr>
          </a:p>
        </p:txBody>
      </p:sp>
    </p:spTree>
    <p:extLst>
      <p:ext uri="{BB962C8B-B14F-4D97-AF65-F5344CB8AC3E}">
        <p14:creationId xmlns:p14="http://schemas.microsoft.com/office/powerpoint/2010/main" xmlns="" val="220768153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Date Placeholder 2"/>
          <p:cNvSpPr>
            <a:spLocks noGrp="1"/>
          </p:cNvSpPr>
          <p:nvPr>
            <p:ph type="dt" sz="half" idx="10"/>
          </p:nvPr>
        </p:nvSpPr>
        <p:spPr/>
        <p:txBody>
          <a:bodyPr/>
          <a:lstStyle/>
          <a:p>
            <a:fld id="{F448F11A-8534-4160-B34D-87457937285F}" type="datetimeFigureOut">
              <a:rPr lang="ar-IQ" smtClean="0">
                <a:solidFill>
                  <a:srgbClr val="073E87"/>
                </a:solidFill>
              </a:rPr>
              <a:pPr/>
              <a:t>08/04/1446</a:t>
            </a:fld>
            <a:endParaRPr lang="ar-IQ">
              <a:solidFill>
                <a:srgbClr val="073E87"/>
              </a:solidFill>
            </a:endParaRPr>
          </a:p>
        </p:txBody>
      </p:sp>
      <p:sp>
        <p:nvSpPr>
          <p:cNvPr id="4" name="Footer Placeholder 3"/>
          <p:cNvSpPr>
            <a:spLocks noGrp="1"/>
          </p:cNvSpPr>
          <p:nvPr>
            <p:ph type="ftr" sz="quarter" idx="11"/>
          </p:nvPr>
        </p:nvSpPr>
        <p:spPr/>
        <p:txBody>
          <a:bodyPr/>
          <a:lstStyle/>
          <a:p>
            <a:endParaRPr lang="ar-IQ">
              <a:solidFill>
                <a:srgbClr val="073E87"/>
              </a:solidFill>
            </a:endParaRPr>
          </a:p>
        </p:txBody>
      </p:sp>
      <p:sp>
        <p:nvSpPr>
          <p:cNvPr id="5" name="Slide Number Placeholder 4"/>
          <p:cNvSpPr>
            <a:spLocks noGrp="1"/>
          </p:cNvSpPr>
          <p:nvPr>
            <p:ph type="sldNum" sz="quarter" idx="12"/>
          </p:nvPr>
        </p:nvSpPr>
        <p:spPr/>
        <p:txBody>
          <a:bodyPr/>
          <a:lstStyle/>
          <a:p>
            <a:fld id="{36A654D7-8402-4395-AAEF-67D4F816B10A}" type="slidenum">
              <a:rPr lang="ar-IQ" smtClean="0">
                <a:solidFill>
                  <a:srgbClr val="073E87"/>
                </a:solidFill>
              </a:rPr>
              <a:pPr/>
              <a:t>‹#›</a:t>
            </a:fld>
            <a:endParaRPr lang="ar-IQ">
              <a:solidFill>
                <a:srgbClr val="073E87"/>
              </a:solidFill>
            </a:endParaRPr>
          </a:p>
        </p:txBody>
      </p:sp>
    </p:spTree>
    <p:extLst>
      <p:ext uri="{BB962C8B-B14F-4D97-AF65-F5344CB8AC3E}">
        <p14:creationId xmlns:p14="http://schemas.microsoft.com/office/powerpoint/2010/main" xmlns="" val="189576106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فارغ">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grpSp>
      <p:sp>
        <p:nvSpPr>
          <p:cNvPr id="2" name="Date Placeholder 1"/>
          <p:cNvSpPr>
            <a:spLocks noGrp="1"/>
          </p:cNvSpPr>
          <p:nvPr>
            <p:ph type="dt" sz="half" idx="10"/>
          </p:nvPr>
        </p:nvSpPr>
        <p:spPr/>
        <p:txBody>
          <a:bodyPr/>
          <a:lstStyle/>
          <a:p>
            <a:fld id="{F448F11A-8534-4160-B34D-87457937285F}" type="datetimeFigureOut">
              <a:rPr lang="ar-IQ" smtClean="0">
                <a:solidFill>
                  <a:srgbClr val="073E87"/>
                </a:solidFill>
              </a:rPr>
              <a:pPr/>
              <a:t>08/04/1446</a:t>
            </a:fld>
            <a:endParaRPr lang="ar-IQ">
              <a:solidFill>
                <a:srgbClr val="073E87"/>
              </a:solidFill>
            </a:endParaRPr>
          </a:p>
        </p:txBody>
      </p:sp>
      <p:sp>
        <p:nvSpPr>
          <p:cNvPr id="3" name="Footer Placeholder 2"/>
          <p:cNvSpPr>
            <a:spLocks noGrp="1"/>
          </p:cNvSpPr>
          <p:nvPr>
            <p:ph type="ftr" sz="quarter" idx="11"/>
          </p:nvPr>
        </p:nvSpPr>
        <p:spPr/>
        <p:txBody>
          <a:bodyPr/>
          <a:lstStyle/>
          <a:p>
            <a:endParaRPr lang="ar-IQ">
              <a:solidFill>
                <a:srgbClr val="073E87"/>
              </a:solidFill>
            </a:endParaRPr>
          </a:p>
        </p:txBody>
      </p:sp>
      <p:sp>
        <p:nvSpPr>
          <p:cNvPr id="4" name="Slide Number Placeholder 3"/>
          <p:cNvSpPr>
            <a:spLocks noGrp="1"/>
          </p:cNvSpPr>
          <p:nvPr>
            <p:ph type="sldNum" sz="quarter" idx="12"/>
          </p:nvPr>
        </p:nvSpPr>
        <p:spPr/>
        <p:txBody>
          <a:bodyPr/>
          <a:lstStyle/>
          <a:p>
            <a:fld id="{36A654D7-8402-4395-AAEF-67D4F816B10A}" type="slidenum">
              <a:rPr lang="ar-IQ" smtClean="0">
                <a:solidFill>
                  <a:srgbClr val="073E87"/>
                </a:solidFill>
              </a:rPr>
              <a:pPr/>
              <a:t>‹#›</a:t>
            </a:fld>
            <a:endParaRPr lang="ar-IQ">
              <a:solidFill>
                <a:srgbClr val="073E87"/>
              </a:solidFill>
            </a:endParaRPr>
          </a:p>
        </p:txBody>
      </p:sp>
    </p:spTree>
    <p:extLst>
      <p:ext uri="{BB962C8B-B14F-4D97-AF65-F5344CB8AC3E}">
        <p14:creationId xmlns:p14="http://schemas.microsoft.com/office/powerpoint/2010/main" xmlns="" val="21337130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 name="Date Placeholder 4"/>
          <p:cNvSpPr>
            <a:spLocks noGrp="1"/>
          </p:cNvSpPr>
          <p:nvPr>
            <p:ph type="dt" sz="half" idx="10"/>
          </p:nvPr>
        </p:nvSpPr>
        <p:spPr/>
        <p:txBody>
          <a:bodyPr/>
          <a:lstStyle/>
          <a:p>
            <a:fld id="{F448F11A-8534-4160-B34D-87457937285F}" type="datetimeFigureOut">
              <a:rPr lang="ar-IQ" smtClean="0">
                <a:solidFill>
                  <a:srgbClr val="073E87"/>
                </a:solidFill>
              </a:rPr>
              <a:pPr/>
              <a:t>08/04/1446</a:t>
            </a:fld>
            <a:endParaRPr lang="ar-IQ">
              <a:solidFill>
                <a:srgbClr val="073E87"/>
              </a:solidFill>
            </a:endParaRPr>
          </a:p>
        </p:txBody>
      </p:sp>
      <p:sp>
        <p:nvSpPr>
          <p:cNvPr id="6" name="Footer Placeholder 5"/>
          <p:cNvSpPr>
            <a:spLocks noGrp="1"/>
          </p:cNvSpPr>
          <p:nvPr>
            <p:ph type="ftr" sz="quarter" idx="11"/>
          </p:nvPr>
        </p:nvSpPr>
        <p:spPr/>
        <p:txBody>
          <a:bodyPr/>
          <a:lstStyle/>
          <a:p>
            <a:endParaRPr lang="ar-IQ">
              <a:solidFill>
                <a:srgbClr val="073E87"/>
              </a:solidFill>
            </a:endParaRPr>
          </a:p>
        </p:txBody>
      </p:sp>
      <p:sp>
        <p:nvSpPr>
          <p:cNvPr id="7" name="Slide Number Placeholder 6"/>
          <p:cNvSpPr>
            <a:spLocks noGrp="1"/>
          </p:cNvSpPr>
          <p:nvPr>
            <p:ph type="sldNum" sz="quarter" idx="12"/>
          </p:nvPr>
        </p:nvSpPr>
        <p:spPr/>
        <p:txBody>
          <a:bodyPr/>
          <a:lstStyle/>
          <a:p>
            <a:fld id="{36A654D7-8402-4395-AAEF-67D4F816B10A}" type="slidenum">
              <a:rPr lang="ar-IQ" smtClean="0">
                <a:solidFill>
                  <a:srgbClr val="073E87"/>
                </a:solidFill>
              </a:rPr>
              <a:pPr/>
              <a:t>‹#›</a:t>
            </a:fld>
            <a:endParaRPr lang="ar-IQ">
              <a:solidFill>
                <a:srgbClr val="073E87"/>
              </a:solidFill>
            </a:endParaRPr>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Tree>
    <p:extLst>
      <p:ext uri="{BB962C8B-B14F-4D97-AF65-F5344CB8AC3E}">
        <p14:creationId xmlns:p14="http://schemas.microsoft.com/office/powerpoint/2010/main" xmlns="" val="41571057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45E60CF3-0E87-4ECA-A611-30BE345D471A}" type="datetimeFigureOut">
              <a:rPr lang="ar-IQ" smtClean="0"/>
              <a:pPr/>
              <a:t>08/04/1446</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45755654-CBDC-4952-A1A7-9CF4C286333D}" type="slidenum">
              <a:rPr lang="ar-IQ" smtClean="0"/>
              <a:pPr/>
              <a:t>‹#›</a:t>
            </a:fld>
            <a:endParaRPr lang="ar-IQ"/>
          </a:p>
        </p:txBody>
      </p:sp>
    </p:spTree>
    <p:extLst>
      <p:ext uri="{BB962C8B-B14F-4D97-AF65-F5344CB8AC3E}">
        <p14:creationId xmlns:p14="http://schemas.microsoft.com/office/powerpoint/2010/main" xmlns="" val="4818343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ar-SA" smtClean="0"/>
              <a:t>انقر لتحرير نمط العنوان الرئيسي</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F448F11A-8534-4160-B34D-87457937285F}" type="datetimeFigureOut">
              <a:rPr lang="ar-IQ" smtClean="0">
                <a:solidFill>
                  <a:srgbClr val="073E87"/>
                </a:solidFill>
              </a:rPr>
              <a:pPr/>
              <a:t>08/04/1446</a:t>
            </a:fld>
            <a:endParaRPr lang="ar-IQ">
              <a:solidFill>
                <a:srgbClr val="073E87"/>
              </a:solidFill>
            </a:endParaRPr>
          </a:p>
        </p:txBody>
      </p:sp>
      <p:sp>
        <p:nvSpPr>
          <p:cNvPr id="6" name="Footer Placeholder 5"/>
          <p:cNvSpPr>
            <a:spLocks noGrp="1"/>
          </p:cNvSpPr>
          <p:nvPr>
            <p:ph type="ftr" sz="quarter" idx="11"/>
          </p:nvPr>
        </p:nvSpPr>
        <p:spPr/>
        <p:txBody>
          <a:bodyPr/>
          <a:lstStyle/>
          <a:p>
            <a:endParaRPr lang="ar-IQ">
              <a:solidFill>
                <a:srgbClr val="073E87"/>
              </a:solidFill>
            </a:endParaRPr>
          </a:p>
        </p:txBody>
      </p:sp>
      <p:sp>
        <p:nvSpPr>
          <p:cNvPr id="7" name="Slide Number Placeholder 6"/>
          <p:cNvSpPr>
            <a:spLocks noGrp="1"/>
          </p:cNvSpPr>
          <p:nvPr>
            <p:ph type="sldNum" sz="quarter" idx="12"/>
          </p:nvPr>
        </p:nvSpPr>
        <p:spPr/>
        <p:txBody>
          <a:bodyPr/>
          <a:lstStyle/>
          <a:p>
            <a:fld id="{36A654D7-8402-4395-AAEF-67D4F816B10A}" type="slidenum">
              <a:rPr lang="ar-IQ" smtClean="0">
                <a:solidFill>
                  <a:srgbClr val="073E87"/>
                </a:solidFill>
              </a:rPr>
              <a:pPr/>
              <a:t>‹#›</a:t>
            </a:fld>
            <a:endParaRPr lang="ar-IQ">
              <a:solidFill>
                <a:srgbClr val="073E87"/>
              </a:solidFill>
            </a:endParaRPr>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Tree>
    <p:extLst>
      <p:ext uri="{BB962C8B-B14F-4D97-AF65-F5344CB8AC3E}">
        <p14:creationId xmlns:p14="http://schemas.microsoft.com/office/powerpoint/2010/main" xmlns="" val="55990670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448F11A-8534-4160-B34D-87457937285F}" type="datetimeFigureOut">
              <a:rPr lang="ar-IQ" smtClean="0">
                <a:solidFill>
                  <a:srgbClr val="073E87"/>
                </a:solidFill>
              </a:rPr>
              <a:pPr/>
              <a:t>08/04/1446</a:t>
            </a:fld>
            <a:endParaRPr lang="ar-IQ">
              <a:solidFill>
                <a:srgbClr val="073E87"/>
              </a:solidFill>
            </a:endParaRPr>
          </a:p>
        </p:txBody>
      </p:sp>
      <p:sp>
        <p:nvSpPr>
          <p:cNvPr id="5" name="Footer Placeholder 4"/>
          <p:cNvSpPr>
            <a:spLocks noGrp="1"/>
          </p:cNvSpPr>
          <p:nvPr>
            <p:ph type="ftr" sz="quarter" idx="11"/>
          </p:nvPr>
        </p:nvSpPr>
        <p:spPr/>
        <p:txBody>
          <a:bodyPr/>
          <a:lstStyle/>
          <a:p>
            <a:endParaRPr lang="ar-IQ">
              <a:solidFill>
                <a:srgbClr val="073E87"/>
              </a:solidFill>
            </a:endParaRPr>
          </a:p>
        </p:txBody>
      </p:sp>
      <p:sp>
        <p:nvSpPr>
          <p:cNvPr id="6" name="Slide Number Placeholder 5"/>
          <p:cNvSpPr>
            <a:spLocks noGrp="1"/>
          </p:cNvSpPr>
          <p:nvPr>
            <p:ph type="sldNum" sz="quarter" idx="12"/>
          </p:nvPr>
        </p:nvSpPr>
        <p:spPr/>
        <p:txBody>
          <a:bodyPr/>
          <a:lstStyle/>
          <a:p>
            <a:fld id="{36A654D7-8402-4395-AAEF-67D4F816B10A}" type="slidenum">
              <a:rPr lang="ar-IQ" smtClean="0">
                <a:solidFill>
                  <a:srgbClr val="073E87"/>
                </a:solidFill>
              </a:rPr>
              <a:pPr/>
              <a:t>‹#›</a:t>
            </a:fld>
            <a:endParaRPr lang="ar-IQ">
              <a:solidFill>
                <a:srgbClr val="073E87"/>
              </a:solidFill>
            </a:endParaRPr>
          </a:p>
        </p:txBody>
      </p:sp>
    </p:spTree>
    <p:extLst>
      <p:ext uri="{BB962C8B-B14F-4D97-AF65-F5344CB8AC3E}">
        <p14:creationId xmlns:p14="http://schemas.microsoft.com/office/powerpoint/2010/main" xmlns="" val="183765632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عنوان ونص عموديان">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4" name="Date Placeholder 3"/>
          <p:cNvSpPr>
            <a:spLocks noGrp="1"/>
          </p:cNvSpPr>
          <p:nvPr>
            <p:ph type="dt" sz="half" idx="10"/>
          </p:nvPr>
        </p:nvSpPr>
        <p:spPr/>
        <p:txBody>
          <a:bodyPr/>
          <a:lstStyle/>
          <a:p>
            <a:fld id="{F448F11A-8534-4160-B34D-87457937285F}" type="datetimeFigureOut">
              <a:rPr lang="ar-IQ" smtClean="0">
                <a:solidFill>
                  <a:srgbClr val="073E87"/>
                </a:solidFill>
              </a:rPr>
              <a:pPr/>
              <a:t>08/04/1446</a:t>
            </a:fld>
            <a:endParaRPr lang="ar-IQ">
              <a:solidFill>
                <a:srgbClr val="073E87"/>
              </a:solidFill>
            </a:endParaRPr>
          </a:p>
        </p:txBody>
      </p:sp>
      <p:sp>
        <p:nvSpPr>
          <p:cNvPr id="5" name="Footer Placeholder 4"/>
          <p:cNvSpPr>
            <a:spLocks noGrp="1"/>
          </p:cNvSpPr>
          <p:nvPr>
            <p:ph type="ftr" sz="quarter" idx="11"/>
          </p:nvPr>
        </p:nvSpPr>
        <p:spPr/>
        <p:txBody>
          <a:bodyPr/>
          <a:lstStyle/>
          <a:p>
            <a:endParaRPr lang="ar-IQ">
              <a:solidFill>
                <a:srgbClr val="073E87"/>
              </a:solidFill>
            </a:endParaRPr>
          </a:p>
        </p:txBody>
      </p:sp>
      <p:sp>
        <p:nvSpPr>
          <p:cNvPr id="6" name="Slide Number Placeholder 5"/>
          <p:cNvSpPr>
            <a:spLocks noGrp="1"/>
          </p:cNvSpPr>
          <p:nvPr>
            <p:ph type="sldNum" sz="quarter" idx="12"/>
          </p:nvPr>
        </p:nvSpPr>
        <p:spPr/>
        <p:txBody>
          <a:bodyPr/>
          <a:lstStyle/>
          <a:p>
            <a:fld id="{36A654D7-8402-4395-AAEF-67D4F816B10A}" type="slidenum">
              <a:rPr lang="ar-IQ" smtClean="0">
                <a:solidFill>
                  <a:srgbClr val="073E87"/>
                </a:solidFill>
              </a:rPr>
              <a:pPr/>
              <a:t>‹#›</a:t>
            </a:fld>
            <a:endParaRPr lang="ar-IQ">
              <a:solidFill>
                <a:srgbClr val="073E87"/>
              </a:solidFill>
            </a:endParaRPr>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Tree>
    <p:extLst>
      <p:ext uri="{BB962C8B-B14F-4D97-AF65-F5344CB8AC3E}">
        <p14:creationId xmlns:p14="http://schemas.microsoft.com/office/powerpoint/2010/main" xmlns="" val="38969502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45E60CF3-0E87-4ECA-A611-30BE345D471A}" type="datetimeFigureOut">
              <a:rPr lang="ar-IQ" smtClean="0"/>
              <a:pPr/>
              <a:t>08/04/1446</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45755654-CBDC-4952-A1A7-9CF4C286333D}" type="slidenum">
              <a:rPr lang="ar-IQ" smtClean="0"/>
              <a:pPr/>
              <a:t>‹#›</a:t>
            </a:fld>
            <a:endParaRPr lang="ar-IQ"/>
          </a:p>
        </p:txBody>
      </p:sp>
    </p:spTree>
    <p:extLst>
      <p:ext uri="{BB962C8B-B14F-4D97-AF65-F5344CB8AC3E}">
        <p14:creationId xmlns:p14="http://schemas.microsoft.com/office/powerpoint/2010/main" xmlns="" val="40149140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45E60CF3-0E87-4ECA-A611-30BE345D471A}" type="datetimeFigureOut">
              <a:rPr lang="ar-IQ" smtClean="0"/>
              <a:pPr/>
              <a:t>08/04/1446</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45755654-CBDC-4952-A1A7-9CF4C286333D}" type="slidenum">
              <a:rPr lang="ar-IQ" smtClean="0"/>
              <a:pPr/>
              <a:t>‹#›</a:t>
            </a:fld>
            <a:endParaRPr lang="ar-IQ"/>
          </a:p>
        </p:txBody>
      </p:sp>
    </p:spTree>
    <p:extLst>
      <p:ext uri="{BB962C8B-B14F-4D97-AF65-F5344CB8AC3E}">
        <p14:creationId xmlns:p14="http://schemas.microsoft.com/office/powerpoint/2010/main" xmlns="" val="22791181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45E60CF3-0E87-4ECA-A611-30BE345D471A}" type="datetimeFigureOut">
              <a:rPr lang="ar-IQ" smtClean="0"/>
              <a:pPr/>
              <a:t>08/04/1446</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45755654-CBDC-4952-A1A7-9CF4C286333D}" type="slidenum">
              <a:rPr lang="ar-IQ" smtClean="0"/>
              <a:pPr/>
              <a:t>‹#›</a:t>
            </a:fld>
            <a:endParaRPr lang="ar-IQ"/>
          </a:p>
        </p:txBody>
      </p:sp>
    </p:spTree>
    <p:extLst>
      <p:ext uri="{BB962C8B-B14F-4D97-AF65-F5344CB8AC3E}">
        <p14:creationId xmlns:p14="http://schemas.microsoft.com/office/powerpoint/2010/main" xmlns="" val="42048098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45E60CF3-0E87-4ECA-A611-30BE345D471A}" type="datetimeFigureOut">
              <a:rPr lang="ar-IQ" smtClean="0"/>
              <a:pPr/>
              <a:t>08/04/1446</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45755654-CBDC-4952-A1A7-9CF4C286333D}" type="slidenum">
              <a:rPr lang="ar-IQ" smtClean="0"/>
              <a:pPr/>
              <a:t>‹#›</a:t>
            </a:fld>
            <a:endParaRPr lang="ar-IQ"/>
          </a:p>
        </p:txBody>
      </p:sp>
    </p:spTree>
    <p:extLst>
      <p:ext uri="{BB962C8B-B14F-4D97-AF65-F5344CB8AC3E}">
        <p14:creationId xmlns:p14="http://schemas.microsoft.com/office/powerpoint/2010/main" xmlns="" val="33756945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45E60CF3-0E87-4ECA-A611-30BE345D471A}" type="datetimeFigureOut">
              <a:rPr lang="ar-IQ" smtClean="0"/>
              <a:pPr/>
              <a:t>08/04/1446</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45755654-CBDC-4952-A1A7-9CF4C286333D}" type="slidenum">
              <a:rPr lang="ar-IQ" smtClean="0"/>
              <a:pPr/>
              <a:t>‹#›</a:t>
            </a:fld>
            <a:endParaRPr lang="ar-IQ"/>
          </a:p>
        </p:txBody>
      </p:sp>
    </p:spTree>
    <p:extLst>
      <p:ext uri="{BB962C8B-B14F-4D97-AF65-F5344CB8AC3E}">
        <p14:creationId xmlns:p14="http://schemas.microsoft.com/office/powerpoint/2010/main" xmlns="" val="28432236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45E60CF3-0E87-4ECA-A611-30BE345D471A}" type="datetimeFigureOut">
              <a:rPr lang="ar-IQ" smtClean="0"/>
              <a:pPr/>
              <a:t>08/04/1446</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45755654-CBDC-4952-A1A7-9CF4C286333D}" type="slidenum">
              <a:rPr lang="ar-IQ" smtClean="0"/>
              <a:pPr/>
              <a:t>‹#›</a:t>
            </a:fld>
            <a:endParaRPr lang="ar-IQ"/>
          </a:p>
        </p:txBody>
      </p:sp>
    </p:spTree>
    <p:extLst>
      <p:ext uri="{BB962C8B-B14F-4D97-AF65-F5344CB8AC3E}">
        <p14:creationId xmlns:p14="http://schemas.microsoft.com/office/powerpoint/2010/main" xmlns="" val="24938645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45E60CF3-0E87-4ECA-A611-30BE345D471A}" type="datetimeFigureOut">
              <a:rPr lang="ar-IQ" smtClean="0"/>
              <a:pPr/>
              <a:t>08/04/1446</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45755654-CBDC-4952-A1A7-9CF4C286333D}" type="slidenum">
              <a:rPr lang="ar-IQ" smtClean="0"/>
              <a:pPr/>
              <a:t>‹#›</a:t>
            </a:fld>
            <a:endParaRPr lang="ar-IQ"/>
          </a:p>
        </p:txBody>
      </p:sp>
    </p:spTree>
    <p:extLst>
      <p:ext uri="{BB962C8B-B14F-4D97-AF65-F5344CB8AC3E}">
        <p14:creationId xmlns:p14="http://schemas.microsoft.com/office/powerpoint/2010/main" xmlns="" val="17388496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45E60CF3-0E87-4ECA-A611-30BE345D471A}" type="datetimeFigureOut">
              <a:rPr lang="ar-IQ" smtClean="0"/>
              <a:pPr/>
              <a:t>08/04/1446</a:t>
            </a:fld>
            <a:endParaRPr lang="ar-IQ"/>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45755654-CBDC-4952-A1A7-9CF4C286333D}" type="slidenum">
              <a:rPr lang="ar-IQ" smtClean="0"/>
              <a:pPr/>
              <a:t>‹#›</a:t>
            </a:fld>
            <a:endParaRPr lang="ar-IQ"/>
          </a:p>
        </p:txBody>
      </p:sp>
    </p:spTree>
    <p:extLst>
      <p:ext uri="{BB962C8B-B14F-4D97-AF65-F5344CB8AC3E}">
        <p14:creationId xmlns:p14="http://schemas.microsoft.com/office/powerpoint/2010/main" xmlns="" val="39444041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ar-SA" smtClean="0"/>
              <a:t>انقر لتحرير نمط العنوان الرئيسي</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F448F11A-8534-4160-B34D-87457937285F}" type="datetimeFigureOut">
              <a:rPr lang="ar-IQ" smtClean="0">
                <a:solidFill>
                  <a:srgbClr val="073E87"/>
                </a:solidFill>
              </a:rPr>
              <a:pPr/>
              <a:t>08/04/1446</a:t>
            </a:fld>
            <a:endParaRPr lang="ar-IQ">
              <a:solidFill>
                <a:srgbClr val="073E87"/>
              </a:solidFill>
            </a:endParaRPr>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ar-IQ">
              <a:solidFill>
                <a:srgbClr val="073E87"/>
              </a:solidFill>
            </a:endParaRPr>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36A654D7-8402-4395-AAEF-67D4F816B10A}" type="slidenum">
              <a:rPr lang="ar-IQ" smtClean="0">
                <a:solidFill>
                  <a:srgbClr val="073E87"/>
                </a:solidFill>
              </a:rPr>
              <a:pPr/>
              <a:t>‹#›</a:t>
            </a:fld>
            <a:endParaRPr lang="ar-IQ">
              <a:solidFill>
                <a:srgbClr val="073E87"/>
              </a:solidFill>
            </a:endParaRPr>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Tree>
    <p:extLst>
      <p:ext uri="{BB962C8B-B14F-4D97-AF65-F5344CB8AC3E}">
        <p14:creationId xmlns:p14="http://schemas.microsoft.com/office/powerpoint/2010/main" xmlns="" val="360183290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1" eaLnBrk="1" latinLnBrk="0" hangingPunct="1">
        <a:spcBef>
          <a:spcPct val="0"/>
        </a:spcBef>
        <a:buNone/>
        <a:defRPr sz="4400" kern="1200">
          <a:solidFill>
            <a:srgbClr val="FFFFFF"/>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274320" indent="-274320" algn="r" defTabSz="914400" rtl="1"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r" defTabSz="914400" rtl="1"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r" defTabSz="914400" rtl="1"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r" defTabSz="914400" rtl="1"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r" defTabSz="914400" rtl="1"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r" defTabSz="914400" rtl="1"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r" defTabSz="914400" rtl="1"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r" defTabSz="914400" rtl="1"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r" defTabSz="914400" rtl="1"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لمحتوى 4"/>
          <p:cNvSpPr>
            <a:spLocks noGrp="1"/>
          </p:cNvSpPr>
          <p:nvPr>
            <p:ph idx="1"/>
          </p:nvPr>
        </p:nvSpPr>
        <p:spPr>
          <a:xfrm>
            <a:off x="872067" y="4437112"/>
            <a:ext cx="7408333" cy="1872208"/>
          </a:xfrm>
        </p:spPr>
        <p:txBody>
          <a:bodyPr>
            <a:normAutofit/>
          </a:bodyPr>
          <a:lstStyle/>
          <a:p>
            <a:pPr marL="0" lvl="0" indent="0" algn="ctr">
              <a:buClr>
                <a:srgbClr val="31B6FD"/>
              </a:buClr>
              <a:buNone/>
            </a:pPr>
            <a:r>
              <a:rPr lang="ar-IQ" sz="3200" dirty="0" smtClean="0">
                <a:solidFill>
                  <a:srgbClr val="073E87"/>
                </a:solidFill>
              </a:rPr>
              <a:t>المرحلة الثانية/ جغرافية السكان</a:t>
            </a:r>
            <a:endParaRPr lang="ar-IQ" sz="3200" dirty="0">
              <a:solidFill>
                <a:srgbClr val="073E87"/>
              </a:solidFill>
            </a:endParaRPr>
          </a:p>
          <a:p>
            <a:pPr marL="0" lvl="0" indent="0" algn="ctr">
              <a:buClr>
                <a:srgbClr val="31B6FD"/>
              </a:buClr>
              <a:buNone/>
            </a:pPr>
            <a:r>
              <a:rPr lang="ar-IQ" sz="3200" dirty="0">
                <a:solidFill>
                  <a:srgbClr val="073E87"/>
                </a:solidFill>
              </a:rPr>
              <a:t>م. م. عمر غافل </a:t>
            </a:r>
            <a:r>
              <a:rPr lang="ar-IQ" sz="3200" dirty="0" smtClean="0">
                <a:solidFill>
                  <a:srgbClr val="073E87"/>
                </a:solidFill>
              </a:rPr>
              <a:t>حجي</a:t>
            </a:r>
          </a:p>
          <a:p>
            <a:pPr marL="0" lvl="0" indent="0" algn="ctr">
              <a:buClr>
                <a:srgbClr val="31B6FD"/>
              </a:buClr>
              <a:buNone/>
            </a:pPr>
            <a:r>
              <a:rPr lang="ar-IQ" sz="3200" dirty="0" smtClean="0">
                <a:solidFill>
                  <a:srgbClr val="073E87"/>
                </a:solidFill>
              </a:rPr>
              <a:t>م/ نمو السكان</a:t>
            </a:r>
            <a:endParaRPr lang="ar-IQ" sz="3200" dirty="0">
              <a:solidFill>
                <a:srgbClr val="073E87"/>
              </a:solidFill>
            </a:endParaRPr>
          </a:p>
          <a:p>
            <a:pPr marL="0" indent="0" algn="ctr">
              <a:buNone/>
            </a:pPr>
            <a:endParaRPr lang="ar-IQ" sz="3200" dirty="0"/>
          </a:p>
        </p:txBody>
      </p:sp>
      <p:sp>
        <p:nvSpPr>
          <p:cNvPr id="4" name="عنوان 3"/>
          <p:cNvSpPr>
            <a:spLocks noGrp="1"/>
          </p:cNvSpPr>
          <p:nvPr>
            <p:ph type="title"/>
          </p:nvPr>
        </p:nvSpPr>
        <p:spPr>
          <a:xfrm>
            <a:off x="251520" y="338328"/>
            <a:ext cx="8435280" cy="4098784"/>
          </a:xfrm>
        </p:spPr>
        <p:txBody>
          <a:bodyPr>
            <a:normAutofit/>
          </a:bodyPr>
          <a:lstStyle/>
          <a:p>
            <a:pPr lvl="0">
              <a:spcBef>
                <a:spcPct val="20000"/>
              </a:spcBef>
            </a:pPr>
            <a:r>
              <a:rPr lang="ar-IQ" sz="3200" dirty="0">
                <a:solidFill>
                  <a:srgbClr val="073E87"/>
                </a:solidFill>
                <a:ea typeface="+mn-ea"/>
              </a:rPr>
              <a:t>وزارة التعليم العالي والبحث العلمي</a:t>
            </a:r>
            <a:br>
              <a:rPr lang="ar-IQ" sz="3200" dirty="0">
                <a:solidFill>
                  <a:srgbClr val="073E87"/>
                </a:solidFill>
                <a:ea typeface="+mn-ea"/>
              </a:rPr>
            </a:br>
            <a:r>
              <a:rPr lang="ar-IQ" sz="3200" dirty="0">
                <a:solidFill>
                  <a:srgbClr val="073E87"/>
                </a:solidFill>
                <a:ea typeface="+mn-ea"/>
              </a:rPr>
              <a:t>جامعة ديالى </a:t>
            </a:r>
            <a:br>
              <a:rPr lang="ar-IQ" sz="3200" dirty="0">
                <a:solidFill>
                  <a:srgbClr val="073E87"/>
                </a:solidFill>
                <a:ea typeface="+mn-ea"/>
              </a:rPr>
            </a:br>
            <a:r>
              <a:rPr lang="ar-IQ" sz="3200" dirty="0">
                <a:solidFill>
                  <a:srgbClr val="073E87"/>
                </a:solidFill>
                <a:ea typeface="+mn-ea"/>
              </a:rPr>
              <a:t>كلية التربية للعلوم الانسانية</a:t>
            </a:r>
            <a:br>
              <a:rPr lang="ar-IQ" sz="3200" dirty="0">
                <a:solidFill>
                  <a:srgbClr val="073E87"/>
                </a:solidFill>
                <a:ea typeface="+mn-ea"/>
              </a:rPr>
            </a:br>
            <a:r>
              <a:rPr lang="ar-IQ" sz="3200" dirty="0">
                <a:solidFill>
                  <a:srgbClr val="073E87"/>
                </a:solidFill>
                <a:ea typeface="+mn-ea"/>
              </a:rPr>
              <a:t>قسم الجغرافية </a:t>
            </a:r>
            <a:br>
              <a:rPr lang="ar-IQ" sz="3200" dirty="0">
                <a:solidFill>
                  <a:srgbClr val="073E87"/>
                </a:solidFill>
                <a:ea typeface="+mn-ea"/>
              </a:rPr>
            </a:br>
            <a:r>
              <a:rPr lang="ar-IQ" sz="3200" dirty="0">
                <a:solidFill>
                  <a:srgbClr val="073E87"/>
                </a:solidFill>
                <a:ea typeface="+mn-ea"/>
              </a:rPr>
              <a:t>الدراسة المسائية</a:t>
            </a:r>
            <a:br>
              <a:rPr lang="ar-IQ" sz="3200" dirty="0">
                <a:solidFill>
                  <a:srgbClr val="073E87"/>
                </a:solidFill>
                <a:ea typeface="+mn-ea"/>
              </a:rPr>
            </a:br>
            <a:r>
              <a:rPr lang="ar-IQ" sz="3200" dirty="0">
                <a:solidFill>
                  <a:srgbClr val="073E87"/>
                </a:solidFill>
                <a:ea typeface="+mn-ea"/>
              </a:rPr>
              <a:t>العام </a:t>
            </a:r>
            <a:r>
              <a:rPr lang="ar-IQ" sz="3200" dirty="0" smtClean="0">
                <a:solidFill>
                  <a:srgbClr val="073E87"/>
                </a:solidFill>
                <a:ea typeface="+mn-ea"/>
              </a:rPr>
              <a:t>2024 </a:t>
            </a:r>
            <a:r>
              <a:rPr lang="ar-IQ" sz="3200" smtClean="0">
                <a:solidFill>
                  <a:srgbClr val="073E87"/>
                </a:solidFill>
                <a:ea typeface="+mn-ea"/>
              </a:rPr>
              <a:t>–</a:t>
            </a:r>
            <a:r>
              <a:rPr lang="ar-IQ" sz="3200" smtClean="0">
                <a:solidFill>
                  <a:srgbClr val="073E87"/>
                </a:solidFill>
                <a:ea typeface="+mn-ea"/>
              </a:rPr>
              <a:t>2025 </a:t>
            </a:r>
            <a:r>
              <a:rPr lang="ar-IQ" sz="3200" dirty="0" smtClean="0">
                <a:solidFill>
                  <a:srgbClr val="073E87"/>
                </a:solidFill>
                <a:ea typeface="+mn-ea"/>
              </a:rPr>
              <a:t/>
            </a:r>
            <a:br>
              <a:rPr lang="ar-IQ" sz="3200" dirty="0" smtClean="0">
                <a:solidFill>
                  <a:srgbClr val="073E87"/>
                </a:solidFill>
                <a:ea typeface="+mn-ea"/>
              </a:rPr>
            </a:br>
            <a:endParaRPr lang="ar-IQ" sz="3200" dirty="0">
              <a:solidFill>
                <a:srgbClr val="073E87"/>
              </a:solidFill>
              <a:ea typeface="+mn-ea"/>
            </a:endParaRPr>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7310214" y="476672"/>
            <a:ext cx="1295400" cy="143765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6" name="صورة 5"/>
          <p:cNvPicPr/>
          <p:nvPr/>
        </p:nvPicPr>
        <p:blipFill>
          <a:blip r:embed="rId3" cstate="print"/>
          <a:stretch>
            <a:fillRect/>
          </a:stretch>
        </p:blipFill>
        <p:spPr>
          <a:xfrm>
            <a:off x="467544" y="476672"/>
            <a:ext cx="1657350" cy="1704975"/>
          </a:xfrm>
          <a:prstGeom prst="rect">
            <a:avLst/>
          </a:prstGeom>
        </p:spPr>
      </p:pic>
    </p:spTree>
    <p:extLst>
      <p:ext uri="{BB962C8B-B14F-4D97-AF65-F5344CB8AC3E}">
        <p14:creationId xmlns:p14="http://schemas.microsoft.com/office/powerpoint/2010/main" xmlns="" val="266537165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dirty="0" smtClean="0"/>
              <a:t>3- نمو السكان بين 1 – 1650 م</a:t>
            </a:r>
            <a:endParaRPr lang="ar-IQ" dirty="0"/>
          </a:p>
        </p:txBody>
      </p:sp>
      <p:sp>
        <p:nvSpPr>
          <p:cNvPr id="3" name="عنصر نائب للمحتوى 2"/>
          <p:cNvSpPr>
            <a:spLocks noGrp="1"/>
          </p:cNvSpPr>
          <p:nvPr>
            <p:ph idx="1"/>
          </p:nvPr>
        </p:nvSpPr>
        <p:spPr/>
        <p:txBody>
          <a:bodyPr/>
          <a:lstStyle/>
          <a:p>
            <a:pPr algn="just"/>
            <a:r>
              <a:rPr lang="ar-IQ" dirty="0" smtClean="0"/>
              <a:t>تضاعف عدد السكان خلال 16 قرنا خلال القرون التي سبق السنة الميلادية اذ زاد عددهم من 260 مليون الى 516 مليون سنة 1650 م بمعدل زيادة بلغ 0,3 % مما يدل على ان نمو السكان كان بطيئا وفي الوقت نفسه كان متذبذبا من سنة لأخرى بسبب </a:t>
            </a:r>
            <a:r>
              <a:rPr lang="ar-IQ" smtClean="0"/>
              <a:t>الحروب والاوبئة</a:t>
            </a:r>
            <a:endParaRPr lang="ar-IQ" dirty="0"/>
          </a:p>
        </p:txBody>
      </p:sp>
    </p:spTree>
    <p:extLst>
      <p:ext uri="{BB962C8B-B14F-4D97-AF65-F5344CB8AC3E}">
        <p14:creationId xmlns:p14="http://schemas.microsoft.com/office/powerpoint/2010/main" xmlns="" val="8199353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IQ" dirty="0" smtClean="0"/>
              <a:t>ثانيا: نمو السكان السريع في التاريخ الحديث من 1650 – 1984 م</a:t>
            </a:r>
            <a:endParaRPr lang="ar-IQ" dirty="0"/>
          </a:p>
        </p:txBody>
      </p:sp>
      <p:sp>
        <p:nvSpPr>
          <p:cNvPr id="3" name="عنصر نائب للمحتوى 2"/>
          <p:cNvSpPr>
            <a:spLocks noGrp="1"/>
          </p:cNvSpPr>
          <p:nvPr>
            <p:ph idx="1"/>
          </p:nvPr>
        </p:nvSpPr>
        <p:spPr/>
        <p:txBody>
          <a:bodyPr>
            <a:normAutofit lnSpcReduction="10000"/>
          </a:bodyPr>
          <a:lstStyle/>
          <a:p>
            <a:r>
              <a:rPr lang="ar-IQ" dirty="0" smtClean="0"/>
              <a:t>تم تقدير عدد السكان حسب الدراسات والتي اعتمدت على الحقبة من 1650 – 1900 م على تقديرات مختلفة لكل من </a:t>
            </a:r>
            <a:r>
              <a:rPr lang="ar-IQ" dirty="0" err="1" smtClean="0"/>
              <a:t>كارساوندرز</a:t>
            </a:r>
            <a:r>
              <a:rPr lang="ar-IQ" dirty="0" smtClean="0"/>
              <a:t> وكلارك اذ قدر الاول عدد سكان العالم 545 مليون نسمة سنة 1650 واحتسبه الثالث 516 مليون نسمة اذ قد جرت التقديرات على قدر من التمحيص وفق الادلة المتيسرة.</a:t>
            </a:r>
          </a:p>
          <a:p>
            <a:pPr algn="just"/>
            <a:r>
              <a:rPr lang="ar-IQ" dirty="0" smtClean="0"/>
              <a:t>تضاعف عدد السكان في العشرينات من القرن العشرين ثم تضاعف في السبعينيات اذ وصل الى 4,076 بلايين نسمة في عام 1975 حتى وصل الى 4,763 بلايين سنة 1984 </a:t>
            </a:r>
            <a:endParaRPr lang="ar-IQ" dirty="0"/>
          </a:p>
        </p:txBody>
      </p:sp>
    </p:spTree>
    <p:extLst>
      <p:ext uri="{BB962C8B-B14F-4D97-AF65-F5344CB8AC3E}">
        <p14:creationId xmlns:p14="http://schemas.microsoft.com/office/powerpoint/2010/main" xmlns="" val="13638744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وان 3"/>
          <p:cNvSpPr>
            <a:spLocks noGrp="1"/>
          </p:cNvSpPr>
          <p:nvPr>
            <p:ph type="title"/>
          </p:nvPr>
        </p:nvSpPr>
        <p:spPr>
          <a:xfrm>
            <a:off x="457200" y="274638"/>
            <a:ext cx="8229600" cy="5386610"/>
          </a:xfrm>
        </p:spPr>
        <p:txBody>
          <a:bodyPr/>
          <a:lstStyle/>
          <a:p>
            <a:r>
              <a:rPr lang="ar-IQ" dirty="0" smtClean="0"/>
              <a:t>المصدر: طه حمادي الحديثي, جغرافية السكان, ص306- 324.</a:t>
            </a:r>
            <a:br>
              <a:rPr lang="ar-IQ" dirty="0" smtClean="0"/>
            </a:br>
            <a:r>
              <a:rPr lang="ar-IQ" dirty="0" smtClean="0"/>
              <a:t/>
            </a:r>
            <a:br>
              <a:rPr lang="ar-IQ" dirty="0" smtClean="0"/>
            </a:br>
            <a:r>
              <a:rPr lang="ar-IQ" dirty="0" smtClean="0"/>
              <a:t>اعداد: م. م. عمر غافل حجي</a:t>
            </a:r>
            <a:br>
              <a:rPr lang="ar-IQ" dirty="0" smtClean="0"/>
            </a:br>
            <a:r>
              <a:rPr lang="ar-IQ" dirty="0" smtClean="0"/>
              <a:t/>
            </a:r>
            <a:br>
              <a:rPr lang="ar-IQ" dirty="0" smtClean="0"/>
            </a:br>
            <a:r>
              <a:rPr lang="ar-IQ" dirty="0" smtClean="0">
                <a:latin typeface="Andalus" pitchFamily="18" charset="-78"/>
                <a:cs typeface="Andalus" pitchFamily="18" charset="-78"/>
              </a:rPr>
              <a:t>اتمنى لكم النجاح الدائم </a:t>
            </a:r>
            <a:br>
              <a:rPr lang="ar-IQ" dirty="0" smtClean="0">
                <a:latin typeface="Andalus" pitchFamily="18" charset="-78"/>
                <a:cs typeface="Andalus" pitchFamily="18" charset="-78"/>
              </a:rPr>
            </a:br>
            <a:r>
              <a:rPr lang="ar-IQ" dirty="0" smtClean="0">
                <a:latin typeface="Andalus" pitchFamily="18" charset="-78"/>
                <a:cs typeface="Andalus" pitchFamily="18" charset="-78"/>
              </a:rPr>
              <a:t>ودمتم بخير</a:t>
            </a:r>
            <a:endParaRPr lang="ar-IQ" dirty="0">
              <a:latin typeface="Andalus" pitchFamily="18" charset="-78"/>
              <a:cs typeface="Andalus" pitchFamily="18" charset="-78"/>
            </a:endParaRPr>
          </a:p>
        </p:txBody>
      </p:sp>
    </p:spTree>
    <p:extLst>
      <p:ext uri="{BB962C8B-B14F-4D97-AF65-F5344CB8AC3E}">
        <p14:creationId xmlns:p14="http://schemas.microsoft.com/office/powerpoint/2010/main" xmlns="" val="12388534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67544" y="260648"/>
            <a:ext cx="8229600" cy="994122"/>
          </a:xfrm>
        </p:spPr>
        <p:txBody>
          <a:bodyPr/>
          <a:lstStyle/>
          <a:p>
            <a:r>
              <a:rPr lang="ar-IQ" dirty="0" smtClean="0"/>
              <a:t>نمو السكان  </a:t>
            </a:r>
            <a:r>
              <a:rPr lang="en-US" dirty="0" smtClean="0">
                <a:solidFill>
                  <a:srgbClr val="FF0000"/>
                </a:solidFill>
              </a:rPr>
              <a:t>Population Growth</a:t>
            </a:r>
            <a:endParaRPr lang="ar-IQ" dirty="0">
              <a:solidFill>
                <a:srgbClr val="FF0000"/>
              </a:solidFill>
            </a:endParaRPr>
          </a:p>
        </p:txBody>
      </p:sp>
      <p:sp>
        <p:nvSpPr>
          <p:cNvPr id="3" name="عنصر نائب للمحتوى 2"/>
          <p:cNvSpPr>
            <a:spLocks noGrp="1"/>
          </p:cNvSpPr>
          <p:nvPr>
            <p:ph idx="1"/>
          </p:nvPr>
        </p:nvSpPr>
        <p:spPr>
          <a:xfrm>
            <a:off x="395536" y="1412776"/>
            <a:ext cx="8424936" cy="5040560"/>
          </a:xfrm>
        </p:spPr>
        <p:txBody>
          <a:bodyPr>
            <a:normAutofit lnSpcReduction="10000"/>
          </a:bodyPr>
          <a:lstStyle/>
          <a:p>
            <a:pPr algn="just"/>
            <a:r>
              <a:rPr lang="ar-IQ" dirty="0" smtClean="0"/>
              <a:t>شهد العالم عبر تاريخه الطويل نموا في عدد سكانه بين الزيادة والنقصان الا ان الاتجاه العالمي حديثا هو الزيادة المستمرة في عدد سكانه الا ان هذه الزيادة تختلف من دولة الى اخرى ومن مجتمع الى اخر تبعا للعوامل المؤثرة في تباين الخصوبة عالميا ومنها استعمال طرق تحديد النسل ونظرة المعتقدات الدينية للخصوبة وتختلف ايضا بين الدول المتقدمة اذ تكون معدلات نمو السكان فيها واطئة وبين الدول النامية اذ تكون معدلات نمو السكان عالية وتكتسب طابعا خطير انعكس على تأزم مشكلة الانفجار السكاني مما دفع بالمنظمات العالمية والاقليمية الى عقد المؤتمرات للنظر في دراستها والبحث عن سبل علاجها.</a:t>
            </a:r>
            <a:endParaRPr lang="ar-IQ" dirty="0"/>
          </a:p>
        </p:txBody>
      </p:sp>
    </p:spTree>
    <p:extLst>
      <p:ext uri="{BB962C8B-B14F-4D97-AF65-F5344CB8AC3E}">
        <p14:creationId xmlns:p14="http://schemas.microsoft.com/office/powerpoint/2010/main" xmlns="" val="1309757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116632"/>
            <a:ext cx="8229600" cy="720080"/>
          </a:xfrm>
        </p:spPr>
        <p:txBody>
          <a:bodyPr>
            <a:normAutofit fontScale="90000"/>
          </a:bodyPr>
          <a:lstStyle/>
          <a:p>
            <a:r>
              <a:rPr lang="ar-IQ" dirty="0" smtClean="0"/>
              <a:t>العوامل المؤثرة في نمو السكان</a:t>
            </a:r>
            <a:endParaRPr lang="ar-IQ" dirty="0"/>
          </a:p>
        </p:txBody>
      </p:sp>
      <p:sp>
        <p:nvSpPr>
          <p:cNvPr id="3" name="عنصر نائب للمحتوى 2"/>
          <p:cNvSpPr>
            <a:spLocks noGrp="1"/>
          </p:cNvSpPr>
          <p:nvPr>
            <p:ph idx="1"/>
          </p:nvPr>
        </p:nvSpPr>
        <p:spPr>
          <a:xfrm>
            <a:off x="107504" y="980728"/>
            <a:ext cx="8856984" cy="5616624"/>
          </a:xfrm>
        </p:spPr>
        <p:txBody>
          <a:bodyPr>
            <a:normAutofit fontScale="92500"/>
          </a:bodyPr>
          <a:lstStyle/>
          <a:p>
            <a:pPr marL="514350" indent="-514350">
              <a:buFont typeface="+mj-lt"/>
              <a:buAutoNum type="arabicPeriod"/>
            </a:pPr>
            <a:r>
              <a:rPr lang="ar-IQ" b="1" dirty="0">
                <a:solidFill>
                  <a:srgbClr val="FF0000"/>
                </a:solidFill>
              </a:rPr>
              <a:t>الخصوبة</a:t>
            </a:r>
            <a:r>
              <a:rPr lang="ar-IQ" b="1" dirty="0" smtClean="0"/>
              <a:t>: </a:t>
            </a:r>
            <a:r>
              <a:rPr lang="ar-IQ" dirty="0" smtClean="0"/>
              <a:t>كلما ارتفع معدل المواليد ادى الى زيادة السكان والعكس صحيح مع انخفاض معدل الخصوبة سينمو السكان </a:t>
            </a:r>
            <a:r>
              <a:rPr lang="ar-IQ" dirty="0" err="1" smtClean="0"/>
              <a:t>ببطئ</a:t>
            </a:r>
            <a:r>
              <a:rPr lang="ar-IQ" dirty="0" smtClean="0"/>
              <a:t>.</a:t>
            </a:r>
          </a:p>
          <a:p>
            <a:pPr marL="514350" indent="-514350">
              <a:buFont typeface="+mj-lt"/>
              <a:buAutoNum type="arabicPeriod"/>
            </a:pPr>
            <a:r>
              <a:rPr lang="ar-IQ" b="1" dirty="0">
                <a:solidFill>
                  <a:srgbClr val="FF0000"/>
                </a:solidFill>
              </a:rPr>
              <a:t>الوفيات: </a:t>
            </a:r>
            <a:r>
              <a:rPr lang="ar-IQ" dirty="0" smtClean="0"/>
              <a:t>كلما ارتفع معدل الوفيات ادى الى انخفاض السكان وعند انخفاض معدل الوفيات يؤدي الى زيادة السكان.</a:t>
            </a:r>
          </a:p>
          <a:p>
            <a:pPr marL="514350" indent="-514350">
              <a:buFont typeface="+mj-lt"/>
              <a:buAutoNum type="arabicPeriod"/>
            </a:pPr>
            <a:r>
              <a:rPr lang="ar-IQ" b="1" dirty="0">
                <a:solidFill>
                  <a:srgbClr val="FF0000"/>
                </a:solidFill>
              </a:rPr>
              <a:t>الهجرة</a:t>
            </a:r>
            <a:r>
              <a:rPr lang="ar-IQ" dirty="0" smtClean="0"/>
              <a:t>. للهجرة الداخلة الى الدولة او منطقة ما تؤدي الى زيادة عدد السكان والهجرة المغادرة تؤدي الى انخفاضه.</a:t>
            </a:r>
          </a:p>
          <a:p>
            <a:pPr marL="514350" indent="-514350">
              <a:buFont typeface="+mj-lt"/>
              <a:buAutoNum type="arabicPeriod"/>
            </a:pPr>
            <a:r>
              <a:rPr lang="ar-IQ" b="1" dirty="0">
                <a:solidFill>
                  <a:srgbClr val="FF0000"/>
                </a:solidFill>
              </a:rPr>
              <a:t>تغير الحدود السياسية والادارية</a:t>
            </a:r>
            <a:r>
              <a:rPr lang="ar-IQ" dirty="0" smtClean="0"/>
              <a:t>. عند اقتطاع جزء من دولة او اقليم وضمه الى منطقة اخرى سينخفض عدد السكان في الدولة المستقطع منها ويزيد في الدولة التي اضيف لها.</a:t>
            </a:r>
          </a:p>
          <a:p>
            <a:pPr marL="514350" indent="-514350">
              <a:buFont typeface="+mj-lt"/>
              <a:buAutoNum type="arabicPeriod"/>
            </a:pPr>
            <a:r>
              <a:rPr lang="ar-IQ" b="1" dirty="0" smtClean="0">
                <a:solidFill>
                  <a:srgbClr val="FF0000"/>
                </a:solidFill>
              </a:rPr>
              <a:t>الاوبئة والحروب والكوارث الطبيعية</a:t>
            </a:r>
            <a:r>
              <a:rPr lang="ar-IQ" dirty="0" smtClean="0"/>
              <a:t>. لها دور في زيادة معدلات الوفيات وانخفاض معدل الخصوبة وبالتالي تأثيرها على نمو السكان.</a:t>
            </a:r>
            <a:endParaRPr lang="ar-IQ" dirty="0"/>
          </a:p>
        </p:txBody>
      </p:sp>
    </p:spTree>
    <p:extLst>
      <p:ext uri="{BB962C8B-B14F-4D97-AF65-F5344CB8AC3E}">
        <p14:creationId xmlns:p14="http://schemas.microsoft.com/office/powerpoint/2010/main" xmlns="" val="8880002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67544" y="332656"/>
            <a:ext cx="8229600" cy="1196752"/>
          </a:xfrm>
        </p:spPr>
        <p:txBody>
          <a:bodyPr/>
          <a:lstStyle/>
          <a:p>
            <a:r>
              <a:rPr lang="ar-IQ" dirty="0" smtClean="0"/>
              <a:t>الفرق بين الحركة الطبيعية والمكانية للسكان</a:t>
            </a:r>
            <a:endParaRPr lang="ar-IQ" dirty="0"/>
          </a:p>
        </p:txBody>
      </p:sp>
      <p:sp>
        <p:nvSpPr>
          <p:cNvPr id="3" name="عنصر نائب للمحتوى 2"/>
          <p:cNvSpPr>
            <a:spLocks noGrp="1"/>
          </p:cNvSpPr>
          <p:nvPr>
            <p:ph idx="1"/>
          </p:nvPr>
        </p:nvSpPr>
        <p:spPr>
          <a:xfrm>
            <a:off x="323528" y="1916832"/>
            <a:ext cx="8640960" cy="4824536"/>
          </a:xfrm>
        </p:spPr>
        <p:txBody>
          <a:bodyPr>
            <a:normAutofit/>
          </a:bodyPr>
          <a:lstStyle/>
          <a:p>
            <a:pPr marL="514350" indent="-514350">
              <a:buFont typeface="+mj-lt"/>
              <a:buAutoNum type="arabicPeriod"/>
            </a:pPr>
            <a:r>
              <a:rPr lang="ar-IQ" dirty="0">
                <a:solidFill>
                  <a:srgbClr val="FF0000"/>
                </a:solidFill>
              </a:rPr>
              <a:t>الحركة الطبيعية</a:t>
            </a:r>
            <a:r>
              <a:rPr lang="ar-IQ" dirty="0" smtClean="0"/>
              <a:t>: يقصد بها حركة السكان الناتجة عن الفرق بين عدد المواليد وعدد الوفيات.</a:t>
            </a:r>
          </a:p>
          <a:p>
            <a:pPr marL="514350" indent="-514350">
              <a:buFont typeface="+mj-lt"/>
              <a:buAutoNum type="arabicPeriod"/>
            </a:pPr>
            <a:endParaRPr lang="ar-IQ" dirty="0"/>
          </a:p>
          <a:p>
            <a:pPr marL="514350" indent="-514350" algn="just">
              <a:buFont typeface="+mj-lt"/>
              <a:buAutoNum type="arabicPeriod"/>
            </a:pPr>
            <a:r>
              <a:rPr lang="ar-IQ" dirty="0" smtClean="0">
                <a:solidFill>
                  <a:srgbClr val="FF0000"/>
                </a:solidFill>
              </a:rPr>
              <a:t>الحركة المكانية</a:t>
            </a:r>
            <a:r>
              <a:rPr lang="ar-IQ" dirty="0" smtClean="0"/>
              <a:t>: ويقصد بها </a:t>
            </a:r>
            <a:r>
              <a:rPr lang="ar-IQ" dirty="0" smtClean="0">
                <a:solidFill>
                  <a:srgbClr val="FF0000"/>
                </a:solidFill>
              </a:rPr>
              <a:t>الهجرة </a:t>
            </a:r>
            <a:r>
              <a:rPr lang="ar-IQ" dirty="0" smtClean="0"/>
              <a:t>اي حركة السكان بين الاقاليم او الدول والمناطق, فالدول التي تغلق حدودها بوجه الهجرة يقتصر نمو السكان على الزيادة الطبيعية (الفرق بين المواليد والوفيات) والدول التي تسمح بالهجرة اليها سيتحدد تأثيرها بالتزايد حسب حجم الهجرة واتجاهاتها من والى الدولة.</a:t>
            </a:r>
            <a:endParaRPr lang="ar-IQ" dirty="0"/>
          </a:p>
        </p:txBody>
      </p:sp>
    </p:spTree>
    <p:extLst>
      <p:ext uri="{BB962C8B-B14F-4D97-AF65-F5344CB8AC3E}">
        <p14:creationId xmlns:p14="http://schemas.microsoft.com/office/powerpoint/2010/main" xmlns="" val="8966891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b="1" dirty="0" smtClean="0"/>
              <a:t>طرق قياس نمو السكان</a:t>
            </a:r>
            <a:endParaRPr lang="ar-IQ" b="1" dirty="0"/>
          </a:p>
        </p:txBody>
      </p:sp>
      <p:sp>
        <p:nvSpPr>
          <p:cNvPr id="3" name="عنصر نائب للمحتوى 2"/>
          <p:cNvSpPr>
            <a:spLocks noGrp="1"/>
          </p:cNvSpPr>
          <p:nvPr>
            <p:ph idx="1"/>
          </p:nvPr>
        </p:nvSpPr>
        <p:spPr>
          <a:xfrm>
            <a:off x="457200" y="1988840"/>
            <a:ext cx="8229600" cy="4137323"/>
          </a:xfrm>
        </p:spPr>
        <p:txBody>
          <a:bodyPr/>
          <a:lstStyle/>
          <a:p>
            <a:pPr marL="514350" indent="-514350">
              <a:buFont typeface="+mj-lt"/>
              <a:buAutoNum type="arabicPeriod"/>
            </a:pPr>
            <a:r>
              <a:rPr lang="ar-IQ" b="1" dirty="0" smtClean="0">
                <a:solidFill>
                  <a:srgbClr val="FF0000"/>
                </a:solidFill>
              </a:rPr>
              <a:t>طريقة المتوالية الهندسية:</a:t>
            </a:r>
          </a:p>
          <a:p>
            <a:pPr marL="514350" indent="-514350">
              <a:buFont typeface="+mj-lt"/>
              <a:buAutoNum type="arabicPeriod"/>
            </a:pPr>
            <a:endParaRPr lang="ar-IQ" dirty="0"/>
          </a:p>
          <a:p>
            <a:pPr marL="514350" indent="-514350">
              <a:buFont typeface="+mj-lt"/>
              <a:buAutoNum type="arabicPeriod"/>
            </a:pPr>
            <a:endParaRPr lang="ar-IQ" dirty="0" smtClean="0"/>
          </a:p>
          <a:p>
            <a:pPr marL="514350" indent="-514350">
              <a:buFont typeface="+mj-lt"/>
              <a:buAutoNum type="arabicPeriod"/>
            </a:pPr>
            <a:endParaRPr lang="ar-IQ" dirty="0"/>
          </a:p>
          <a:p>
            <a:pPr marL="514350" indent="-514350">
              <a:buFont typeface="+mj-lt"/>
              <a:buAutoNum type="arabicPeriod"/>
            </a:pPr>
            <a:r>
              <a:rPr lang="ar-IQ" b="1" dirty="0" smtClean="0">
                <a:solidFill>
                  <a:srgbClr val="FF0000"/>
                </a:solidFill>
              </a:rPr>
              <a:t>طريقة الوسط الهندسي</a:t>
            </a:r>
          </a:p>
          <a:p>
            <a:endParaRPr lang="ar-IQ" dirty="0"/>
          </a:p>
        </p:txBody>
      </p:sp>
    </p:spTree>
    <p:extLst>
      <p:ext uri="{BB962C8B-B14F-4D97-AF65-F5344CB8AC3E}">
        <p14:creationId xmlns:p14="http://schemas.microsoft.com/office/powerpoint/2010/main" xmlns="" val="15545028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marL="514350" lvl="0" indent="-514350">
              <a:spcBef>
                <a:spcPct val="20000"/>
              </a:spcBef>
            </a:pPr>
            <a:r>
              <a:rPr lang="ar-IQ" sz="3200" b="1" dirty="0" smtClean="0">
                <a:solidFill>
                  <a:srgbClr val="FF0000"/>
                </a:solidFill>
                <a:ea typeface="+mn-ea"/>
                <a:cs typeface="Arial"/>
              </a:rPr>
              <a:t>1- طريقة </a:t>
            </a:r>
            <a:r>
              <a:rPr lang="ar-IQ" sz="3200" b="1" dirty="0">
                <a:solidFill>
                  <a:srgbClr val="FF0000"/>
                </a:solidFill>
                <a:ea typeface="+mn-ea"/>
                <a:cs typeface="Arial"/>
              </a:rPr>
              <a:t>المتوالية الهندسية</a:t>
            </a:r>
            <a:r>
              <a:rPr lang="ar-IQ" sz="3200" b="1" dirty="0" smtClean="0">
                <a:solidFill>
                  <a:srgbClr val="FF0000"/>
                </a:solidFill>
                <a:ea typeface="+mn-ea"/>
                <a:cs typeface="Arial"/>
              </a:rPr>
              <a:t>:</a:t>
            </a:r>
            <a:endParaRPr lang="ar-IQ" dirty="0"/>
          </a:p>
        </p:txBody>
      </p:sp>
      <p:sp>
        <p:nvSpPr>
          <p:cNvPr id="3" name="عنصر نائب للمحتوى 2"/>
          <p:cNvSpPr>
            <a:spLocks noGrp="1"/>
          </p:cNvSpPr>
          <p:nvPr>
            <p:ph idx="1"/>
          </p:nvPr>
        </p:nvSpPr>
        <p:spPr/>
        <p:txBody>
          <a:bodyPr/>
          <a:lstStyle/>
          <a:p>
            <a:r>
              <a:rPr lang="en-US" dirty="0" smtClean="0"/>
              <a:t>P1= P0r x n – 1</a:t>
            </a:r>
          </a:p>
          <a:p>
            <a:r>
              <a:rPr lang="en-US" dirty="0" smtClean="0"/>
              <a:t>P1</a:t>
            </a:r>
            <a:r>
              <a:rPr lang="ar-IQ" dirty="0" smtClean="0"/>
              <a:t> = عدد السكان في التعداد اللاحق</a:t>
            </a:r>
          </a:p>
          <a:p>
            <a:r>
              <a:rPr lang="en-US" dirty="0" smtClean="0"/>
              <a:t>P0</a:t>
            </a:r>
            <a:r>
              <a:rPr lang="ar-IQ" dirty="0" smtClean="0"/>
              <a:t> = عدد السكان في التعداد السابق</a:t>
            </a:r>
          </a:p>
          <a:p>
            <a:r>
              <a:rPr lang="en-US" dirty="0" smtClean="0"/>
              <a:t>r</a:t>
            </a:r>
            <a:r>
              <a:rPr lang="ar-IQ" dirty="0" smtClean="0"/>
              <a:t> = نسبة التغير السنوية</a:t>
            </a:r>
          </a:p>
          <a:p>
            <a:r>
              <a:rPr lang="en-US" dirty="0" smtClean="0"/>
              <a:t>N</a:t>
            </a:r>
            <a:r>
              <a:rPr lang="ar-IQ" dirty="0" smtClean="0"/>
              <a:t> = عدد السنوات بين </a:t>
            </a:r>
            <a:r>
              <a:rPr lang="ar-IQ" dirty="0" err="1" smtClean="0"/>
              <a:t>التعدادين</a:t>
            </a:r>
            <a:endParaRPr lang="ar-IQ" dirty="0"/>
          </a:p>
        </p:txBody>
      </p:sp>
    </p:spTree>
    <p:extLst>
      <p:ext uri="{BB962C8B-B14F-4D97-AF65-F5344CB8AC3E}">
        <p14:creationId xmlns:p14="http://schemas.microsoft.com/office/powerpoint/2010/main" xmlns="" val="1484798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xmlns="" Requires="a14">
          <p:sp>
            <p:nvSpPr>
              <p:cNvPr id="2" name="عنوان 1"/>
              <p:cNvSpPr>
                <a:spLocks noGrp="1"/>
              </p:cNvSpPr>
              <p:nvPr>
                <p:ph type="title"/>
              </p:nvPr>
            </p:nvSpPr>
            <p:spPr>
              <a:xfrm>
                <a:off x="467544" y="332656"/>
                <a:ext cx="8229600" cy="2592288"/>
              </a:xfrm>
            </p:spPr>
            <p:txBody>
              <a:bodyPr>
                <a:normAutofit/>
              </a:bodyPr>
              <a:lstStyle/>
              <a:p>
                <a:pPr marL="514350" lvl="0" indent="-514350">
                  <a:spcBef>
                    <a:spcPct val="20000"/>
                  </a:spcBef>
                </a:pPr>
                <a:r>
                  <a:rPr lang="ar-IQ" sz="3200" b="1" dirty="0" smtClean="0">
                    <a:solidFill>
                      <a:srgbClr val="FF0000"/>
                    </a:solidFill>
                    <a:ea typeface="+mn-ea"/>
                    <a:cs typeface="Arial"/>
                  </a:rPr>
                  <a:t>2- طريقة </a:t>
                </a:r>
                <a:r>
                  <a:rPr lang="ar-IQ" sz="3200" b="1" dirty="0">
                    <a:solidFill>
                      <a:srgbClr val="FF0000"/>
                    </a:solidFill>
                    <a:ea typeface="+mn-ea"/>
                    <a:cs typeface="Arial"/>
                  </a:rPr>
                  <a:t>الوسط </a:t>
                </a:r>
                <a:r>
                  <a:rPr lang="ar-IQ" sz="3200" b="1" dirty="0" smtClean="0">
                    <a:solidFill>
                      <a:srgbClr val="FF0000"/>
                    </a:solidFill>
                    <a:ea typeface="+mn-ea"/>
                    <a:cs typeface="Arial"/>
                  </a:rPr>
                  <a:t>الهندسي</a:t>
                </a:r>
                <a:br>
                  <a:rPr lang="ar-IQ" sz="3200" b="1" dirty="0" smtClean="0">
                    <a:solidFill>
                      <a:srgbClr val="FF0000"/>
                    </a:solidFill>
                    <a:ea typeface="+mn-ea"/>
                    <a:cs typeface="Arial"/>
                  </a:rPr>
                </a:br>
                <a:r>
                  <a:rPr lang="ar-IQ" sz="3200" dirty="0">
                    <a:solidFill>
                      <a:prstClr val="black"/>
                    </a:solidFill>
                    <a:ea typeface="+mn-ea"/>
                    <a:cs typeface="Arial"/>
                  </a:rPr>
                  <a:t/>
                </a:r>
                <a:r>
                  <a:rPr lang="en-US" sz="3200" dirty="0">
                    <a:solidFill>
                      <a:prstClr val="black"/>
                    </a:solidFill>
                    <a:ea typeface="+mn-ea"/>
                    <a:cs typeface="+mn-cs"/>
                  </a:rPr>
                  <a:t>- 1) x 100</a:t>
                </a:r>
                <a:r>
                  <a:rPr lang="ar-IQ" sz="3200" dirty="0">
                    <a:solidFill>
                      <a:prstClr val="black"/>
                    </a:solidFill>
                    <a:ea typeface="+mn-ea"/>
                    <a:cs typeface="Arial"/>
                  </a:rPr>
                  <a:t/>
                </a:r>
                <a:r>
                  <a:rPr lang="en-US" sz="3200" dirty="0">
                    <a:solidFill>
                      <a:prstClr val="black"/>
                    </a:solidFill>
                    <a:ea typeface="+mn-ea"/>
                    <a:cs typeface="+mn-cs"/>
                  </a:rPr>
                  <a:t>R =(</a:t>
                </a:r>
                <a14:m>
                  <m:oMath xmlns:m="http://schemas.openxmlformats.org/officeDocument/2006/math">
                    <m:f>
                      <m:fPr>
                        <m:ctrlPr>
                          <a:rPr lang="en-US" sz="3200" i="1">
                            <a:solidFill>
                              <a:prstClr val="black"/>
                            </a:solidFill>
                            <a:latin typeface="Cambria Math"/>
                            <a:ea typeface="+mn-ea"/>
                            <a:cs typeface="+mn-cs"/>
                          </a:rPr>
                        </m:ctrlPr>
                      </m:fPr>
                      <m:num>
                        <m:r>
                          <a:rPr lang="en-US" sz="3200" i="1">
                            <a:solidFill>
                              <a:prstClr val="black"/>
                            </a:solidFill>
                            <a:latin typeface="Cambria Math"/>
                            <a:ea typeface="+mn-ea"/>
                            <a:cs typeface="+mn-cs"/>
                          </a:rPr>
                          <m:t>𝑡</m:t>
                        </m:r>
                        <m:rad>
                          <m:radPr>
                            <m:degHide m:val="on"/>
                            <m:ctrlPr>
                              <a:rPr lang="en-US" sz="3200" i="1">
                                <a:solidFill>
                                  <a:prstClr val="black"/>
                                </a:solidFill>
                                <a:latin typeface="Cambria Math"/>
                                <a:ea typeface="+mn-ea"/>
                                <a:cs typeface="+mn-cs"/>
                              </a:rPr>
                            </m:ctrlPr>
                          </m:radPr>
                          <m:deg/>
                          <m:e>
                            <m:r>
                              <a:rPr lang="en-US" sz="3200" i="1">
                                <a:solidFill>
                                  <a:prstClr val="black"/>
                                </a:solidFill>
                                <a:latin typeface="Cambria Math"/>
                                <a:ea typeface="+mn-ea"/>
                                <a:cs typeface="+mn-cs"/>
                              </a:rPr>
                              <m:t>𝑃</m:t>
                            </m:r>
                            <m:r>
                              <a:rPr lang="en-US" sz="3200" i="1">
                                <a:solidFill>
                                  <a:prstClr val="black"/>
                                </a:solidFill>
                                <a:latin typeface="Cambria Math"/>
                                <a:ea typeface="+mn-ea"/>
                                <a:cs typeface="+mn-cs"/>
                              </a:rPr>
                              <m:t>1</m:t>
                            </m:r>
                          </m:e>
                        </m:rad>
                      </m:num>
                      <m:den>
                        <m:r>
                          <a:rPr lang="en-US" sz="3200" i="1">
                            <a:solidFill>
                              <a:prstClr val="black"/>
                            </a:solidFill>
                            <a:latin typeface="Cambria Math"/>
                            <a:ea typeface="+mn-ea"/>
                            <a:cs typeface="+mn-cs"/>
                          </a:rPr>
                          <m:t>𝑃</m:t>
                        </m:r>
                        <m:r>
                          <a:rPr lang="en-US" sz="3200" i="1">
                            <a:solidFill>
                              <a:prstClr val="black"/>
                            </a:solidFill>
                            <a:latin typeface="Cambria Math"/>
                            <a:ea typeface="+mn-ea"/>
                            <a:cs typeface="+mn-cs"/>
                          </a:rPr>
                          <m:t>0</m:t>
                        </m:r>
                      </m:den>
                    </m:f>
                  </m:oMath>
                </a14:m>
                <a:endParaRPr lang="ar-IQ" dirty="0"/>
              </a:p>
            </p:txBody>
          </p:sp>
        </mc:Choice>
        <mc:Fallback>
          <p:sp>
            <p:nvSpPr>
              <p:cNvPr id="2" name="عنوان 1"/>
              <p:cNvSpPr>
                <a:spLocks noGrp="1" noRot="1" noChangeAspect="1" noMove="1" noResize="1" noEditPoints="1" noAdjustHandles="1" noChangeArrowheads="1" noChangeShapeType="1" noTextEdit="1"/>
              </p:cNvSpPr>
              <p:nvPr>
                <p:ph type="title"/>
              </p:nvPr>
            </p:nvSpPr>
            <p:spPr>
              <a:xfrm>
                <a:off x="467544" y="332656"/>
                <a:ext cx="8229600" cy="2592288"/>
              </a:xfrm>
              <a:blipFill rotWithShape="1">
                <a:blip r:embed="rId2"/>
                <a:stretch>
                  <a:fillRect/>
                </a:stretch>
              </a:blipFill>
            </p:spPr>
            <p:txBody>
              <a:bodyPr/>
              <a:lstStyle/>
              <a:p>
                <a:r>
                  <a:rPr lang="ar-IQ">
                    <a:noFill/>
                  </a:rPr>
                  <a:t> </a:t>
                </a:r>
              </a:p>
            </p:txBody>
          </p:sp>
        </mc:Fallback>
      </mc:AlternateContent>
      <p:sp>
        <p:nvSpPr>
          <p:cNvPr id="3" name="عنصر نائب للمحتوى 2"/>
          <p:cNvSpPr>
            <a:spLocks noGrp="1"/>
          </p:cNvSpPr>
          <p:nvPr>
            <p:ph idx="1"/>
          </p:nvPr>
        </p:nvSpPr>
        <p:spPr>
          <a:xfrm>
            <a:off x="457200" y="3140968"/>
            <a:ext cx="8229600" cy="2985195"/>
          </a:xfrm>
        </p:spPr>
        <p:txBody>
          <a:bodyPr/>
          <a:lstStyle/>
          <a:p>
            <a:pPr marL="0" indent="0">
              <a:buNone/>
            </a:pPr>
            <a:r>
              <a:rPr lang="en-US" dirty="0" smtClean="0"/>
              <a:t>R</a:t>
            </a:r>
            <a:r>
              <a:rPr lang="ar-IQ" dirty="0" smtClean="0"/>
              <a:t> = نسبة التغير السنوية</a:t>
            </a:r>
          </a:p>
          <a:p>
            <a:pPr marL="0" indent="0">
              <a:buNone/>
            </a:pPr>
            <a:r>
              <a:rPr lang="en-US" dirty="0" smtClean="0"/>
              <a:t>P1</a:t>
            </a:r>
            <a:r>
              <a:rPr lang="ar-IQ" dirty="0" smtClean="0"/>
              <a:t> = عدد السكان في التعداد اللاحق</a:t>
            </a:r>
          </a:p>
          <a:p>
            <a:pPr marL="0" indent="0">
              <a:buNone/>
            </a:pPr>
            <a:r>
              <a:rPr lang="en-US" dirty="0" smtClean="0"/>
              <a:t>P0</a:t>
            </a:r>
            <a:r>
              <a:rPr lang="ar-IQ" dirty="0" smtClean="0"/>
              <a:t> = عدد السكان في التعداد السابق</a:t>
            </a:r>
          </a:p>
          <a:p>
            <a:pPr marL="0" indent="0">
              <a:buNone/>
            </a:pPr>
            <a:r>
              <a:rPr lang="en-US" dirty="0"/>
              <a:t>t</a:t>
            </a:r>
            <a:r>
              <a:rPr lang="ar-IQ" dirty="0" smtClean="0"/>
              <a:t> =  عدد السنوات بين </a:t>
            </a:r>
            <a:r>
              <a:rPr lang="ar-IQ" dirty="0" err="1" smtClean="0"/>
              <a:t>التعدادين</a:t>
            </a:r>
            <a:endParaRPr lang="ar-IQ" dirty="0"/>
          </a:p>
        </p:txBody>
      </p:sp>
    </p:spTree>
    <p:extLst>
      <p:ext uri="{BB962C8B-B14F-4D97-AF65-F5344CB8AC3E}">
        <p14:creationId xmlns:p14="http://schemas.microsoft.com/office/powerpoint/2010/main" xmlns="" val="41294027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850106"/>
          </a:xfrm>
        </p:spPr>
        <p:txBody>
          <a:bodyPr/>
          <a:lstStyle/>
          <a:p>
            <a:r>
              <a:rPr lang="ar-IQ" dirty="0" smtClean="0"/>
              <a:t>انماط النمو السكاني في العالم</a:t>
            </a:r>
            <a:endParaRPr lang="ar-IQ" dirty="0"/>
          </a:p>
        </p:txBody>
      </p:sp>
      <p:sp>
        <p:nvSpPr>
          <p:cNvPr id="3" name="عنصر نائب للمحتوى 2"/>
          <p:cNvSpPr>
            <a:spLocks noGrp="1"/>
          </p:cNvSpPr>
          <p:nvPr>
            <p:ph idx="1"/>
          </p:nvPr>
        </p:nvSpPr>
        <p:spPr>
          <a:xfrm>
            <a:off x="251520" y="1196752"/>
            <a:ext cx="8640960" cy="5544616"/>
          </a:xfrm>
        </p:spPr>
        <p:txBody>
          <a:bodyPr>
            <a:normAutofit fontScale="92500" lnSpcReduction="10000"/>
          </a:bodyPr>
          <a:lstStyle/>
          <a:p>
            <a:pPr algn="just"/>
            <a:r>
              <a:rPr lang="ar-IQ" b="1" dirty="0" smtClean="0"/>
              <a:t>اولا : نمو السكان البطيء حتى سنة 1650 ميلادية. </a:t>
            </a:r>
            <a:r>
              <a:rPr lang="ar-IQ" dirty="0" smtClean="0"/>
              <a:t>ويقسم الى </a:t>
            </a:r>
          </a:p>
          <a:p>
            <a:pPr marL="514350" indent="-514350" algn="just">
              <a:buFont typeface="+mj-lt"/>
              <a:buAutoNum type="arabicPeriod"/>
            </a:pPr>
            <a:r>
              <a:rPr lang="ar-IQ" b="1" dirty="0" smtClean="0">
                <a:solidFill>
                  <a:srgbClr val="FF0000"/>
                </a:solidFill>
              </a:rPr>
              <a:t>نمو السكان في عصور ما قبل التاريخ: </a:t>
            </a:r>
            <a:r>
              <a:rPr lang="ar-IQ" dirty="0" smtClean="0"/>
              <a:t>تشير الدراسات الى ان الانسان قد نشا في العصر الجيولوجي الحديث اذ يتزامن مع العصر الجليدي وحسب اقوى الاحتمالات وفي شرق افريقيا وخلال زمن من 500000 – 250000 الف سنة الماضية تطور الانسان القائم الى الانسان العاقل اذ تأقلمت سلالته بسبب تباين المناخ والامراض ونمط الحياة, وانحدرت منه السلالات الحالية القوقازية والمغولية والزنجية والقزمية ومع تراجع الجليد اعطى فرصة للإنسان الى الانتشار مستعينا بقدميه في الحركة وكان متجولا يعتمد على الجمع والالتقاط وصيد الحيوانات بطيئة الحركة والديدان وبعض الطيور والحبوب, قدر عددهم 3,34 ملايين في العصر الحجري القديم قبل 250000 سنة وثم ارتفع الى 5,32 ملايين في العصر الحجري الوسيط حوالي 10000 سنة</a:t>
            </a:r>
            <a:endParaRPr lang="ar-IQ" dirty="0"/>
          </a:p>
        </p:txBody>
      </p:sp>
    </p:spTree>
    <p:extLst>
      <p:ext uri="{BB962C8B-B14F-4D97-AF65-F5344CB8AC3E}">
        <p14:creationId xmlns:p14="http://schemas.microsoft.com/office/powerpoint/2010/main" xmlns="" val="16516993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IQ" dirty="0" smtClean="0"/>
              <a:t>2- نمو السكان منذ 10000 – 8000 سنة ق م</a:t>
            </a:r>
            <a:endParaRPr lang="ar-IQ" dirty="0"/>
          </a:p>
        </p:txBody>
      </p:sp>
      <p:sp>
        <p:nvSpPr>
          <p:cNvPr id="3" name="عنصر نائب للمحتوى 2"/>
          <p:cNvSpPr>
            <a:spLocks noGrp="1"/>
          </p:cNvSpPr>
          <p:nvPr>
            <p:ph idx="1"/>
          </p:nvPr>
        </p:nvSpPr>
        <p:spPr/>
        <p:txBody>
          <a:bodyPr/>
          <a:lstStyle/>
          <a:p>
            <a:r>
              <a:rPr lang="ar-IQ" dirty="0"/>
              <a:t>ي</a:t>
            </a:r>
            <a:r>
              <a:rPr lang="ar-IQ" dirty="0" smtClean="0"/>
              <a:t>عد ابتكار الانسان زراعة النباتات وتدجين الحيوانات قبل حوالي 10000 – 8000 سنة ق م خطوة مكنت الانسان من السيطرة على البيئة والقدرة على انتاج الغذاء الامر الذي جعل الانسان يستقر في قرى زراعية استطاع انتاج من الغذاء يفيض عن حاجته مما انعكس على اعالة عدد اكبر من السكان مقارنة مع حرف الجمع والصيد  اذ انتشرت الزراعة في العراق ومصر والصين وبلاد فارس والهند ووصلت الى بريطانية في سنة 3000 ق م, قدر عدد سكان العالم 260 مليون في سنة الميلاد.</a:t>
            </a:r>
            <a:endParaRPr lang="ar-IQ" dirty="0"/>
          </a:p>
        </p:txBody>
      </p:sp>
    </p:spTree>
    <p:extLst>
      <p:ext uri="{BB962C8B-B14F-4D97-AF65-F5344CB8AC3E}">
        <p14:creationId xmlns:p14="http://schemas.microsoft.com/office/powerpoint/2010/main" xmlns="" val="993102544"/>
      </p:ext>
    </p:extLst>
  </p:cSld>
  <p:clrMapOvr>
    <a:masterClrMapping/>
  </p:clrMapOvr>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شكل موجة">
  <a:themeElements>
    <a:clrScheme name="شكل موجة">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شكل موجة">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شكل موجة">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108</TotalTime>
  <Words>763</Words>
  <Application>Microsoft Office PowerPoint</Application>
  <PresentationFormat>عرض على الشاشة (3:4)‏</PresentationFormat>
  <Paragraphs>44</Paragraphs>
  <Slides>12</Slides>
  <Notes>0</Notes>
  <HiddenSlides>0</HiddenSlides>
  <MMClips>0</MMClips>
  <ScaleCrop>false</ScaleCrop>
  <HeadingPairs>
    <vt:vector size="4" baseType="variant">
      <vt:variant>
        <vt:lpstr>سمة</vt:lpstr>
      </vt:variant>
      <vt:variant>
        <vt:i4>2</vt:i4>
      </vt:variant>
      <vt:variant>
        <vt:lpstr>عناوين الشرائح</vt:lpstr>
      </vt:variant>
      <vt:variant>
        <vt:i4>12</vt:i4>
      </vt:variant>
    </vt:vector>
  </HeadingPairs>
  <TitlesOfParts>
    <vt:vector size="14" baseType="lpstr">
      <vt:lpstr>نسق Office</vt:lpstr>
      <vt:lpstr>شكل موجة</vt:lpstr>
      <vt:lpstr>وزارة التعليم العالي والبحث العلمي جامعة ديالى  كلية التربية للعلوم الانسانية قسم الجغرافية  الدراسة المسائية العام 2024 –2025  </vt:lpstr>
      <vt:lpstr>نمو السكان  Population Growth</vt:lpstr>
      <vt:lpstr>العوامل المؤثرة في نمو السكان</vt:lpstr>
      <vt:lpstr>الفرق بين الحركة الطبيعية والمكانية للسكان</vt:lpstr>
      <vt:lpstr>طرق قياس نمو السكان</vt:lpstr>
      <vt:lpstr>1- طريقة المتوالية الهندسية:</vt:lpstr>
      <vt:lpstr> </vt:lpstr>
      <vt:lpstr>انماط النمو السكاني في العالم</vt:lpstr>
      <vt:lpstr>2- نمو السكان منذ 10000 – 8000 سنة ق م</vt:lpstr>
      <vt:lpstr>3- نمو السكان بين 1 – 1650 م</vt:lpstr>
      <vt:lpstr>ثانيا: نمو السكان السريع في التاريخ الحديث من 1650 – 1984 م</vt:lpstr>
      <vt:lpstr>المصدر: طه حمادي الحديثي, جغرافية السكان, ص306- 324.  اعداد: م. م. عمر غافل حجي  اتمنى لكم النجاح الدائم  ودمتم بخير</vt:lpstr>
    </vt:vector>
  </TitlesOfParts>
  <Company>SACC - ANAS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assal</dc:creator>
  <cp:lastModifiedBy>dell</cp:lastModifiedBy>
  <cp:revision>15</cp:revision>
  <dcterms:created xsi:type="dcterms:W3CDTF">2020-06-14T06:25:03Z</dcterms:created>
  <dcterms:modified xsi:type="dcterms:W3CDTF">2024-10-11T08:08:49Z</dcterms:modified>
</cp:coreProperties>
</file>