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7" r:id="rId6"/>
    <p:sldId id="269" r:id="rId7"/>
    <p:sldId id="260" r:id="rId8"/>
    <p:sldId id="261" r:id="rId9"/>
    <p:sldId id="262" r:id="rId10"/>
    <p:sldId id="270" r:id="rId11"/>
    <p:sldId id="271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-8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921F10-C34B-4CC6-9954-7E2850710924}" type="datetimeFigureOut">
              <a:rPr lang="ar-SA" smtClean="0"/>
              <a:t>23/04/1446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93CFBF-AA3E-440D-9564-5FC0EFEDE7F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>
            <a:extLst>
              <a:ext uri="{FF2B5EF4-FFF2-40B4-BE49-F238E27FC236}">
                <a16:creationId xmlns="" xmlns:a16="http://schemas.microsoft.com/office/drawing/2014/main" id="{DFC3C72D-C39B-4B1C-A9C8-14A7078E3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923362"/>
              </p:ext>
            </p:extLst>
          </p:nvPr>
        </p:nvGraphicFramePr>
        <p:xfrm>
          <a:off x="211016" y="63029"/>
          <a:ext cx="11495186" cy="22865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31305">
                  <a:extLst>
                    <a:ext uri="{9D8B030D-6E8A-4147-A177-3AD203B41FA5}">
                      <a16:colId xmlns="" xmlns:a16="http://schemas.microsoft.com/office/drawing/2014/main" val="4081146721"/>
                    </a:ext>
                  </a:extLst>
                </a:gridCol>
                <a:gridCol w="3831305">
                  <a:extLst>
                    <a:ext uri="{9D8B030D-6E8A-4147-A177-3AD203B41FA5}">
                      <a16:colId xmlns="" xmlns:a16="http://schemas.microsoft.com/office/drawing/2014/main" val="4294939169"/>
                    </a:ext>
                  </a:extLst>
                </a:gridCol>
                <a:gridCol w="3832576">
                  <a:extLst>
                    <a:ext uri="{9D8B030D-6E8A-4147-A177-3AD203B41FA5}">
                      <a16:colId xmlns="" xmlns:a16="http://schemas.microsoft.com/office/drawing/2014/main" val="29732016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جمهورية العراق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وزارة التعليم العالي والبحث العلمي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جامعة ديالى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كلية التربية للعلوم الإنسانية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56272374"/>
                  </a:ext>
                </a:extLst>
              </a:tr>
            </a:tbl>
          </a:graphicData>
        </a:graphic>
      </p:graphicFrame>
      <p:pic>
        <p:nvPicPr>
          <p:cNvPr id="1029" name="صورة 1">
            <a:extLst>
              <a:ext uri="{FF2B5EF4-FFF2-40B4-BE49-F238E27FC236}">
                <a16:creationId xmlns="" xmlns:a16="http://schemas.microsoft.com/office/drawing/2014/main" id="{5CCDB4B1-2C0C-4A38-AA59-E5BEA95D8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6" y="23645"/>
            <a:ext cx="3784209" cy="226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صورة 2">
            <a:extLst>
              <a:ext uri="{FF2B5EF4-FFF2-40B4-BE49-F238E27FC236}">
                <a16:creationId xmlns="" xmlns:a16="http://schemas.microsoft.com/office/drawing/2014/main" id="{6B7D5A6F-F1A3-4D01-B1C5-3B5384672C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3" r="9011" b="7887"/>
          <a:stretch/>
        </p:blipFill>
        <p:spPr bwMode="auto">
          <a:xfrm>
            <a:off x="8328074" y="51777"/>
            <a:ext cx="2897944" cy="208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ربع نص 13">
            <a:extLst>
              <a:ext uri="{FF2B5EF4-FFF2-40B4-BE49-F238E27FC236}">
                <a16:creationId xmlns="" xmlns:a16="http://schemas.microsoft.com/office/drawing/2014/main" id="{91061D36-D4FB-4EF8-89C1-7F26B652E5DF}"/>
              </a:ext>
            </a:extLst>
          </p:cNvPr>
          <p:cNvSpPr txBox="1"/>
          <p:nvPr/>
        </p:nvSpPr>
        <p:spPr>
          <a:xfrm>
            <a:off x="2905920" y="2037493"/>
            <a:ext cx="6105378" cy="5538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المحاضرة الثانية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(الصعلكة في الموروث الشعري العربي) محاضرة قُدمت الى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أ.د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لؤي </a:t>
            </a:r>
            <a:r>
              <a:rPr lang="ar-IQ" sz="32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صيهود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التميمي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جزء من متطلبات الدراسة في مادة التراث الشعري العربي</a:t>
            </a:r>
            <a:r>
              <a:rPr lang="ar-IQ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اعداد طالب الدكتوراه - الأدب (أشرف طه إسماعيل)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1446 </a:t>
            </a:r>
            <a:r>
              <a:rPr lang="ar-IQ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                                                                   2024 م 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87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9318171" cy="5030651"/>
          </a:xfrm>
        </p:spPr>
        <p:txBody>
          <a:bodyPr/>
          <a:lstStyle/>
          <a:p>
            <a:pPr marL="45720" indent="0">
              <a:buNone/>
            </a:pPr>
            <a:r>
              <a:rPr lang="ar-IQ" dirty="0" smtClean="0">
                <a:solidFill>
                  <a:schemeClr val="accent6"/>
                </a:solidFill>
              </a:rPr>
              <a:t>المصادر:</a:t>
            </a:r>
          </a:p>
          <a:p>
            <a:pPr marL="45720" indent="0">
              <a:buNone/>
            </a:pPr>
            <a:r>
              <a:rPr lang="ar-IQ" dirty="0" smtClean="0"/>
              <a:t>1- لسان العرب, ابن منظور, مادة (صعلك) , دار صادر </a:t>
            </a:r>
            <a:r>
              <a:rPr lang="ar-IQ" dirty="0" err="1" smtClean="0"/>
              <a:t>دت</a:t>
            </a:r>
            <a:r>
              <a:rPr lang="ar-IQ" dirty="0" smtClean="0"/>
              <a:t>.</a:t>
            </a:r>
          </a:p>
          <a:p>
            <a:pPr marL="45720" indent="0">
              <a:buNone/>
            </a:pPr>
            <a:r>
              <a:rPr lang="ar-IQ" dirty="0" smtClean="0"/>
              <a:t>2- الشعراء الصعاليك في العصر الجاهلي , يوسف خليف , دار المعارف , ط4, ص:23, 1986م.</a:t>
            </a:r>
          </a:p>
          <a:p>
            <a:pPr marL="45720" indent="0">
              <a:buNone/>
            </a:pPr>
            <a:r>
              <a:rPr lang="ar-IQ" dirty="0" smtClean="0"/>
              <a:t>3- فلاسفة وصعاليك , الدار القومية للطباعة والنشر دت,ص:5.</a:t>
            </a:r>
          </a:p>
          <a:p>
            <a:pPr marL="45720" indent="0">
              <a:buNone/>
            </a:pPr>
            <a:r>
              <a:rPr lang="ar-IQ" dirty="0" smtClean="0"/>
              <a:t>4- ديوان تأبط شراً, ترجمة وتحقيق عبد الرحمن </a:t>
            </a:r>
            <a:r>
              <a:rPr lang="ar-IQ" dirty="0" err="1" smtClean="0"/>
              <a:t>المصطاوي</a:t>
            </a:r>
            <a:r>
              <a:rPr lang="ar-IQ" dirty="0" smtClean="0"/>
              <a:t> , دار المعرفة للطباعة والنشر , ط2, ص: 45, 2006م.</a:t>
            </a:r>
          </a:p>
          <a:p>
            <a:pPr marL="45720" indent="0">
              <a:buNone/>
            </a:pPr>
            <a:r>
              <a:rPr lang="ar-IQ" dirty="0" smtClean="0"/>
              <a:t>5- الصعلكة والفتوة في الاسلام , أحمد امين , مؤسسة هنداوي, ط1.</a:t>
            </a:r>
          </a:p>
          <a:p>
            <a:pPr marL="45720" indent="0">
              <a:buNone/>
            </a:pPr>
            <a:r>
              <a:rPr lang="ar-IQ" dirty="0" smtClean="0"/>
              <a:t>6- تاريخ الادب الجاهلي, د. شوقي ضيف , دار المعارف بمصر , الطبعة الحادية عشر , ص: 375- 376.</a:t>
            </a:r>
          </a:p>
          <a:p>
            <a:pPr marL="45720" indent="0">
              <a:buNone/>
            </a:pPr>
            <a:r>
              <a:rPr lang="ar-IQ" dirty="0" smtClean="0"/>
              <a:t>7- ديوان عروة بن الورد والسموأل بن عاديا , دار صادر د.ت.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360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ar-IQ" dirty="0" smtClean="0"/>
              <a:t>8- ديوان حافظ ابراهيم , ضبطه وشرحه, أحمد امين , الهيئة المصرية العامة للكتاب , ط2 , 1980م .</a:t>
            </a:r>
          </a:p>
          <a:p>
            <a:pPr marL="45720" indent="0">
              <a:buNone/>
            </a:pPr>
            <a:r>
              <a:rPr lang="ar-IQ" dirty="0" smtClean="0"/>
              <a:t>9- الخصائص الاسلوبية في شعر الصعاليك , </a:t>
            </a:r>
            <a:r>
              <a:rPr lang="ar-IQ" dirty="0" err="1" smtClean="0"/>
              <a:t>حاشاوي</a:t>
            </a:r>
            <a:r>
              <a:rPr lang="ar-IQ" dirty="0" smtClean="0"/>
              <a:t> جمال , ( اطروحة) , جامعة وهران , كلية الآداب والفنون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2334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ستديرة 3"/>
          <p:cNvSpPr/>
          <p:nvPr/>
        </p:nvSpPr>
        <p:spPr>
          <a:xfrm>
            <a:off x="1143000" y="695325"/>
            <a:ext cx="9858375" cy="5562600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9600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شكرا لحسن الاصغاء </a:t>
            </a:r>
            <a:endParaRPr lang="ar-IQ" sz="9600" b="1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49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42A090EF-4E78-40C8-BC5E-34C9943D87D4}"/>
              </a:ext>
            </a:extLst>
          </p:cNvPr>
          <p:cNvSpPr txBox="1"/>
          <p:nvPr/>
        </p:nvSpPr>
        <p:spPr>
          <a:xfrm>
            <a:off x="5800872" y="405490"/>
            <a:ext cx="6105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IQ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IQ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في اللغة 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="" xmlns:a16="http://schemas.microsoft.com/office/drawing/2014/main" id="{153E4D22-00E9-4FE7-85BE-74E65046EB4C}"/>
              </a:ext>
            </a:extLst>
          </p:cNvPr>
          <p:cNvSpPr txBox="1"/>
          <p:nvPr/>
        </p:nvSpPr>
        <p:spPr>
          <a:xfrm>
            <a:off x="351692" y="867155"/>
            <a:ext cx="11155680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هو الفقير الذي لا ماله </a:t>
            </a:r>
            <a:r>
              <a:rPr lang="ar-IQ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.... وقد تصعلك </a:t>
            </a:r>
            <a:r>
              <a:rPr lang="ar-IQ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الرجل إذا جاء كذلك ورجل </a:t>
            </a:r>
            <a:r>
              <a:rPr lang="ar-IQ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مصعلك الرأس: مدوره ، وتصعلكه في الادب مفهومان </a:t>
            </a:r>
            <a:r>
              <a:rPr lang="ar-IQ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قديم وحديث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42A090EF-4E78-40C8-BC5E-34C9943D87D4}"/>
              </a:ext>
            </a:extLst>
          </p:cNvPr>
          <p:cNvSpPr txBox="1"/>
          <p:nvPr/>
        </p:nvSpPr>
        <p:spPr>
          <a:xfrm>
            <a:off x="5792519" y="2558140"/>
            <a:ext cx="6105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IQ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اولا: مفهوم الصعلكة قديما: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351692" y="3131829"/>
            <a:ext cx="111556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200000"/>
              </a:lnSpc>
            </a:pPr>
            <a:r>
              <a:rPr lang="ar-IQ" b="1" dirty="0"/>
              <a:t>عرف دكتور يوسف خليف </a:t>
            </a:r>
            <a:r>
              <a:rPr lang="ar-IQ" b="1" dirty="0" smtClean="0"/>
              <a:t>الصعلوك :  ( هو الفقير </a:t>
            </a:r>
            <a:r>
              <a:rPr lang="ar-IQ" b="1" dirty="0"/>
              <a:t>الذي يواجه الحياة وحيدا وقد جردته من وسائل العيش </a:t>
            </a:r>
            <a:r>
              <a:rPr lang="ar-IQ" b="1" dirty="0" smtClean="0"/>
              <a:t>، فيها </a:t>
            </a:r>
            <a:r>
              <a:rPr lang="ar-IQ" b="1" dirty="0"/>
              <a:t>وسلبته كل ما يستطيع ان يعتمد عليه في مواجهة مشكلاتها </a:t>
            </a:r>
            <a:r>
              <a:rPr lang="ar-IQ" b="1" dirty="0" smtClean="0"/>
              <a:t>، فالمسألة </a:t>
            </a:r>
            <a:r>
              <a:rPr lang="ar-IQ" b="1" dirty="0"/>
              <a:t>اذا ليست </a:t>
            </a:r>
            <a:r>
              <a:rPr lang="ar-IQ" b="1" dirty="0" smtClean="0"/>
              <a:t>فقراً فحسب ، </a:t>
            </a:r>
            <a:r>
              <a:rPr lang="ar-IQ" b="1" dirty="0"/>
              <a:t>ولكن </a:t>
            </a:r>
            <a:r>
              <a:rPr lang="ar-IQ" b="1" dirty="0" smtClean="0"/>
              <a:t>فقر يغلق ابواب الحياة </a:t>
            </a:r>
            <a:r>
              <a:rPr lang="ar-IQ" b="1" dirty="0"/>
              <a:t>في وجه صاحبه </a:t>
            </a:r>
            <a:r>
              <a:rPr lang="ar-IQ" b="1" dirty="0" smtClean="0"/>
              <a:t>ويسد مسالكها امامهُ )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66771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6FE0916F-240C-4FA1-8E7E-BAD680237CDE}"/>
              </a:ext>
            </a:extLst>
          </p:cNvPr>
          <p:cNvSpPr txBox="1"/>
          <p:nvPr/>
        </p:nvSpPr>
        <p:spPr>
          <a:xfrm>
            <a:off x="5613009" y="313224"/>
            <a:ext cx="6105378" cy="517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ثانيا: مفهوم الصعلكة حديثاً:</a:t>
            </a:r>
            <a:endParaRPr lang="en-US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="" xmlns:a16="http://schemas.microsoft.com/office/drawing/2014/main" id="{534B766D-8B1D-4D16-9016-CEF5590C9D1D}"/>
              </a:ext>
            </a:extLst>
          </p:cNvPr>
          <p:cNvSpPr txBox="1"/>
          <p:nvPr/>
        </p:nvSpPr>
        <p:spPr>
          <a:xfrm>
            <a:off x="323557" y="956603"/>
            <a:ext cx="11394830" cy="1813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عرف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دكتور محمد فهمي عبد اللطيف الصعاليك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(هم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جيل من أهل الأدب والفن يمكن أن نسميهم فلاسفة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ويمكن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أن نقول إنهم صعاليك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وكانوا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يعيشون على طريق الحياة تجمعهم الميول المتوافقة والطباع المتشابهة والروح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الفنية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وكانوا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اطباعهم أهل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تحرر و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تحلل... ).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يمكن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القول إن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العصر 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هو إنسان مرح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متحرر يرفض القيود والنفاق الاجتماعي ويؤمن بقيمة الصحبة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والحرية.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8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مربع نص 21">
            <a:extLst>
              <a:ext uri="{FF2B5EF4-FFF2-40B4-BE49-F238E27FC236}">
                <a16:creationId xmlns="" xmlns:a16="http://schemas.microsoft.com/office/drawing/2014/main" id="{C03AE18C-4DB7-41DB-9DA5-325EB239C682}"/>
              </a:ext>
            </a:extLst>
          </p:cNvPr>
          <p:cNvSpPr txBox="1"/>
          <p:nvPr/>
        </p:nvSpPr>
        <p:spPr>
          <a:xfrm>
            <a:off x="5822559" y="24742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وجوه الاتفاق والاختلاف بينهما:-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مربع نص 23">
            <a:extLst>
              <a:ext uri="{FF2B5EF4-FFF2-40B4-BE49-F238E27FC236}">
                <a16:creationId xmlns="" xmlns:a16="http://schemas.microsoft.com/office/drawing/2014/main" id="{80AC8D3D-6025-4A4C-9C84-D9C52225FFCD}"/>
              </a:ext>
            </a:extLst>
          </p:cNvPr>
          <p:cNvSpPr txBox="1"/>
          <p:nvPr/>
        </p:nvSpPr>
        <p:spPr>
          <a:xfrm>
            <a:off x="673784" y="1194532"/>
            <a:ext cx="11254153" cy="2069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التمرد والخروج على المجتمع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ورفض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الأوضاع الجائرة من أجل استرداد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الحقوق.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التعبير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 مشاعر الآخرين والسخرية من بعض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نماذجه.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الاهتمام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بالرفقة والحرص على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استمراريتها.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الإحساس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بالغربة التي كانت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سبباً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عدم اتفاقه مع بيئته مما جعل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القديم يستبدل أهله بالوحوش بسبب قسوتهم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وادى الصعلوك الحديث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الانفصال عن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ذاته.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="" xmlns:a16="http://schemas.microsoft.com/office/drawing/2014/main" id="{C03AE18C-4DB7-41DB-9DA5-325EB239C682}"/>
              </a:ext>
            </a:extLst>
          </p:cNvPr>
          <p:cNvSpPr txBox="1"/>
          <p:nvPr/>
        </p:nvSpPr>
        <p:spPr>
          <a:xfrm>
            <a:off x="5822559" y="75979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وجوة الاتفاق:-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مربع نص 28">
            <a:extLst>
              <a:ext uri="{FF2B5EF4-FFF2-40B4-BE49-F238E27FC236}">
                <a16:creationId xmlns="" xmlns:a16="http://schemas.microsoft.com/office/drawing/2014/main" id="{C03AE18C-4DB7-41DB-9DA5-325EB239C682}"/>
              </a:ext>
            </a:extLst>
          </p:cNvPr>
          <p:cNvSpPr txBox="1"/>
          <p:nvPr/>
        </p:nvSpPr>
        <p:spPr>
          <a:xfrm>
            <a:off x="5746359" y="3290702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وجوه الاختلاف:-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="" xmlns:a16="http://schemas.microsoft.com/office/drawing/2014/main" id="{80AC8D3D-6025-4A4C-9C84-D9C52225FFCD}"/>
              </a:ext>
            </a:extLst>
          </p:cNvPr>
          <p:cNvSpPr txBox="1"/>
          <p:nvPr/>
        </p:nvSpPr>
        <p:spPr>
          <a:xfrm>
            <a:off x="673784" y="3729343"/>
            <a:ext cx="11254153" cy="2388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القديم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قاطع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طريق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اما 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رقيق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الحس والمشاعر يحرك </a:t>
            </a:r>
            <a:r>
              <a:rPr lang="ar-IQ" b="1" dirty="0" err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الأحساس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بالانعزال داخل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مجتمعه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هذا الانعزال هو لإعادة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قراره مع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الآخرين.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صعلكة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القديم سلب ونهب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، أما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صعلكة فن وفكر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وظرف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وفكاهه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وجمال.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الفقر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عند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القديم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كأنه مرض أو لعنة حلت عليهم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كما عند (عروة) أما الصعلكة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عند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الحديث رفعته ان لعنة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الزمن وطلب الموت والسخط على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الامة كما عند (حافظ إبراهيم) </a:t>
            </a:r>
          </a:p>
          <a:p>
            <a:pPr marL="342900" indent="-342900" algn="justLow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القديم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يستاق الإبل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وينهب الأغنياء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لحساب الفقراء ، اما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الصعلوك الحديث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فيضيق بالأغنياء لا لغناهم ولكن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لاوضاعهم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المتميزة في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المجتمع أي بسبب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ثرائهم.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9289144" cy="5204824"/>
          </a:xfrm>
        </p:spPr>
        <p:txBody>
          <a:bodyPr/>
          <a:lstStyle/>
          <a:p>
            <a:pPr marL="45720" indent="0">
              <a:buNone/>
            </a:pPr>
            <a:r>
              <a:rPr lang="ar-IQ" dirty="0" smtClean="0">
                <a:solidFill>
                  <a:schemeClr val="accent6"/>
                </a:solidFill>
              </a:rPr>
              <a:t>التمرد على لقبيلة </a:t>
            </a:r>
            <a:r>
              <a:rPr lang="ar-IQ" dirty="0" smtClean="0"/>
              <a:t>:</a:t>
            </a:r>
          </a:p>
          <a:p>
            <a:pPr marL="45720" indent="0">
              <a:buNone/>
            </a:pPr>
            <a:r>
              <a:rPr lang="ar-IQ" dirty="0" smtClean="0"/>
              <a:t>تعتبر لامية </a:t>
            </a:r>
            <a:r>
              <a:rPr lang="ar-IQ" dirty="0" err="1" smtClean="0"/>
              <a:t>الشنفرى</a:t>
            </a:r>
            <a:r>
              <a:rPr lang="ar-IQ" dirty="0" smtClean="0"/>
              <a:t> من ابلغ الشعر العربي , ومن اشهر قصائده حتى الخليفة عمر بن الخطاب كان يوصي الناس بان يعلموها لأولادهم لما فيها من بلاغة وقوة سبك, لأنها تنضح بالقيم النبيلة , وفيها يصف تمرده على قومه , وانه يفضل معاشرة وحوش البادية على ان يعاشرهم فيقول :</a:t>
            </a:r>
          </a:p>
          <a:p>
            <a:pPr marL="45720" indent="0">
              <a:buNone/>
            </a:pPr>
            <a:r>
              <a:rPr lang="ar-IQ" dirty="0" smtClean="0"/>
              <a:t>اقيموا بني امي صدور مطيكم .. فاني الى قوم سواكم لأميلُ!</a:t>
            </a:r>
          </a:p>
          <a:p>
            <a:pPr marL="45720" indent="0">
              <a:buNone/>
            </a:pPr>
            <a:r>
              <a:rPr lang="ar-IQ" dirty="0" smtClean="0"/>
              <a:t>فقد حمت الحاجات والليل مقمرٌ .. وشدت لطياتٍ مطايا وأرحلُ</a:t>
            </a:r>
          </a:p>
          <a:p>
            <a:pPr marL="45720" indent="0">
              <a:buNone/>
            </a:pPr>
            <a:r>
              <a:rPr lang="ar-IQ" dirty="0" smtClean="0"/>
              <a:t>كما وظف الشاعر في قصيدة( النشيد الوطني .. استطراد لشعر الصعاليك)</a:t>
            </a:r>
          </a:p>
          <a:p>
            <a:pPr marL="45720" indent="0">
              <a:buNone/>
            </a:pPr>
            <a:r>
              <a:rPr lang="ar-IQ" dirty="0" smtClean="0"/>
              <a:t>ليبين ان القيم ذهبت مع الصعاليك القدماء , وبعد هذا الرمز قناعا لشخصية عروة بن الورد : ( أقلي عليّ اللوم </a:t>
            </a:r>
            <a:r>
              <a:rPr lang="ar-IQ" dirty="0" err="1" smtClean="0"/>
              <a:t>يابنت</a:t>
            </a:r>
            <a:r>
              <a:rPr lang="ar-IQ" dirty="0" smtClean="0"/>
              <a:t> منذر </a:t>
            </a:r>
          </a:p>
          <a:p>
            <a:pPr marL="45720" indent="0">
              <a:buNone/>
            </a:pPr>
            <a:r>
              <a:rPr lang="ar-IQ" dirty="0" smtClean="0"/>
              <a:t>                  فما عاد في صدري ,</a:t>
            </a:r>
          </a:p>
          <a:p>
            <a:pPr marL="45720" indent="0">
              <a:buNone/>
            </a:pPr>
            <a:r>
              <a:rPr lang="ar-IQ" dirty="0" smtClean="0"/>
              <a:t>                   مكان لخنجر!!</a:t>
            </a:r>
          </a:p>
        </p:txBody>
      </p:sp>
    </p:spTree>
    <p:extLst>
      <p:ext uri="{BB962C8B-B14F-4D97-AF65-F5344CB8AC3E}">
        <p14:creationId xmlns:p14="http://schemas.microsoft.com/office/powerpoint/2010/main" val="36471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ar-IQ" dirty="0" smtClean="0"/>
              <a:t>زماني زمان النفط </a:t>
            </a:r>
          </a:p>
          <a:p>
            <a:pPr marL="45720" indent="0">
              <a:buNone/>
            </a:pPr>
            <a:r>
              <a:rPr lang="ar-IQ" dirty="0" smtClean="0"/>
              <a:t>والشاطر الذي :</a:t>
            </a:r>
          </a:p>
          <a:p>
            <a:pPr marL="45720" indent="0">
              <a:buNone/>
            </a:pPr>
            <a:r>
              <a:rPr lang="ar-IQ" dirty="0" smtClean="0"/>
              <a:t>يبيع به ويشتري , أي مشترِ!!)</a:t>
            </a:r>
          </a:p>
          <a:p>
            <a:pPr marL="45720" indent="0">
              <a:buNone/>
            </a:pPr>
            <a:r>
              <a:rPr lang="ar-IQ" dirty="0" smtClean="0"/>
              <a:t>ويبدو الشاعر حيدر محمود في هذا المقطع ,شاعرا كلاسيكيا تقليديا في مقدمة قصيدته وعمودها الشعري , فيستخدم الألفاظ الجاهلية نفسها, والبناء الشعري للقصيدة العربية, يعبر عن واقعنا العربي </a:t>
            </a:r>
            <a:r>
              <a:rPr lang="ar-IQ" dirty="0" err="1" smtClean="0"/>
              <a:t>المتشظي</a:t>
            </a:r>
            <a:r>
              <a:rPr lang="ar-IQ" dirty="0" smtClean="0"/>
              <a:t> , الذي يرى ان سببه النفط العربي الذي يملكه الشطار , وهم فئة قطاع الطرق والخبثاء الذين يتاجرون بالقضايا العربية 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138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ربع نص 12">
            <a:extLst>
              <a:ext uri="{FF2B5EF4-FFF2-40B4-BE49-F238E27FC236}">
                <a16:creationId xmlns="" xmlns:a16="http://schemas.microsoft.com/office/drawing/2014/main" id="{C03AE18C-4DB7-41DB-9DA5-325EB239C682}"/>
              </a:ext>
            </a:extLst>
          </p:cNvPr>
          <p:cNvSpPr txBox="1"/>
          <p:nvPr/>
        </p:nvSpPr>
        <p:spPr>
          <a:xfrm>
            <a:off x="5822559" y="24742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وصف الديار:- 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="" xmlns:a16="http://schemas.microsoft.com/office/drawing/2014/main" id="{80AC8D3D-6025-4A4C-9C84-D9C52225FFCD}"/>
              </a:ext>
            </a:extLst>
          </p:cNvPr>
          <p:cNvSpPr txBox="1"/>
          <p:nvPr/>
        </p:nvSpPr>
        <p:spPr>
          <a:xfrm>
            <a:off x="673784" y="927832"/>
            <a:ext cx="11254153" cy="5560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على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الرغم من نشأة الصعاليك في أماكن قريبة من الخصب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فقد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كانوا يفضلون أن يكونوا في كنف الطبيعة الصعبة على الجبال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والقفار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والاماكن التي يخشى غيرهم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ارتيادها ومنهم ( تأبط شراً) يقول:- 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وشُعبْ كشل الثوب شكسَ  طريقه ُ ** مجامع صوحيه نطاق مخاصرُ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يتحدث (تأبط شراً)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 هذه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الديار وسط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الجبال والطرق الوعرة التي لا يستطيع أحد أن يسلكها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(فالشعب) 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الطريق في الجبل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وشل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الثوب الطريق الذي يصعب عبوره واجتيازه فهو يقف بين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جانبية وداي ( صوحان) ، وأما النطق عبوره واجتيازه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ماء المطر في موضع ويكون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بارد.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أما ديار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الصعلوك الحديث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فإن مسكنه يشبه ديار أساتذته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القدامى ،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ذلك مما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يطالعنا به الشاعر العراقي (أحمد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الصافي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النجفي)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وصف غرفته التي يقطنها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قائلا:-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أكابر البرد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سراج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يكادُ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ضعفه يموت </a:t>
            </a:r>
            <a:endParaRPr lang="ar-IQ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 الفأر من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اعلي غذاء ** والبق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جسمي لديه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قوت 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فكان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يسكن في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(دمشق) 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غرفة مهجورة لا يتعدى أساسها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فراشه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على الأرض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وكان يشاطره ألفارو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العنكبوت وقبائل من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البق.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إذا الصعلوك القديم قد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ذلته الأماكن الموحشة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والصعلوك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الحديث فقد أذلته الأماكن المتهالكة بجوار الحشرات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القاتلة.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="" xmlns:a16="http://schemas.microsoft.com/office/drawing/2014/main" id="{C03AE18C-4DB7-41DB-9DA5-325EB239C682}"/>
              </a:ext>
            </a:extLst>
          </p:cNvPr>
          <p:cNvSpPr txBox="1"/>
          <p:nvPr/>
        </p:nvSpPr>
        <p:spPr>
          <a:xfrm>
            <a:off x="5822559" y="24742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الاغتراب:- 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80AC8D3D-6025-4A4C-9C84-D9C52225FFCD}"/>
              </a:ext>
            </a:extLst>
          </p:cNvPr>
          <p:cNvSpPr txBox="1"/>
          <p:nvPr/>
        </p:nvSpPr>
        <p:spPr>
          <a:xfrm>
            <a:off x="673784" y="870682"/>
            <a:ext cx="11254153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الاغتراب عند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ابن منظوره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: النزوح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 الوطن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والاغتراب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أسباب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اغتراب الصعلوك قديما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وانفصاله عن الواقع وبحثه عن الذات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المفقود وتأثره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بما حوله وبحثا إلى درجة من السعادة فهذا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(عروة) واغتراب سعياً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وراء الرزق عندما خاطب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زوجته: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دعيني للغناء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أسعى فإني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رأيت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للناس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شرهم الفقير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اما الصعلوك الحديث هو الآخر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الذي تأثر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بالاغتراب فهذا (محمد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مصطفى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حمام)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كان من الأدباء البائسين فقد لجأ الفقر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والاحتياج طلباً الرزق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أيضا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يقول: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إلى الكويت شددت الرحال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مغترابً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*** وما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أزال غريب الدار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مرتحلاً 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اذا يمكن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القول إن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الاغتراب يعني ابتعاد الشاعر عن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أهله ولكن دون الانفصال التام المنقطع عنهم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فالاغتراب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حالة من حالات رفض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الواقع.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ACCC2284-0D12-4BA0-B575-257A93A61870}"/>
              </a:ext>
            </a:extLst>
          </p:cNvPr>
          <p:cNvSpPr txBox="1"/>
          <p:nvPr/>
        </p:nvSpPr>
        <p:spPr>
          <a:xfrm>
            <a:off x="618978" y="389948"/>
            <a:ext cx="11310424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Low" rtl="1">
              <a:lnSpc>
                <a:spcPct val="115000"/>
              </a:lnSpc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الشكوى</a:t>
            </a:r>
            <a:r>
              <a:rPr lang="ar-IQ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: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04825" y="843338"/>
            <a:ext cx="111728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يأتي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الفقر في مقدمة الشكوى عند الصعاليك القدامى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فالصعلوك القديم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كان يفضل الموت على حياة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(الفقر)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مما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تجعله منبوذاً في مجتمعه: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يقول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(عروة):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فللموت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خير للفتى من حياته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فقيرا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ومن مولى تدب عقاربه </a:t>
            </a:r>
            <a:endParaRPr lang="ar-IQ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ونلمح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هذا المعنى عند الصعلوك الحديث فهذا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(حافظ إبراهيم)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قصيدته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(سعى بلا جدوى)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فهبي رياح الموت تكباً وأطفئ ** سراج حياتي قبل ن يتخطى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18978" y="3406518"/>
            <a:ext cx="11172825" cy="271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لكل عصر صاليك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الشعراء والأدباء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فمجتمع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الصعاليك في العصر الجاهلي يضم الفقراء والمتأثرين على الأوضاع الاجتماعية أمثال (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عروة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الورد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والسليك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بن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السكلة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الاشنفراى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وتأبط شراً وغيرهم ) بسبب حرمانهم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الانتساب إلى قبائلهم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لسود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بشرتهم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او لارتكابهم أفعالا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تتعارض من أعراف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قبائلهم.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الصعلكة في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المجتمع الحديث تختلف عن مفهومها في العصر الجاهلي وإن كانت النزعة إلى التشرد و خيرا من تمثيلها في العصر الحديث شعراء كثر نذكر على سبيل الحصر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(احمد الصافي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النجفي ومحمد مصطفى حمام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وحافظ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إبراهيم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غيرهم) 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فقد كانت أرواحهم عبثية متشردة ساخطة على كل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شيء.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2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252</TotalTime>
  <Words>1202</Words>
  <Application>Microsoft Office PowerPoint</Application>
  <PresentationFormat>مخصص</PresentationFormat>
  <Paragraphs>76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دفق الهواء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OH</dc:creator>
  <cp:lastModifiedBy>KM</cp:lastModifiedBy>
  <cp:revision>73</cp:revision>
  <dcterms:created xsi:type="dcterms:W3CDTF">2024-10-18T15:14:40Z</dcterms:created>
  <dcterms:modified xsi:type="dcterms:W3CDTF">2024-10-26T15:43:28Z</dcterms:modified>
</cp:coreProperties>
</file>