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B2016A2-1A4D-4056-A98F-8B8B5DF26D64}" type="datetimeFigureOut">
              <a:rPr lang="ar-IQ" smtClean="0"/>
              <a:t>06/05/1446</a:t>
            </a:fld>
            <a:endParaRPr lang="ar-IQ"/>
          </a:p>
        </p:txBody>
      </p:sp>
      <p:sp>
        <p:nvSpPr>
          <p:cNvPr id="5" name="Footer Placeholder 4"/>
          <p:cNvSpPr>
            <a:spLocks noGrp="1"/>
          </p:cNvSpPr>
          <p:nvPr>
            <p:ph type="ftr" sz="quarter" idx="11"/>
          </p:nvPr>
        </p:nvSpPr>
        <p:spPr>
          <a:xfrm>
            <a:off x="2692397" y="5037663"/>
            <a:ext cx="5214635" cy="279400"/>
          </a:xfrm>
        </p:spPr>
        <p:txBody>
          <a:bodyPr/>
          <a:lstStyle/>
          <a:p>
            <a:endParaRPr lang="ar-IQ"/>
          </a:p>
        </p:txBody>
      </p:sp>
      <p:sp>
        <p:nvSpPr>
          <p:cNvPr id="6" name="Slide Number Placeholder 5"/>
          <p:cNvSpPr>
            <a:spLocks noGrp="1"/>
          </p:cNvSpPr>
          <p:nvPr>
            <p:ph type="sldNum" sz="quarter" idx="12"/>
          </p:nvPr>
        </p:nvSpPr>
        <p:spPr>
          <a:xfrm>
            <a:off x="8956900" y="5037663"/>
            <a:ext cx="551167" cy="279400"/>
          </a:xfrm>
        </p:spPr>
        <p:txBody>
          <a:bodyPr/>
          <a:lstStyle/>
          <a:p>
            <a:fld id="{C0B78233-5AA4-46CB-B9BB-AAE640E3B7A0}" type="slidenum">
              <a:rPr lang="ar-IQ" smtClean="0"/>
              <a:t>‹#›</a:t>
            </a:fld>
            <a:endParaRPr lang="ar-IQ"/>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54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2016A2-1A4D-4056-A98F-8B8B5DF26D64}" type="datetimeFigureOut">
              <a:rPr lang="ar-IQ" smtClean="0"/>
              <a:t>06/05/1446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0B78233-5AA4-46CB-B9BB-AAE640E3B7A0}" type="slidenum">
              <a:rPr lang="ar-IQ" smtClean="0"/>
              <a:t>‹#›</a:t>
            </a:fld>
            <a:endParaRPr lang="ar-IQ"/>
          </a:p>
        </p:txBody>
      </p:sp>
    </p:spTree>
    <p:extLst>
      <p:ext uri="{BB962C8B-B14F-4D97-AF65-F5344CB8AC3E}">
        <p14:creationId xmlns:p14="http://schemas.microsoft.com/office/powerpoint/2010/main" val="2712713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2016A2-1A4D-4056-A98F-8B8B5DF26D64}" type="datetimeFigureOut">
              <a:rPr lang="ar-IQ" smtClean="0"/>
              <a:t>06/05/1446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0B78233-5AA4-46CB-B9BB-AAE640E3B7A0}" type="slidenum">
              <a:rPr lang="ar-IQ" smtClean="0"/>
              <a:t>‹#›</a:t>
            </a:fld>
            <a:endParaRPr lang="ar-IQ"/>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152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2016A2-1A4D-4056-A98F-8B8B5DF26D64}" type="datetimeFigureOut">
              <a:rPr lang="ar-IQ" smtClean="0"/>
              <a:t>06/05/1446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0B78233-5AA4-46CB-B9BB-AAE640E3B7A0}" type="slidenum">
              <a:rPr lang="ar-IQ" smtClean="0"/>
              <a:t>‹#›</a:t>
            </a:fld>
            <a:endParaRPr lang="ar-IQ"/>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7961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2016A2-1A4D-4056-A98F-8B8B5DF26D64}" type="datetimeFigureOut">
              <a:rPr lang="ar-IQ" smtClean="0"/>
              <a:t>06/05/1446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0B78233-5AA4-46CB-B9BB-AAE640E3B7A0}" type="slidenum">
              <a:rPr lang="ar-IQ" smtClean="0"/>
              <a:t>‹#›</a:t>
            </a:fld>
            <a:endParaRPr lang="ar-IQ"/>
          </a:p>
        </p:txBody>
      </p:sp>
    </p:spTree>
    <p:extLst>
      <p:ext uri="{BB962C8B-B14F-4D97-AF65-F5344CB8AC3E}">
        <p14:creationId xmlns:p14="http://schemas.microsoft.com/office/powerpoint/2010/main" val="1539202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2016A2-1A4D-4056-A98F-8B8B5DF26D64}" type="datetimeFigureOut">
              <a:rPr lang="ar-IQ" smtClean="0"/>
              <a:t>06/05/1446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0B78233-5AA4-46CB-B9BB-AAE640E3B7A0}" type="slidenum">
              <a:rPr lang="ar-IQ" smtClean="0"/>
              <a:t>‹#›</a:t>
            </a:fld>
            <a:endParaRPr lang="ar-IQ"/>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6927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2016A2-1A4D-4056-A98F-8B8B5DF26D64}" type="datetimeFigureOut">
              <a:rPr lang="ar-IQ" smtClean="0"/>
              <a:t>06/05/1446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0B78233-5AA4-46CB-B9BB-AAE640E3B7A0}" type="slidenum">
              <a:rPr lang="ar-IQ" smtClean="0"/>
              <a:t>‹#›</a:t>
            </a:fld>
            <a:endParaRPr lang="ar-IQ"/>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68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2016A2-1A4D-4056-A98F-8B8B5DF26D64}" type="datetimeFigureOut">
              <a:rPr lang="ar-IQ" smtClean="0"/>
              <a:t>06/05/1446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0B78233-5AA4-46CB-B9BB-AAE640E3B7A0}"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465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2016A2-1A4D-4056-A98F-8B8B5DF26D64}" type="datetimeFigureOut">
              <a:rPr lang="ar-IQ" smtClean="0"/>
              <a:t>06/05/1446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0B78233-5AA4-46CB-B9BB-AAE640E3B7A0}" type="slidenum">
              <a:rPr lang="ar-IQ" smtClean="0"/>
              <a:t>‹#›</a:t>
            </a:fld>
            <a:endParaRPr lang="ar-IQ"/>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664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2016A2-1A4D-4056-A98F-8B8B5DF26D64}" type="datetimeFigureOut">
              <a:rPr lang="ar-IQ" smtClean="0"/>
              <a:t>06/05/1446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0B78233-5AA4-46CB-B9BB-AAE640E3B7A0}" type="slidenum">
              <a:rPr lang="ar-IQ" smtClean="0"/>
              <a:t>‹#›</a:t>
            </a:fld>
            <a:endParaRPr lang="ar-IQ"/>
          </a:p>
        </p:txBody>
      </p:sp>
    </p:spTree>
    <p:extLst>
      <p:ext uri="{BB962C8B-B14F-4D97-AF65-F5344CB8AC3E}">
        <p14:creationId xmlns:p14="http://schemas.microsoft.com/office/powerpoint/2010/main" val="428333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2016A2-1A4D-4056-A98F-8B8B5DF26D64}" type="datetimeFigureOut">
              <a:rPr lang="ar-IQ" smtClean="0"/>
              <a:t>06/05/1446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0B78233-5AA4-46CB-B9BB-AAE640E3B7A0}" type="slidenum">
              <a:rPr lang="ar-IQ" smtClean="0"/>
              <a:t>‹#›</a:t>
            </a:fld>
            <a:endParaRPr lang="ar-IQ"/>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43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2016A2-1A4D-4056-A98F-8B8B5DF26D64}" type="datetimeFigureOut">
              <a:rPr lang="ar-IQ" smtClean="0"/>
              <a:t>06/05/1446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0B78233-5AA4-46CB-B9BB-AAE640E3B7A0}" type="slidenum">
              <a:rPr lang="ar-IQ" smtClean="0"/>
              <a:t>‹#›</a:t>
            </a:fld>
            <a:endParaRPr lang="ar-IQ"/>
          </a:p>
        </p:txBody>
      </p:sp>
    </p:spTree>
    <p:extLst>
      <p:ext uri="{BB962C8B-B14F-4D97-AF65-F5344CB8AC3E}">
        <p14:creationId xmlns:p14="http://schemas.microsoft.com/office/powerpoint/2010/main" val="30823752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2016A2-1A4D-4056-A98F-8B8B5DF26D64}" type="datetimeFigureOut">
              <a:rPr lang="ar-IQ" smtClean="0"/>
              <a:t>06/05/1446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0B78233-5AA4-46CB-B9BB-AAE640E3B7A0}" type="slidenum">
              <a:rPr lang="ar-IQ" smtClean="0"/>
              <a:t>‹#›</a:t>
            </a:fld>
            <a:endParaRPr lang="ar-IQ"/>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63081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2016A2-1A4D-4056-A98F-8B8B5DF26D64}" type="datetimeFigureOut">
              <a:rPr lang="ar-IQ" smtClean="0"/>
              <a:t>06/05/1446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0B78233-5AA4-46CB-B9BB-AAE640E3B7A0}"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706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016A2-1A4D-4056-A98F-8B8B5DF26D64}" type="datetimeFigureOut">
              <a:rPr lang="ar-IQ" smtClean="0"/>
              <a:t>06/05/1446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0B78233-5AA4-46CB-B9BB-AAE640E3B7A0}" type="slidenum">
              <a:rPr lang="ar-IQ" smtClean="0"/>
              <a:t>‹#›</a:t>
            </a:fld>
            <a:endParaRPr lang="ar-IQ"/>
          </a:p>
        </p:txBody>
      </p:sp>
    </p:spTree>
    <p:extLst>
      <p:ext uri="{BB962C8B-B14F-4D97-AF65-F5344CB8AC3E}">
        <p14:creationId xmlns:p14="http://schemas.microsoft.com/office/powerpoint/2010/main" val="55602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2016A2-1A4D-4056-A98F-8B8B5DF26D64}" type="datetimeFigureOut">
              <a:rPr lang="ar-IQ" smtClean="0"/>
              <a:t>06/05/1446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0B78233-5AA4-46CB-B9BB-AAE640E3B7A0}" type="slidenum">
              <a:rPr lang="ar-IQ" smtClean="0"/>
              <a:t>‹#›</a:t>
            </a:fld>
            <a:endParaRPr lang="ar-IQ"/>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86947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2016A2-1A4D-4056-A98F-8B8B5DF26D64}" type="datetimeFigureOut">
              <a:rPr lang="ar-IQ" smtClean="0"/>
              <a:t>06/05/1446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0B78233-5AA4-46CB-B9BB-AAE640E3B7A0}" type="slidenum">
              <a:rPr lang="ar-IQ" smtClean="0"/>
              <a:t>‹#›</a:t>
            </a:fld>
            <a:endParaRPr lang="ar-IQ"/>
          </a:p>
        </p:txBody>
      </p:sp>
    </p:spTree>
    <p:extLst>
      <p:ext uri="{BB962C8B-B14F-4D97-AF65-F5344CB8AC3E}">
        <p14:creationId xmlns:p14="http://schemas.microsoft.com/office/powerpoint/2010/main" val="1628685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2016A2-1A4D-4056-A98F-8B8B5DF26D64}" type="datetimeFigureOut">
              <a:rPr lang="ar-IQ" smtClean="0"/>
              <a:t>06/05/1446</a:t>
            </a:fld>
            <a:endParaRPr lang="ar-IQ"/>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B78233-5AA4-46CB-B9BB-AAE640E3B7A0}" type="slidenum">
              <a:rPr lang="ar-IQ" smtClean="0"/>
              <a:t>‹#›</a:t>
            </a:fld>
            <a:endParaRPr lang="ar-IQ"/>
          </a:p>
        </p:txBody>
      </p:sp>
    </p:spTree>
    <p:extLst>
      <p:ext uri="{BB962C8B-B14F-4D97-AF65-F5344CB8AC3E}">
        <p14:creationId xmlns:p14="http://schemas.microsoft.com/office/powerpoint/2010/main" val="39189377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02692" y="2057444"/>
            <a:ext cx="6561438" cy="2650480"/>
          </a:xfrm>
        </p:spPr>
        <p:txBody>
          <a:bodyPr>
            <a:normAutofit/>
          </a:bodyPr>
          <a:lstStyle/>
          <a:p>
            <a:r>
              <a:rPr lang="ar-IQ" dirty="0"/>
              <a:t>محاضرة عن التصانيف المناخية </a:t>
            </a:r>
          </a:p>
          <a:p>
            <a:r>
              <a:rPr lang="ar-IQ" dirty="0"/>
              <a:t>المرحلة الثانية قسم الجغرافية / مادة المناخ التطبيقي </a:t>
            </a:r>
          </a:p>
          <a:p>
            <a:r>
              <a:rPr lang="ar-IQ" dirty="0"/>
              <a:t>استاذ دكتور </a:t>
            </a:r>
          </a:p>
          <a:p>
            <a:r>
              <a:rPr lang="ar-IQ" dirty="0"/>
              <a:t>ازهار سلمان هادي  </a:t>
            </a:r>
          </a:p>
          <a:p>
            <a:r>
              <a:rPr lang="ar-IQ" dirty="0"/>
              <a:t>جامعة ديالى كلية التربية للعلوم الانسانية </a:t>
            </a:r>
          </a:p>
        </p:txBody>
      </p:sp>
    </p:spTree>
    <p:extLst>
      <p:ext uri="{BB962C8B-B14F-4D97-AF65-F5344CB8AC3E}">
        <p14:creationId xmlns:p14="http://schemas.microsoft.com/office/powerpoint/2010/main" val="55436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IQ" b="1" u="sng" dirty="0"/>
              <a:t>مفهوم التصنيف المناخي وأهميتهُ  </a:t>
            </a:r>
            <a:endParaRPr lang="en-US" dirty="0"/>
          </a:p>
          <a:p>
            <a:r>
              <a:rPr lang="ar-IQ" dirty="0"/>
              <a:t>      	يقصد بالتصنيف تلك العملية التي يتم بواسطتها جمع الظواهر المتشابهة – طبيعية كانت أم بشرية – في مجموعات اقل عدداً من الأنماط (</a:t>
            </a:r>
            <a:r>
              <a:rPr lang="en-AU" dirty="0"/>
              <a:t>T</a:t>
            </a:r>
            <a:r>
              <a:rPr lang="en-US" dirty="0" err="1"/>
              <a:t>ypes</a:t>
            </a:r>
            <a:r>
              <a:rPr lang="ar-IQ" dirty="0"/>
              <a:t>)، وجمع هذه الأنماط في مجموعات أوسع (</a:t>
            </a:r>
            <a:r>
              <a:rPr lang="en-US" dirty="0"/>
              <a:t>Groups</a:t>
            </a:r>
            <a:r>
              <a:rPr lang="ar-IQ" dirty="0"/>
              <a:t>) على أساس وحدة قياس مختارة. والغرض من عملية التصنيف هذه هو تنظيم الظواهر الجغرافية والتنسيق بينها لكي يمكن حصرها في مجموعات أكثر سعة واقل عدداً وذلك ليسهل فهمها ووصفها والربط بها وتحليلها تحليلاً علميا قائما على أساس العلاقات المتبادلة بين الظواهر الجغرافية المختلفة</a:t>
            </a:r>
            <a:endParaRPr lang="en-US" dirty="0"/>
          </a:p>
          <a:p>
            <a:endParaRPr lang="ar-IQ" dirty="0"/>
          </a:p>
        </p:txBody>
      </p:sp>
    </p:spTree>
    <p:extLst>
      <p:ext uri="{BB962C8B-B14F-4D97-AF65-F5344CB8AC3E}">
        <p14:creationId xmlns:p14="http://schemas.microsoft.com/office/powerpoint/2010/main" val="410085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IQ" dirty="0"/>
              <a:t> أما التصنيف المناخي فيقصد به، تقسيم سطح الأرض إلى أقاليم مناخية وبمفهوم الإقليم الجغرافي يكون من الضروري لكل من الأقاليم المناخية ما يميزه في صفاته عما يجاوره.</a:t>
            </a:r>
            <a:r>
              <a:rPr lang="ar-IQ" baseline="30000" dirty="0"/>
              <a:t> </a:t>
            </a:r>
            <a:r>
              <a:rPr lang="ar-IQ" dirty="0"/>
              <a:t> وهو عبارة عن جمع المناطق المتشابهة مناخياً في إقليم واحد ( </a:t>
            </a:r>
            <a:r>
              <a:rPr lang="en-US" dirty="0"/>
              <a:t>Single region</a:t>
            </a:r>
            <a:r>
              <a:rPr lang="ar-IQ" dirty="0"/>
              <a:t> )</a:t>
            </a:r>
            <a:r>
              <a:rPr lang="ar-IQ" baseline="30000" dirty="0"/>
              <a:t> </a:t>
            </a:r>
            <a:r>
              <a:rPr lang="ar-IQ" dirty="0"/>
              <a:t> ويمكن تعريفه بأنه تقسيم سطح الأرض أو جزء منها إلى أقاليم متشابهة مناخياً بالاعتماد على عنصر أو أكثر من العناصر المناخية، أو الربط ما بين هذه العناصر والظواهر الموجودة على سطح الأرض كالنبات الطبيعي، أو التربة أو نظام التصريف المائي للمنطقة.</a:t>
            </a:r>
            <a:endParaRPr lang="en-US" dirty="0"/>
          </a:p>
        </p:txBody>
      </p:sp>
    </p:spTree>
    <p:extLst>
      <p:ext uri="{BB962C8B-B14F-4D97-AF65-F5344CB8AC3E}">
        <p14:creationId xmlns:p14="http://schemas.microsoft.com/office/powerpoint/2010/main" val="354915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1800" dirty="0"/>
              <a:t>التصنيفات المناخية هي إحدى طرق التعميم وتقديم المعلومات المناخية المفيدة عن الأقاليم المناخية المختلفة. ويستفاد من تلك المعلومات في مجالات مختلفة في الحياة أهمها</a:t>
            </a:r>
          </a:p>
        </p:txBody>
      </p:sp>
      <p:sp>
        <p:nvSpPr>
          <p:cNvPr id="3" name="Content Placeholder 2"/>
          <p:cNvSpPr>
            <a:spLocks noGrp="1"/>
          </p:cNvSpPr>
          <p:nvPr>
            <p:ph idx="1"/>
          </p:nvPr>
        </p:nvSpPr>
        <p:spPr/>
        <p:txBody>
          <a:bodyPr>
            <a:normAutofit fontScale="62500" lnSpcReduction="20000"/>
          </a:bodyPr>
          <a:lstStyle/>
          <a:p>
            <a:pPr lvl="0"/>
            <a:r>
              <a:rPr lang="ar-IQ" dirty="0"/>
              <a:t>في مجال الزراعة: تقدم معلومات خاصة عن مناخ كل إقليم وبذلك يمكن تحديد أنواع المحاصيل والنباتات التي يمكن زراعتها في كل منطقة على أساس إن لكل محصول زراعي متطلبات مناخية محددة.</a:t>
            </a:r>
            <a:endParaRPr lang="en-US" dirty="0"/>
          </a:p>
          <a:p>
            <a:pPr lvl="0"/>
            <a:r>
              <a:rPr lang="ar-IQ" dirty="0"/>
              <a:t>في مجال راحة الإنسان: فالمعلومات المناخية والاهتمام بالتصنيفات المناخية تفيد الإنسان في مجال التخطيط لتوفير ظروف حياة أفضل، فالنشاطات البشرية تتأثر بالظروف المناخية، وفي كثير من الأحيان تكون بعض العوامل المناخية عنصر إزعاج في بعض الأقاليم تقلل من راحة الإنسان وتؤثر سلباً على نشاطه؛ فالمعلومات المناخية عن الواقع المناخي لكل إقليم تفيد في تحديد الحاجة إلى التدفئة في الفصول الباردة، والى التبريد في الفصول الحارة وذلك من اجل توفير ظروف جوية مريحة.</a:t>
            </a:r>
            <a:endParaRPr lang="en-US" dirty="0"/>
          </a:p>
          <a:p>
            <a:r>
              <a:rPr lang="ar-IQ" dirty="0"/>
              <a:t>ج- في مجال السياحة: يقدم المناخ الإقليمي المعلومات المطلوبة لتمكين الإنسان من استخدام المناخ كمصدرهام في مجال السياحة وغيرها من المجالات؛ فإلى جانب أنواع السياحة المتعددة، يوجد أنواع من السياحة تعتمد على الجذب المناخي مثل المصايف و المشاتي ومناطق التزلج على الجليد والمناطق الشمسية وغيرها.</a:t>
            </a:r>
            <a:endParaRPr lang="en-US" dirty="0"/>
          </a:p>
          <a:p>
            <a:r>
              <a:rPr lang="ar-IQ" dirty="0"/>
              <a:t>د- في مجال الطاقة: تقدم التصنيفات المناخية معلومات مفيدة ومهمة عن عناصر المناخ مثل الرياح والاشعة الشمسية. وهي معلومات تمكن الانسان من استخدامها لتحديد المناطق المناسبة لتوليد انواع الطاقة المتجددة </a:t>
            </a:r>
            <a:r>
              <a:rPr lang="ar-IQ" baseline="-25000" dirty="0"/>
              <a:t>–</a:t>
            </a:r>
            <a:r>
              <a:rPr lang="ar-IQ" dirty="0"/>
              <a:t> من الرياح والاشعة الشمسية</a:t>
            </a:r>
            <a:r>
              <a:rPr lang="ar-IQ" baseline="-25000" dirty="0"/>
              <a:t>-</a:t>
            </a:r>
            <a:r>
              <a:rPr lang="ar-IQ" dirty="0"/>
              <a:t> وهي من أنواع الطاقة التي يسعى الإنسان لاستغلالها بشكل أفضل للتقليل من استخدام الطاقة التقليدية التي يتصف في الغالب بارتفاع تكاليف إنتاجها وندرتها ومساهمتها في تلوث البيئة. </a:t>
            </a:r>
            <a:endParaRPr lang="en-US" dirty="0"/>
          </a:p>
          <a:p>
            <a:r>
              <a:rPr lang="ar-IQ" dirty="0"/>
              <a:t> </a:t>
            </a:r>
            <a:endParaRPr lang="en-US" dirty="0"/>
          </a:p>
          <a:p>
            <a:endParaRPr lang="ar-IQ" dirty="0"/>
          </a:p>
        </p:txBody>
      </p:sp>
    </p:spTree>
    <p:extLst>
      <p:ext uri="{BB962C8B-B14F-4D97-AF65-F5344CB8AC3E}">
        <p14:creationId xmlns:p14="http://schemas.microsoft.com/office/powerpoint/2010/main" val="130391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انواع التصانيف المناخيةا</a:t>
            </a:r>
          </a:p>
        </p:txBody>
      </p:sp>
      <p:sp>
        <p:nvSpPr>
          <p:cNvPr id="3" name="Content Placeholder 2"/>
          <p:cNvSpPr>
            <a:spLocks noGrp="1"/>
          </p:cNvSpPr>
          <p:nvPr>
            <p:ph idx="1"/>
          </p:nvPr>
        </p:nvSpPr>
        <p:spPr/>
        <p:txBody>
          <a:bodyPr>
            <a:normAutofit fontScale="55000" lnSpcReduction="20000"/>
          </a:bodyPr>
          <a:lstStyle/>
          <a:p>
            <a:r>
              <a:rPr lang="ar-IQ" dirty="0"/>
              <a:t> لقد راودت فكرة تقسيم العالم إلى أقاليم مناخية الكثير من المفكرين ومنذ أزمان سحيقة. فقد ظهرت عند اليونان (الإغريق) فكرة تقسيم العالم إلى أقاليم مناخية، ولكن ولمحدودية المعلومات لديهم، فقد قسم اليونانيون العالم إلى ثلاثة أقاليم مناخية اعتمادا على درجة الحرارة فقط؛ فقد اعتبرت المنطقة المحصورة بين المدارين إقليما سمي الإقليم الحار، وهذه المنطقة حسب اعتقادهم تصعب الحياة فيها بل كلما تم الاقتراب من خط الاستواء تصبح إمكانية الحياة مستحيلة؛ والإقليم الثاني بين المدارين والدائرتين القطبيين وسمي بالإقليم المعتدل، وهو الإقليم الذي يسكنه الإنسان المتحضر؛ أما الثالث فهو الإقليم البارد أو القطبي، ويسكنه أناس متوحشون أشداء. من الواضح ان هذا التصنيف ليس دقيقا, ولا يمكن الاعتماد عليه نظرياً لوجود اختلافات مناخية كبيرة ضمن خطوط العرض المتساوية وذلك بسبب العوامل الاخرى المؤثرة على المناخ كالمسطحات المائية والارتفاع والانخفاض عن مستوى سطح البحر والغطاء النباتي والتضاريس وغيرها من العوامل</a:t>
            </a:r>
            <a:r>
              <a:rPr lang="ar-IQ" baseline="30000" dirty="0"/>
              <a:t> </a:t>
            </a:r>
            <a:r>
              <a:rPr lang="ar-IQ" dirty="0"/>
              <a:t>.</a:t>
            </a:r>
            <a:endParaRPr lang="en-US" dirty="0"/>
          </a:p>
          <a:p>
            <a:r>
              <a:rPr lang="ar-IQ" dirty="0"/>
              <a:t>      واستطاع العرب ومن خلال المعلومات التي توفرت لديهم في ذلك الوقت من توسيع الأقاليم المناخية إلى أربعة عشر إقليما بدلاً من ثلاثة أقاليم، فقد قسموا العالم المعروف لديهم إلى إقليم حار شرقي وغربي، والمنطقة المعتدلة إلى دافئة وباردة، وكذلك إلى شرقية وغربية، والمنطقة الباردة إلى شرقية وغربية. وبالرغم من عدم معرفة العرب بالتيارات البحرية إلا إنهم أحسوا تأثيرها، لذلك وضحوا الاختلاف بين شرق القارات وغربها مناخياً، إلا إن عدم توفير أجهزة رصد للحرارة أوقع العرب بنفس خطأ التعميم اليوناني الذي استخدم دوائر العرض كحدود للأقاليم المناخية.</a:t>
            </a:r>
            <a:r>
              <a:rPr lang="ar-IQ" baseline="30000" dirty="0"/>
              <a:t>   </a:t>
            </a:r>
            <a:endParaRPr lang="en-US" dirty="0"/>
          </a:p>
          <a:p>
            <a:r>
              <a:rPr lang="ar-IQ" dirty="0"/>
              <a:t>     لقد سعى العلماء الى تقسم العالم - أو جزء منه- الى اقاليم إذ ابتكرت العديد من التصانيف المناخية - والتي بلغت أكثر من مائة تصنيف - إلا أنها تقسم عموما – استنادا الى طبيعة البيانات المستخدمة في التصنيف – إلى نوعين رئيسين أما تجريبية أو أصولية. فالطريقة التجريبية تستعمل بيانات لها علاقة بالبيئة مثل: درجات الحرارة والرطوبة والأمطار وعناصر أخرى اشتقت منها مثل التبخر؛  بينما على النقيض من ذلك تستند فكرة التصانيف الأصولية على أساس العناصر السببية للمناخ مثل: نشاط وخصائص كل من الكتل الهوائية والدورة العامة للرياح والجهات والتيارات النفاثة والإشعاع الشمسي وغيرها التي تعطي أنماطا مكانية وزمانية للبيانات المناخية. وبناءاً على ذلك تكون التصانيف التجريبية ذات صبغة وصفية إلى حد بعيد بينما تتصف الطريقة الأصولية بأنها تفسيرية في مضمونها.</a:t>
            </a:r>
            <a:endParaRPr lang="en-US" dirty="0"/>
          </a:p>
          <a:p>
            <a:r>
              <a:rPr lang="ar-IQ" dirty="0"/>
              <a:t>وعلى الرغم من كون الطريقة الأصولية مرغوبة أكثر من وجهة النظر العلمية إلا إنها اقل استخداماً لصعوبة تطبيقها مما جعلها اقل شيوعاً واقل نجاحاً.</a:t>
            </a:r>
            <a:endParaRPr lang="en-US" dirty="0"/>
          </a:p>
          <a:p>
            <a:r>
              <a:rPr lang="ar-IQ" baseline="30000" dirty="0"/>
              <a:t>	</a:t>
            </a:r>
            <a:endParaRPr lang="en-US" dirty="0"/>
          </a:p>
        </p:txBody>
      </p:sp>
    </p:spTree>
    <p:extLst>
      <p:ext uri="{BB962C8B-B14F-4D97-AF65-F5344CB8AC3E}">
        <p14:creationId xmlns:p14="http://schemas.microsoft.com/office/powerpoint/2010/main" val="990377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6249" y="1359243"/>
            <a:ext cx="9710348" cy="4516625"/>
          </a:xfrm>
        </p:spPr>
        <p:txBody>
          <a:bodyPr>
            <a:normAutofit fontScale="47500" lnSpcReduction="20000"/>
          </a:bodyPr>
          <a:lstStyle/>
          <a:p>
            <a:r>
              <a:rPr lang="ar-IQ" b="1" dirty="0"/>
              <a:t>-  اولا  التصانيف الأصولية ( </a:t>
            </a:r>
            <a:r>
              <a:rPr lang="en-US" b="1" dirty="0"/>
              <a:t>Genetic Classification</a:t>
            </a:r>
            <a:r>
              <a:rPr lang="ar-IQ" b="1" dirty="0"/>
              <a:t> ) </a:t>
            </a:r>
            <a:endParaRPr lang="en-US" dirty="0"/>
          </a:p>
          <a:p>
            <a:r>
              <a:rPr lang="ar-IQ" dirty="0"/>
              <a:t>	تقسم التصانيف الأصولية إلى ثلاثة مجموعات فرعية بحسب الأسس التي اعتمدت في التصنيف وهي:  </a:t>
            </a:r>
            <a:endParaRPr lang="en-US" dirty="0"/>
          </a:p>
          <a:p>
            <a:r>
              <a:rPr lang="ar-IQ" b="1" dirty="0"/>
              <a:t>أ- التصنيفات الاصولية التي استندت على محددات جغرافية للمناخ </a:t>
            </a:r>
            <a:endParaRPr lang="en-US" dirty="0"/>
          </a:p>
          <a:p>
            <a:r>
              <a:rPr lang="ar-IQ" dirty="0"/>
              <a:t>	هناك العديد من المصنفين – وبشكل خاص المصنفين الالمان - الذين اعتمدوا هذا الأساس في عملهم إذ صنفوا المناخ على وفق عوامل مثل: سيطرة خطوط العرض الحرارية القارية مقابل البحرية، والموقع الذي يتعلق بالضغط وأحزمة الرياح وتأثيرات الجبال، وهذه التصنيفات تشترك كلها بشيء واحد هو إنها نوعية</a:t>
            </a:r>
            <a:r>
              <a:rPr lang="ar-IQ" baseline="30000" dirty="0"/>
              <a:t>()</a:t>
            </a:r>
            <a:r>
              <a:rPr lang="ar-IQ" dirty="0"/>
              <a:t>. واهم التصانيف في هذا المجال حسب التسلسل الزمني هي: تقسيم </a:t>
            </a:r>
            <a:r>
              <a:rPr lang="ar-IQ" b="1" dirty="0"/>
              <a:t>(</a:t>
            </a:r>
            <a:r>
              <a:rPr lang="en-US" b="1" dirty="0"/>
              <a:t>Supan,1879</a:t>
            </a:r>
            <a:r>
              <a:rPr lang="ar-IQ" b="1" dirty="0"/>
              <a:t>)</a:t>
            </a:r>
            <a:r>
              <a:rPr lang="ar-IQ" dirty="0"/>
              <a:t> </a:t>
            </a:r>
            <a:r>
              <a:rPr lang="ar-IQ" b="1" dirty="0"/>
              <a:t>و(</a:t>
            </a:r>
            <a:r>
              <a:rPr lang="en-US" b="1" dirty="0"/>
              <a:t>Hult,1899</a:t>
            </a:r>
            <a:r>
              <a:rPr lang="ar-IQ" b="1" dirty="0"/>
              <a:t>), </a:t>
            </a:r>
            <a:r>
              <a:rPr lang="ar-IQ" dirty="0"/>
              <a:t>و</a:t>
            </a:r>
            <a:r>
              <a:rPr lang="ar-IQ" b="1" dirty="0"/>
              <a:t>(</a:t>
            </a:r>
            <a:r>
              <a:rPr lang="en-AU" b="1" dirty="0" err="1"/>
              <a:t>Gorczynski</a:t>
            </a:r>
            <a:r>
              <a:rPr lang="en-AU" b="1" dirty="0"/>
              <a:t> ,1945</a:t>
            </a:r>
            <a:r>
              <a:rPr lang="ar-IQ" dirty="0"/>
              <a:t>)، و</a:t>
            </a:r>
            <a:r>
              <a:rPr lang="ar-IQ" b="1" dirty="0"/>
              <a:t>(</a:t>
            </a:r>
            <a:r>
              <a:rPr lang="en-US" b="1" dirty="0" err="1"/>
              <a:t>Holdridge</a:t>
            </a:r>
            <a:r>
              <a:rPr lang="en-US" b="1" dirty="0"/>
              <a:t> , 1959</a:t>
            </a:r>
            <a:r>
              <a:rPr lang="ar-IQ" b="1" dirty="0"/>
              <a:t> )</a:t>
            </a:r>
            <a:r>
              <a:rPr lang="ar-IQ" dirty="0"/>
              <a:t>.</a:t>
            </a:r>
            <a:endParaRPr lang="en-US" dirty="0"/>
          </a:p>
          <a:p>
            <a:r>
              <a:rPr lang="ar-IQ" dirty="0"/>
              <a:t> </a:t>
            </a:r>
            <a:endParaRPr lang="en-US" dirty="0"/>
          </a:p>
          <a:p>
            <a:r>
              <a:rPr lang="ar-IQ" b="1" dirty="0"/>
              <a:t>ب- التصنيفات التي اعتمدت على الموازنة الإشعاعية لسطح الأرض </a:t>
            </a:r>
            <a:endParaRPr lang="en-US" dirty="0"/>
          </a:p>
          <a:p>
            <a:r>
              <a:rPr lang="ar-IQ" b="1" dirty="0"/>
              <a:t>      </a:t>
            </a:r>
            <a:r>
              <a:rPr lang="ar-IQ" dirty="0"/>
              <a:t>أهم تصنيفين في هذا المجال هما:  تصنيف بوديكو</a:t>
            </a:r>
            <a:r>
              <a:rPr lang="ar-IQ" b="1" dirty="0"/>
              <a:t>(</a:t>
            </a:r>
            <a:r>
              <a:rPr lang="en-US" b="1" dirty="0" err="1"/>
              <a:t>Budyko</a:t>
            </a:r>
            <a:r>
              <a:rPr lang="en-US" b="1" dirty="0"/>
              <a:t> , 1956</a:t>
            </a:r>
            <a:r>
              <a:rPr lang="ar-IQ" b="1" dirty="0"/>
              <a:t>)</a:t>
            </a:r>
            <a:r>
              <a:rPr lang="ar-IQ" dirty="0"/>
              <a:t>، تيرجنج</a:t>
            </a:r>
            <a:r>
              <a:rPr lang="ar-IQ" b="1" dirty="0"/>
              <a:t> أو (</a:t>
            </a:r>
            <a:r>
              <a:rPr lang="en-US" b="1" dirty="0" err="1"/>
              <a:t>Ter</a:t>
            </a:r>
            <a:r>
              <a:rPr lang="en-AU" b="1" dirty="0"/>
              <a:t>j</a:t>
            </a:r>
            <a:r>
              <a:rPr lang="en-US" b="1" dirty="0"/>
              <a:t>ung,1968</a:t>
            </a:r>
            <a:r>
              <a:rPr lang="ar-IQ" b="1" dirty="0"/>
              <a:t>)</a:t>
            </a:r>
            <a:r>
              <a:rPr lang="ar-IQ" dirty="0"/>
              <a:t>. بُني الأول – والذي أسماه دليل الجفاف الاشعاعي-                   </a:t>
            </a:r>
            <a:r>
              <a:rPr lang="en-AU" dirty="0"/>
              <a:t>Radiation index dryness)</a:t>
            </a:r>
            <a:r>
              <a:rPr lang="ar-IQ" dirty="0"/>
              <a:t>) – على نسبة صافي الاشعاع الى كمية الطاقة الازمة لتبخر التساقط المتوافرة؛ بينما اعتمد الثاني شعور الانسان بالراحة – أي الحاجة البايلوجية للانسان   أساساً للتصنيف.  </a:t>
            </a:r>
            <a:endParaRPr lang="en-US" dirty="0"/>
          </a:p>
          <a:p>
            <a:r>
              <a:rPr lang="ar-IQ" dirty="0"/>
              <a:t>	 </a:t>
            </a:r>
            <a:endParaRPr lang="en-US" dirty="0"/>
          </a:p>
          <a:p>
            <a:r>
              <a:rPr lang="ar-IQ" b="1" dirty="0"/>
              <a:t>ج – التصانيف الاصولية التي اعتمدت الكتل الهوائية أساسا للتصنيف </a:t>
            </a:r>
            <a:endParaRPr lang="en-US" dirty="0"/>
          </a:p>
          <a:p>
            <a:r>
              <a:rPr lang="ar-IQ" dirty="0"/>
              <a:t>	 يًعد التقسيم المناخي المعتمد على الكتل الهوائية من أكثر التقسيمات ملائمة لطبيعة المناخ، لان أهم مميزات الغلاف الجوي تتمثل في الحركة والتغير المستمر؛ إلا إن من نقاط النقد الموجهة إلى هذا النوع من التصنيف هو ما تتصف به الكتل الهوائية من تغير وتبدل ضمني في خصائصها: فهي في الوسط عنيفة وتضعف باتجاه الأطراف، كما إن الكتل الهوائية الشتوية تختلف عن الكتل الهوائية الصيفية، ولهذا فأن إطلاق رمز معلوم واحد عن كتلة هوائية تحوي كل هذا التباين يبدو غير مناسب</a:t>
            </a:r>
            <a:endParaRPr lang="en-US" dirty="0"/>
          </a:p>
          <a:p>
            <a:r>
              <a:rPr lang="ar-IQ" dirty="0"/>
              <a:t>	وكان العالم الألماني ( </a:t>
            </a:r>
            <a:r>
              <a:rPr lang="en-US" dirty="0"/>
              <a:t>A. </a:t>
            </a:r>
            <a:r>
              <a:rPr lang="en-US" dirty="0" err="1"/>
              <a:t>Hettner</a:t>
            </a:r>
            <a:r>
              <a:rPr lang="ar-IQ" dirty="0"/>
              <a:t>) هو أول من استخدم الكتل الهوائية أساسا للتقسيم وذلك في عام (1931)، الا أن تقسيمه هذا - في نظر المناخيين –  كان وصفاً غير دقيقاً</a:t>
            </a:r>
            <a:r>
              <a:rPr lang="ar-IQ" baseline="30000" dirty="0"/>
              <a:t>()</a:t>
            </a:r>
            <a:r>
              <a:rPr lang="ar-IQ" dirty="0"/>
              <a:t>؛ ثم تبعه العالم السوفيتي (</a:t>
            </a:r>
            <a:r>
              <a:rPr lang="en-AU" dirty="0"/>
              <a:t>,1936   </a:t>
            </a:r>
            <a:r>
              <a:rPr lang="en-US" dirty="0" err="1"/>
              <a:t>B.P.Alissof</a:t>
            </a:r>
            <a:r>
              <a:rPr lang="ar-IQ" dirty="0"/>
              <a:t>) إذ قسم العالم إلى سبعة أقاليم مناخية اعتماداً على أصول وتوزيع الكتل الهوائية والجهات المناخية ، إضافة إلى الدورة العامة للرياح ، والتوزيع العام للحرارة والرطوبة والعلاقة بينهما.</a:t>
            </a:r>
            <a:endParaRPr lang="en-US" dirty="0"/>
          </a:p>
          <a:p>
            <a:r>
              <a:rPr lang="en-US" baseline="30000" dirty="0"/>
              <a:t>(1)</a:t>
            </a:r>
            <a:r>
              <a:rPr lang="en-US" dirty="0"/>
              <a:t> Ibid                                                                                                                                                          </a:t>
            </a:r>
          </a:p>
        </p:txBody>
      </p:sp>
    </p:spTree>
    <p:extLst>
      <p:ext uri="{BB962C8B-B14F-4D97-AF65-F5344CB8AC3E}">
        <p14:creationId xmlns:p14="http://schemas.microsoft.com/office/powerpoint/2010/main" val="2053290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822" y="1445741"/>
            <a:ext cx="9759775" cy="4430127"/>
          </a:xfrm>
        </p:spPr>
        <p:txBody>
          <a:bodyPr>
            <a:normAutofit fontScale="85000" lnSpcReduction="10000"/>
          </a:bodyPr>
          <a:lstStyle/>
          <a:p>
            <a:pPr marL="0" indent="0">
              <a:buNone/>
            </a:pPr>
            <a:r>
              <a:rPr lang="ar-IQ" b="1" dirty="0"/>
              <a:t>ثانيا  - التصانيف التجريبية (</a:t>
            </a:r>
            <a:r>
              <a:rPr lang="en-US" b="1" baseline="30000" dirty="0"/>
              <a:t>  </a:t>
            </a:r>
            <a:r>
              <a:rPr lang="en-US" b="1" dirty="0"/>
              <a:t>Empirical Classification</a:t>
            </a:r>
            <a:r>
              <a:rPr lang="ar-IQ" b="1" dirty="0"/>
              <a:t>)</a:t>
            </a:r>
            <a:endParaRPr lang="en-US" dirty="0"/>
          </a:p>
          <a:p>
            <a:r>
              <a:rPr lang="ar-IQ" dirty="0"/>
              <a:t>	وهي التصانيف التي استخدمت الحرارة والأمطار معاً لا يجاد أقاليم مناخية بدلالة مظاهر طبيعية موجودة على سطح الأرض؛ وقد استخدم النبات الطبيعي في كثير من هذه المحاولات كأساس للتصنيف إذ إن النبات الطبيعي يًعد خير مُعبر عن مناخ منطقة ما، فالذي يحدد نوع النبات من أشجار وحشائش هو درجة الحرارة وكمية الأمطار الساقطة. كما ظهرت نماذج أخرى من التصانيف التجريبية التي اعتمدت الموازنة المائية وتوافر الماء للنبات كأساس للتصنيف.</a:t>
            </a:r>
            <a:r>
              <a:rPr lang="ar-IQ" baseline="30000" dirty="0"/>
              <a:t>()  </a:t>
            </a:r>
            <a:endParaRPr lang="en-US" dirty="0"/>
          </a:p>
          <a:p>
            <a:r>
              <a:rPr lang="ar-IQ" dirty="0"/>
              <a:t>     وان هذه المحاولات التي اعتمدت عليها التصانيف التجريبية تُظهر مدى تأثير المناخ على نشاطات الإنسان، مثل تحديد الإمكانيات الزراعية للمنطقة أو إمكانياتها الطبيعية، ألا أنها لا تظهر مدى تأثر المناخ على شعور الإنسان أو كيف يبدو شعور الإنسان من خلال أنماط المناخ المختلفة؛ لذا فقد ظهر نوع أخر من التصانيف التجريبية تحت عنوان التصانيف البشرية (</a:t>
            </a:r>
            <a:r>
              <a:rPr lang="en-US" dirty="0"/>
              <a:t>Human Classification</a:t>
            </a:r>
            <a:r>
              <a:rPr lang="ar-IQ" dirty="0"/>
              <a:t>) والذي يعتمد على مدى شعور الإنسان بالراحة (</a:t>
            </a:r>
            <a:r>
              <a:rPr lang="en-US" dirty="0"/>
              <a:t>Human Comfort </a:t>
            </a:r>
            <a:r>
              <a:rPr lang="ar-IQ" dirty="0"/>
              <a:t>) كأساس في التصنيف</a:t>
            </a:r>
            <a:r>
              <a:rPr lang="ar-IQ" baseline="30000" dirty="0"/>
              <a:t>() </a:t>
            </a:r>
            <a:r>
              <a:rPr lang="ar-IQ" dirty="0"/>
              <a:t>. ومن اهم التصانيف التجريبة هي:  تصنيف (</a:t>
            </a:r>
            <a:r>
              <a:rPr lang="en-US" dirty="0"/>
              <a:t>De </a:t>
            </a:r>
            <a:r>
              <a:rPr lang="en-US" dirty="0" err="1"/>
              <a:t>Martonne</a:t>
            </a:r>
            <a:r>
              <a:rPr lang="en-US" dirty="0"/>
              <a:t> , 1925</a:t>
            </a:r>
            <a:r>
              <a:rPr lang="ar-IQ" dirty="0"/>
              <a:t> ) و(</a:t>
            </a:r>
            <a:r>
              <a:rPr lang="en-US" dirty="0" err="1"/>
              <a:t>Syelya</a:t>
            </a:r>
            <a:r>
              <a:rPr lang="en-US" dirty="0"/>
              <a:t> Ninov,1928 </a:t>
            </a:r>
            <a:r>
              <a:rPr lang="ar-IQ" dirty="0"/>
              <a:t>) و(</a:t>
            </a:r>
            <a:r>
              <a:rPr lang="en-US" dirty="0"/>
              <a:t>Setzer,1946 </a:t>
            </a:r>
            <a:r>
              <a:rPr lang="ar-IQ" dirty="0"/>
              <a:t>) و(</a:t>
            </a:r>
            <a:r>
              <a:rPr lang="en-US" dirty="0"/>
              <a:t>Austin Miller ,1931</a:t>
            </a:r>
            <a:r>
              <a:rPr lang="ar-IQ" dirty="0"/>
              <a:t> ) ، وتصنيف (1936</a:t>
            </a:r>
            <a:r>
              <a:rPr lang="en-US" dirty="0" err="1"/>
              <a:t>Wladimir</a:t>
            </a:r>
            <a:r>
              <a:rPr lang="en-US" dirty="0"/>
              <a:t>  </a:t>
            </a:r>
            <a:r>
              <a:rPr lang="en-US" dirty="0" err="1"/>
              <a:t>Koppen</a:t>
            </a:r>
            <a:r>
              <a:rPr lang="en-US" dirty="0"/>
              <a:t> , 1918-  </a:t>
            </a:r>
            <a:r>
              <a:rPr lang="ar-IQ" dirty="0"/>
              <a:t>) و(</a:t>
            </a:r>
            <a:r>
              <a:rPr lang="en-US" dirty="0"/>
              <a:t>Trewartha  , 1937 </a:t>
            </a:r>
            <a:r>
              <a:rPr lang="ar-IQ" dirty="0"/>
              <a:t>) و  ( 1955-1931</a:t>
            </a:r>
            <a:r>
              <a:rPr lang="en-US" dirty="0" err="1"/>
              <a:t>Thornthwaite</a:t>
            </a:r>
            <a:r>
              <a:rPr lang="en-US" dirty="0"/>
              <a:t>,</a:t>
            </a:r>
            <a:r>
              <a:rPr lang="ar-IQ" dirty="0"/>
              <a:t>). وسيتم فيما يلي عرض تصنيف كوبن بشيء من التفصيل لكونه التصنيف المعتمد في الدراسة الحالية.</a:t>
            </a:r>
            <a:r>
              <a:rPr lang="en-US" dirty="0"/>
              <a:t>.              </a:t>
            </a:r>
          </a:p>
          <a:p>
            <a:endParaRPr lang="ar-IQ" dirty="0"/>
          </a:p>
        </p:txBody>
      </p:sp>
    </p:spTree>
    <p:extLst>
      <p:ext uri="{BB962C8B-B14F-4D97-AF65-F5344CB8AC3E}">
        <p14:creationId xmlns:p14="http://schemas.microsoft.com/office/powerpoint/2010/main" val="13820112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TotalTime>
  <Words>1457</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PowerPoint Presentation</vt:lpstr>
      <vt:lpstr>PowerPoint Presentation</vt:lpstr>
      <vt:lpstr>PowerPoint Presentation</vt:lpstr>
      <vt:lpstr>التصنيفات المناخية هي إحدى طرق التعميم وتقديم المعلومات المناخية المفيدة عن الأقاليم المناخية المختلفة. ويستفاد من تلك المعلومات في مجالات مختلفة في الحياة أهمها</vt:lpstr>
      <vt:lpstr>انواع التصانيف المناخيةا</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Azhar Salman</cp:lastModifiedBy>
  <cp:revision>4</cp:revision>
  <dcterms:created xsi:type="dcterms:W3CDTF">2018-07-13T11:46:41Z</dcterms:created>
  <dcterms:modified xsi:type="dcterms:W3CDTF">2024-11-06T21:20:08Z</dcterms:modified>
</cp:coreProperties>
</file>