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60" r:id="rId3"/>
    <p:sldId id="259" r:id="rId4"/>
    <p:sldId id="265" r:id="rId5"/>
    <p:sldId id="261" r:id="rId6"/>
    <p:sldId id="267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133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453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798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164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9734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877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53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729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885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393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4684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391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113" y="1272746"/>
            <a:ext cx="10723605" cy="4275437"/>
          </a:xfrm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ar-IQ" dirty="0"/>
              <a:t>المحاضرة الثانية  عن موضوع الجفاف </a:t>
            </a:r>
            <a:br>
              <a:rPr lang="ar-IQ" dirty="0"/>
            </a:br>
            <a:r>
              <a:rPr lang="ar-IQ" dirty="0"/>
              <a:t>مادة المناخ التطبيقي </a:t>
            </a:r>
            <a:br>
              <a:rPr lang="ar-IQ" dirty="0"/>
            </a:br>
            <a:r>
              <a:rPr lang="ar-IQ" dirty="0"/>
              <a:t>المرحلة الثانية قسم الجغرافية</a:t>
            </a:r>
            <a:br>
              <a:rPr lang="ar-IQ" dirty="0"/>
            </a:br>
            <a:r>
              <a:rPr lang="ar-IQ"/>
              <a:t>استاذ دكتور </a:t>
            </a:r>
            <a:br>
              <a:rPr lang="ar-IQ" dirty="0"/>
            </a:br>
            <a:r>
              <a:rPr lang="ar-IQ" dirty="0"/>
              <a:t>ازهار سلمان هادي </a:t>
            </a:r>
            <a:br>
              <a:rPr lang="ar-IQ" dirty="0"/>
            </a:br>
            <a:r>
              <a:rPr lang="ar-IQ" dirty="0"/>
              <a:t>جامعة ديالى كلية التربية للعلوم الانسانية </a:t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291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11761" y="642551"/>
            <a:ext cx="3707027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IQ" sz="2400" dirty="0"/>
              <a:t>ثانيا : معادلة كوبن لتحديد الجفاف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475" y="1640274"/>
            <a:ext cx="10515600" cy="4351338"/>
          </a:xfrm>
          <a:ln w="1905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ar-IQ" sz="4400" dirty="0"/>
              <a:t>حدد كوبن الجفاف في المناطق ذات الامطار الشتوية من خلا المعادلة </a:t>
            </a:r>
          </a:p>
          <a:p>
            <a:r>
              <a:rPr lang="ar-IQ" sz="4400" dirty="0"/>
              <a:t>كمية الامطار السنوية بالسنتمتر= 2*معدل درجة الحرارة بالمئوي فاذا كانت كمية الامطار اكبر من معدل درجة الحرارة  فالاقليم رطب وبالعكس فالاقليم جاف، وباعادة قسمة درجة الحرارة على 2 نحدد نوع الاقليم الجاف شبه جاف او جاف من خلال المقارنة اذا كانت اقل من درجة الرحرارة يكون جاف اما اذا اكثر فيكون الاقليم شبه جاف  </a:t>
            </a:r>
          </a:p>
        </p:txBody>
      </p:sp>
    </p:spTree>
    <p:extLst>
      <p:ext uri="{BB962C8B-B14F-4D97-AF65-F5344CB8AC3E}">
        <p14:creationId xmlns:p14="http://schemas.microsoft.com/office/powerpoint/2010/main" val="394172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05490"/>
              </p:ext>
            </p:extLst>
          </p:nvPr>
        </p:nvGraphicFramePr>
        <p:xfrm>
          <a:off x="1285431" y="1077109"/>
          <a:ext cx="5070171" cy="46711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33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0126">
                  <a:extLst>
                    <a:ext uri="{9D8B030D-6E8A-4147-A177-3AD203B41FA5}">
                      <a16:colId xmlns:a16="http://schemas.microsoft.com/office/drawing/2014/main" val="3621477801"/>
                    </a:ext>
                  </a:extLst>
                </a:gridCol>
              </a:tblGrid>
              <a:tr h="1179549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المحطة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مجموع</a:t>
                      </a:r>
                      <a:r>
                        <a:rPr lang="ar-IQ" sz="1200" baseline="0" dirty="0"/>
                        <a:t> المطر السنوي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معدل درجة الحرارة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تحويل الامطار </a:t>
                      </a:r>
                      <a:r>
                        <a:rPr lang="ar-IQ" sz="1200" baseline="0" dirty="0"/>
                        <a:t> الى سم 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نضرب درجة الحرارة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758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السليمانية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591.9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18.9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رطب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اربيل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315.2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20.7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شبه 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الموصل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335.2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20.3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شبه 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ربيعة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320.3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18.5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شبه 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سنجار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301.0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21.1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شبه 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كركوك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359.6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22.5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شبه 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138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خانقين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277.2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22.8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شبه 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19784" y="1077109"/>
            <a:ext cx="420129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dirty="0"/>
              <a:t>مثال حدد مناخ المنطقة للمحطات المناخية التالية ومثلها بالرسم </a:t>
            </a:r>
          </a:p>
        </p:txBody>
      </p:sp>
    </p:spTree>
    <p:extLst>
      <p:ext uri="{BB962C8B-B14F-4D97-AF65-F5344CB8AC3E}">
        <p14:creationId xmlns:p14="http://schemas.microsoft.com/office/powerpoint/2010/main" val="317291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388737"/>
              </p:ext>
            </p:extLst>
          </p:nvPr>
        </p:nvGraphicFramePr>
        <p:xfrm>
          <a:off x="4423717" y="1322172"/>
          <a:ext cx="6559380" cy="41763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93230">
                  <a:extLst>
                    <a:ext uri="{9D8B030D-6E8A-4147-A177-3AD203B41FA5}">
                      <a16:colId xmlns:a16="http://schemas.microsoft.com/office/drawing/2014/main" val="2982544580"/>
                    </a:ext>
                  </a:extLst>
                </a:gridCol>
                <a:gridCol w="1093230">
                  <a:extLst>
                    <a:ext uri="{9D8B030D-6E8A-4147-A177-3AD203B41FA5}">
                      <a16:colId xmlns:a16="http://schemas.microsoft.com/office/drawing/2014/main" val="1027001784"/>
                    </a:ext>
                  </a:extLst>
                </a:gridCol>
                <a:gridCol w="1093230">
                  <a:extLst>
                    <a:ext uri="{9D8B030D-6E8A-4147-A177-3AD203B41FA5}">
                      <a16:colId xmlns:a16="http://schemas.microsoft.com/office/drawing/2014/main" val="1741202896"/>
                    </a:ext>
                  </a:extLst>
                </a:gridCol>
                <a:gridCol w="1093230">
                  <a:extLst>
                    <a:ext uri="{9D8B030D-6E8A-4147-A177-3AD203B41FA5}">
                      <a16:colId xmlns:a16="http://schemas.microsoft.com/office/drawing/2014/main" val="2936775282"/>
                    </a:ext>
                  </a:extLst>
                </a:gridCol>
                <a:gridCol w="1093230">
                  <a:extLst>
                    <a:ext uri="{9D8B030D-6E8A-4147-A177-3AD203B41FA5}">
                      <a16:colId xmlns:a16="http://schemas.microsoft.com/office/drawing/2014/main" val="1377515876"/>
                    </a:ext>
                  </a:extLst>
                </a:gridCol>
                <a:gridCol w="1093230">
                  <a:extLst>
                    <a:ext uri="{9D8B030D-6E8A-4147-A177-3AD203B41FA5}">
                      <a16:colId xmlns:a16="http://schemas.microsoft.com/office/drawing/2014/main" val="1423451343"/>
                    </a:ext>
                  </a:extLst>
                </a:gridCol>
              </a:tblGrid>
              <a:tr h="430291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المحطة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مجموع</a:t>
                      </a:r>
                      <a:r>
                        <a:rPr lang="ar-IQ" sz="1200" baseline="0" dirty="0"/>
                        <a:t> المطر السنوي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معدل درجة الحرارة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تحويل الامطار </a:t>
                      </a:r>
                      <a:r>
                        <a:rPr lang="ar-IQ" sz="1200" baseline="0" dirty="0"/>
                        <a:t> الى سم 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نضرب درجة الحرارة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الوصف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776199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بيجي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شبه 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0769382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الرطبة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1719637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عنة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112743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حديثة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9426518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بغداد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162053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النجف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896838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الديوانية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6616556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الحي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96693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الناصرية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048462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العمارة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136964"/>
                  </a:ext>
                </a:extLst>
              </a:tr>
              <a:tr h="338104"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البصرة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جاف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4330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293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 ثالثا معادلة لانج لحساب الجفاف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9071" y="1548898"/>
            <a:ext cx="6456947" cy="2842628"/>
          </a:xfrm>
        </p:spPr>
        <p:txBody>
          <a:bodyPr>
            <a:noAutofit/>
          </a:bodyPr>
          <a:lstStyle/>
          <a:p>
            <a:r>
              <a:rPr lang="ar-IQ" sz="4000" dirty="0"/>
              <a:t>عبر عن معامل المطر بالمعادلة  </a:t>
            </a:r>
            <a:r>
              <a:rPr lang="en-US" sz="4000" dirty="0"/>
              <a:t>F =N/T</a:t>
            </a:r>
            <a:r>
              <a:rPr lang="ar-IQ" sz="4000" dirty="0"/>
              <a:t> حيث ان </a:t>
            </a:r>
          </a:p>
          <a:p>
            <a:r>
              <a:rPr lang="en-US" sz="4000" dirty="0"/>
              <a:t>F </a:t>
            </a:r>
            <a:r>
              <a:rPr lang="ar-IQ" sz="4000" dirty="0"/>
              <a:t>= معامل المطر</a:t>
            </a:r>
          </a:p>
          <a:p>
            <a:r>
              <a:rPr lang="en-US" sz="4000" dirty="0"/>
              <a:t>N</a:t>
            </a:r>
            <a:r>
              <a:rPr lang="ar-IQ" sz="4000" dirty="0"/>
              <a:t>=مجموع التساقط ملم  سنويا </a:t>
            </a:r>
          </a:p>
          <a:p>
            <a:r>
              <a:rPr lang="en-US" sz="4000" dirty="0"/>
              <a:t>T</a:t>
            </a:r>
            <a:r>
              <a:rPr lang="ar-IQ" sz="4000" dirty="0"/>
              <a:t>= المعدل السنوي للحرارة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341" y="1548898"/>
            <a:ext cx="3661067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3600" dirty="0"/>
              <a:t>ووضع صيغة نتائج المعادلة باربعة اصناف </a:t>
            </a:r>
          </a:p>
          <a:p>
            <a:r>
              <a:rPr lang="ar-IQ" sz="3600" dirty="0"/>
              <a:t>من </a:t>
            </a:r>
            <a:r>
              <a:rPr lang="en-US" sz="3600" dirty="0"/>
              <a:t>0</a:t>
            </a:r>
            <a:r>
              <a:rPr lang="ar-IQ" sz="3600" dirty="0"/>
              <a:t>-</a:t>
            </a:r>
            <a:r>
              <a:rPr lang="en-US" sz="3600" dirty="0"/>
              <a:t>10</a:t>
            </a:r>
            <a:r>
              <a:rPr lang="ar-IQ" sz="3600" dirty="0"/>
              <a:t> شديد الجفاف</a:t>
            </a:r>
          </a:p>
          <a:p>
            <a:r>
              <a:rPr lang="en-US" sz="3600" dirty="0"/>
              <a:t>10</a:t>
            </a:r>
            <a:r>
              <a:rPr lang="ar-IQ" sz="3600" dirty="0"/>
              <a:t>-</a:t>
            </a:r>
            <a:r>
              <a:rPr lang="en-US" sz="3600" dirty="0"/>
              <a:t>40</a:t>
            </a:r>
            <a:r>
              <a:rPr lang="ar-IQ" sz="3600" dirty="0"/>
              <a:t> جاف</a:t>
            </a:r>
          </a:p>
          <a:p>
            <a:r>
              <a:rPr lang="en-US" sz="3600" dirty="0"/>
              <a:t>41</a:t>
            </a:r>
            <a:r>
              <a:rPr lang="ar-IQ" sz="3600" dirty="0"/>
              <a:t>-</a:t>
            </a:r>
            <a:r>
              <a:rPr lang="en-US" sz="3600" dirty="0"/>
              <a:t>160</a:t>
            </a:r>
            <a:r>
              <a:rPr lang="ar-IQ" sz="3600" dirty="0"/>
              <a:t> شبه رطب</a:t>
            </a:r>
          </a:p>
          <a:p>
            <a:r>
              <a:rPr lang="en-US" sz="3600" dirty="0"/>
              <a:t>160</a:t>
            </a:r>
            <a:r>
              <a:rPr lang="ar-IQ" sz="3600" dirty="0"/>
              <a:t> فاكثر رطب</a:t>
            </a:r>
          </a:p>
        </p:txBody>
      </p:sp>
    </p:spTree>
    <p:extLst>
      <p:ext uri="{BB962C8B-B14F-4D97-AF65-F5344CB8AC3E}">
        <p14:creationId xmlns:p14="http://schemas.microsoft.com/office/powerpoint/2010/main" val="66865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945" y="2045644"/>
            <a:ext cx="5558481" cy="709913"/>
          </a:xfrm>
        </p:spPr>
        <p:txBody>
          <a:bodyPr>
            <a:normAutofit/>
          </a:bodyPr>
          <a:lstStyle/>
          <a:p>
            <a:r>
              <a:rPr lang="ar-IQ" sz="2000" dirty="0"/>
              <a:t>وعند تطبيق المعالة على بعض المحطات المناخية في المثال السابق يظهر النتيجة كما في الجدول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313631"/>
              </p:ext>
            </p:extLst>
          </p:nvPr>
        </p:nvGraphicFramePr>
        <p:xfrm>
          <a:off x="420129" y="720081"/>
          <a:ext cx="5286632" cy="5247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1195">
                  <a:extLst>
                    <a:ext uri="{9D8B030D-6E8A-4147-A177-3AD203B41FA5}">
                      <a16:colId xmlns:a16="http://schemas.microsoft.com/office/drawing/2014/main" val="721414210"/>
                    </a:ext>
                  </a:extLst>
                </a:gridCol>
                <a:gridCol w="1198605">
                  <a:extLst>
                    <a:ext uri="{9D8B030D-6E8A-4147-A177-3AD203B41FA5}">
                      <a16:colId xmlns:a16="http://schemas.microsoft.com/office/drawing/2014/main" val="150922058"/>
                    </a:ext>
                  </a:extLst>
                </a:gridCol>
                <a:gridCol w="1025611">
                  <a:extLst>
                    <a:ext uri="{9D8B030D-6E8A-4147-A177-3AD203B41FA5}">
                      <a16:colId xmlns:a16="http://schemas.microsoft.com/office/drawing/2014/main" val="667245609"/>
                    </a:ext>
                  </a:extLst>
                </a:gridCol>
                <a:gridCol w="1297459">
                  <a:extLst>
                    <a:ext uri="{9D8B030D-6E8A-4147-A177-3AD203B41FA5}">
                      <a16:colId xmlns:a16="http://schemas.microsoft.com/office/drawing/2014/main" val="997166633"/>
                    </a:ext>
                  </a:extLst>
                </a:gridCol>
                <a:gridCol w="753762">
                  <a:extLst>
                    <a:ext uri="{9D8B030D-6E8A-4147-A177-3AD203B41FA5}">
                      <a16:colId xmlns:a16="http://schemas.microsoft.com/office/drawing/2014/main" val="1493593697"/>
                    </a:ext>
                  </a:extLst>
                </a:gridCol>
              </a:tblGrid>
              <a:tr h="795071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المحطة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مجموع</a:t>
                      </a:r>
                      <a:r>
                        <a:rPr lang="ar-IQ" sz="1200" baseline="0" dirty="0"/>
                        <a:t> المطر السنوي ملم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معدل درجة الحرارة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600" dirty="0"/>
                        <a:t>قسمة الامطار على درجات الحرارة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الوصف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335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السليمانية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591.9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18.9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جاف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877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اربيل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315.2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20.7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جاف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6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الموصل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335.2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20.3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جاف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228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ربيعة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320.3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18.5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جاف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سنجار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301.0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21.1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جاف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553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كركوك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359.6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22.5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جاف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492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1200" dirty="0"/>
                        <a:t>خانقين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277.2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/>
                        <a:t>22.8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جاف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163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بيجي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شديد الجفاف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350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الرطبة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شديد الجفاف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621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عنة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شديد الجفاف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797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حديثة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ar-IQ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z="1200" dirty="0"/>
                        <a:t>شديد الجفاف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22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641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406</Words>
  <Application>Microsoft Office PowerPoint</Application>
  <PresentationFormat>Widescreen</PresentationFormat>
  <Paragraphs>195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المحاضرة الثانية  عن موضوع الجفاف  مادة المناخ التطبيقي  المرحلة الثانية قسم الجغرافية استاذ دكتور  ازهار سلمان هادي  جامعة ديالى كلية التربية للعلوم الانسانية  </vt:lpstr>
      <vt:lpstr>PowerPoint Presentation</vt:lpstr>
      <vt:lpstr>PowerPoint Presentation</vt:lpstr>
      <vt:lpstr>PowerPoint Presentation</vt:lpstr>
      <vt:lpstr> ثالثا معادلة لانج لحساب الجفاف </vt:lpstr>
      <vt:lpstr>وعند تطبيق المعالة على بعض المحطات المناخية في المثال السابق يظهر النتيجة كما في الجدول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الجفاف</dc:title>
  <dc:creator>Azhar</dc:creator>
  <cp:lastModifiedBy>Azhar Salman</cp:lastModifiedBy>
  <cp:revision>27</cp:revision>
  <dcterms:created xsi:type="dcterms:W3CDTF">2015-11-23T18:50:23Z</dcterms:created>
  <dcterms:modified xsi:type="dcterms:W3CDTF">2024-11-06T21:20:22Z</dcterms:modified>
</cp:coreProperties>
</file>