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56" r:id="rId3"/>
    <p:sldId id="267" r:id="rId4"/>
    <p:sldId id="263" r:id="rId5"/>
    <p:sldId id="257" r:id="rId6"/>
    <p:sldId id="262" r:id="rId7"/>
    <p:sldId id="258" r:id="rId8"/>
    <p:sldId id="260" r:id="rId9"/>
    <p:sldId id="264" r:id="rId10"/>
    <p:sldId id="259" r:id="rId11"/>
    <p:sldId id="265" r:id="rId12"/>
    <p:sldId id="261" r:id="rId13"/>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79"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651334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184538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3467986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7FA4431F-5FE1-4857-A46A-E927DC4EF812}"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3441644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A4431F-5FE1-4857-A46A-E927DC4EF812}" type="datetimeFigureOut">
              <a:rPr lang="ar-IQ" smtClean="0"/>
              <a:t>06/05/1446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269734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7FA4431F-5FE1-4857-A46A-E927DC4EF812}"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688776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7FA4431F-5FE1-4857-A46A-E927DC4EF812}" type="datetimeFigureOut">
              <a:rPr lang="ar-IQ" smtClean="0"/>
              <a:t>06/05/1446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24535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7FA4431F-5FE1-4857-A46A-E927DC4EF812}" type="datetimeFigureOut">
              <a:rPr lang="ar-IQ" smtClean="0"/>
              <a:t>06/05/1446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597291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A4431F-5FE1-4857-A46A-E927DC4EF812}" type="datetimeFigureOut">
              <a:rPr lang="ar-IQ" smtClean="0"/>
              <a:t>06/05/1446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4028854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75393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A4431F-5FE1-4857-A46A-E927DC4EF812}" type="datetimeFigureOut">
              <a:rPr lang="ar-IQ" smtClean="0"/>
              <a:t>06/05/1446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53E8504-79D2-4456-8EDB-2926ED582C41}" type="slidenum">
              <a:rPr lang="ar-IQ" smtClean="0"/>
              <a:t>‹#›</a:t>
            </a:fld>
            <a:endParaRPr lang="ar-IQ"/>
          </a:p>
        </p:txBody>
      </p:sp>
    </p:spTree>
    <p:extLst>
      <p:ext uri="{BB962C8B-B14F-4D97-AF65-F5344CB8AC3E}">
        <p14:creationId xmlns:p14="http://schemas.microsoft.com/office/powerpoint/2010/main" val="144684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FA4431F-5FE1-4857-A46A-E927DC4EF812}" type="datetimeFigureOut">
              <a:rPr lang="ar-IQ" smtClean="0"/>
              <a:t>06/05/1446</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53E8504-79D2-4456-8EDB-2926ED582C41}" type="slidenum">
              <a:rPr lang="ar-IQ" smtClean="0"/>
              <a:t>‹#›</a:t>
            </a:fld>
            <a:endParaRPr lang="ar-IQ"/>
          </a:p>
        </p:txBody>
      </p:sp>
    </p:spTree>
    <p:extLst>
      <p:ext uri="{BB962C8B-B14F-4D97-AF65-F5344CB8AC3E}">
        <p14:creationId xmlns:p14="http://schemas.microsoft.com/office/powerpoint/2010/main" val="443918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113" y="1272746"/>
            <a:ext cx="10723605" cy="4275437"/>
          </a:xfrm>
          <a:ln w="38100">
            <a:solidFill>
              <a:srgbClr val="0070C0"/>
            </a:solidFill>
          </a:ln>
        </p:spPr>
        <p:txBody>
          <a:bodyPr>
            <a:normAutofit fontScale="90000"/>
          </a:bodyPr>
          <a:lstStyle/>
          <a:p>
            <a:pPr algn="ctr"/>
            <a:r>
              <a:rPr lang="ar-IQ" dirty="0"/>
              <a:t>محاضرة عن موضوع الجفاف </a:t>
            </a:r>
            <a:br>
              <a:rPr lang="ar-IQ" dirty="0"/>
            </a:br>
            <a:r>
              <a:rPr lang="ar-IQ" dirty="0"/>
              <a:t>مادة المناخ التطبيقي </a:t>
            </a:r>
            <a:br>
              <a:rPr lang="ar-IQ" dirty="0"/>
            </a:br>
            <a:r>
              <a:rPr lang="ar-IQ" dirty="0"/>
              <a:t>المرحلة الثانية قسم الجغرافية</a:t>
            </a:r>
            <a:br>
              <a:rPr lang="ar-IQ" dirty="0"/>
            </a:br>
            <a:r>
              <a:rPr lang="ar-IQ" dirty="0"/>
              <a:t>استاذ دكتور </a:t>
            </a:r>
            <a:br>
              <a:rPr lang="ar-IQ" dirty="0"/>
            </a:br>
            <a:r>
              <a:rPr lang="ar-IQ" dirty="0"/>
              <a:t>ازهار سلمان هادي </a:t>
            </a:r>
            <a:br>
              <a:rPr lang="ar-IQ" dirty="0"/>
            </a:br>
            <a:r>
              <a:rPr lang="ar-IQ" dirty="0"/>
              <a:t>جامعة ديالى كلية التربية للعلوم الانسانية </a:t>
            </a:r>
            <a:br>
              <a:rPr lang="ar-IQ" dirty="0"/>
            </a:br>
            <a:endParaRPr lang="ar-IQ" dirty="0"/>
          </a:p>
        </p:txBody>
      </p:sp>
    </p:spTree>
    <p:extLst>
      <p:ext uri="{BB962C8B-B14F-4D97-AF65-F5344CB8AC3E}">
        <p14:creationId xmlns:p14="http://schemas.microsoft.com/office/powerpoint/2010/main" val="372919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831923533"/>
              </p:ext>
            </p:extLst>
          </p:nvPr>
        </p:nvGraphicFramePr>
        <p:xfrm>
          <a:off x="2026509" y="286277"/>
          <a:ext cx="7714843" cy="5924350"/>
        </p:xfrm>
        <a:graphic>
          <a:graphicData uri="http://schemas.openxmlformats.org/drawingml/2006/table">
            <a:tbl>
              <a:tblPr rtl="1" firstRow="1" bandRow="1">
                <a:tableStyleId>{5C22544A-7EE6-4342-B048-85BDC9FD1C3A}</a:tableStyleId>
              </a:tblPr>
              <a:tblGrid>
                <a:gridCol w="1272553">
                  <a:extLst>
                    <a:ext uri="{9D8B030D-6E8A-4147-A177-3AD203B41FA5}">
                      <a16:colId xmlns:a16="http://schemas.microsoft.com/office/drawing/2014/main" val="20000"/>
                    </a:ext>
                  </a:extLst>
                </a:gridCol>
                <a:gridCol w="1491270">
                  <a:extLst>
                    <a:ext uri="{9D8B030D-6E8A-4147-A177-3AD203B41FA5}">
                      <a16:colId xmlns:a16="http://schemas.microsoft.com/office/drawing/2014/main" val="20001"/>
                    </a:ext>
                  </a:extLst>
                </a:gridCol>
                <a:gridCol w="1650340">
                  <a:extLst>
                    <a:ext uri="{9D8B030D-6E8A-4147-A177-3AD203B41FA5}">
                      <a16:colId xmlns:a16="http://schemas.microsoft.com/office/drawing/2014/main" val="20002"/>
                    </a:ext>
                  </a:extLst>
                </a:gridCol>
                <a:gridCol w="1650340">
                  <a:extLst>
                    <a:ext uri="{9D8B030D-6E8A-4147-A177-3AD203B41FA5}">
                      <a16:colId xmlns:a16="http://schemas.microsoft.com/office/drawing/2014/main" val="20003"/>
                    </a:ext>
                  </a:extLst>
                </a:gridCol>
                <a:gridCol w="1650340">
                  <a:extLst>
                    <a:ext uri="{9D8B030D-6E8A-4147-A177-3AD203B41FA5}">
                      <a16:colId xmlns:a16="http://schemas.microsoft.com/office/drawing/2014/main" val="20004"/>
                    </a:ext>
                  </a:extLst>
                </a:gridCol>
              </a:tblGrid>
              <a:tr h="1179549">
                <a:tc>
                  <a:txBody>
                    <a:bodyPr/>
                    <a:lstStyle/>
                    <a:p>
                      <a:pPr rtl="1"/>
                      <a:r>
                        <a:rPr lang="ar-IQ" dirty="0"/>
                        <a:t>المحطة</a:t>
                      </a:r>
                    </a:p>
                  </a:txBody>
                  <a:tcPr/>
                </a:tc>
                <a:tc>
                  <a:txBody>
                    <a:bodyPr/>
                    <a:lstStyle/>
                    <a:p>
                      <a:pPr rtl="1"/>
                      <a:r>
                        <a:rPr lang="ar-IQ" dirty="0"/>
                        <a:t>مجموع</a:t>
                      </a:r>
                      <a:r>
                        <a:rPr lang="ar-IQ" baseline="0" dirty="0"/>
                        <a:t> المطر السنوي</a:t>
                      </a:r>
                      <a:endParaRPr lang="ar-IQ" dirty="0"/>
                    </a:p>
                  </a:txBody>
                  <a:tcPr/>
                </a:tc>
                <a:tc>
                  <a:txBody>
                    <a:bodyPr/>
                    <a:lstStyle/>
                    <a:p>
                      <a:pPr rtl="1"/>
                      <a:r>
                        <a:rPr lang="ar-IQ" dirty="0"/>
                        <a:t>معدل درجة الحرارة</a:t>
                      </a:r>
                    </a:p>
                  </a:txBody>
                  <a:tcPr/>
                </a:tc>
                <a:tc>
                  <a:txBody>
                    <a:bodyPr/>
                    <a:lstStyle/>
                    <a:p>
                      <a:pPr rtl="1"/>
                      <a:r>
                        <a:rPr lang="ar-IQ" dirty="0"/>
                        <a:t>القيمة </a:t>
                      </a:r>
                    </a:p>
                  </a:txBody>
                  <a:tcPr/>
                </a:tc>
                <a:tc>
                  <a:txBody>
                    <a:bodyPr/>
                    <a:lstStyle/>
                    <a:p>
                      <a:pPr rtl="1"/>
                      <a:r>
                        <a:rPr lang="ar-IQ" dirty="0"/>
                        <a:t>الوصف</a:t>
                      </a:r>
                    </a:p>
                  </a:txBody>
                  <a:tcPr/>
                </a:tc>
                <a:extLst>
                  <a:ext uri="{0D108BD9-81ED-4DB2-BD59-A6C34878D82A}">
                    <a16:rowId xmlns:a16="http://schemas.microsoft.com/office/drawing/2014/main" val="10000"/>
                  </a:ext>
                </a:extLst>
              </a:tr>
              <a:tr h="904321">
                <a:tc>
                  <a:txBody>
                    <a:bodyPr/>
                    <a:lstStyle/>
                    <a:p>
                      <a:pPr rtl="1"/>
                      <a:r>
                        <a:rPr lang="ar-IQ" sz="2800" dirty="0"/>
                        <a:t>السليمانية</a:t>
                      </a:r>
                    </a:p>
                  </a:txBody>
                  <a:tcPr/>
                </a:tc>
                <a:tc>
                  <a:txBody>
                    <a:bodyPr/>
                    <a:lstStyle/>
                    <a:p>
                      <a:pPr rtl="1"/>
                      <a:r>
                        <a:rPr lang="en-US" sz="3600" dirty="0"/>
                        <a:t>591.9</a:t>
                      </a:r>
                      <a:endParaRPr lang="ar-IQ" sz="3600" dirty="0"/>
                    </a:p>
                  </a:txBody>
                  <a:tcPr/>
                </a:tc>
                <a:tc>
                  <a:txBody>
                    <a:bodyPr/>
                    <a:lstStyle/>
                    <a:p>
                      <a:pPr rtl="1"/>
                      <a:r>
                        <a:rPr lang="en-US" sz="3600" dirty="0"/>
                        <a:t>18.9</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1"/>
                  </a:ext>
                </a:extLst>
              </a:tr>
              <a:tr h="511138">
                <a:tc>
                  <a:txBody>
                    <a:bodyPr/>
                    <a:lstStyle/>
                    <a:p>
                      <a:pPr rtl="1"/>
                      <a:r>
                        <a:rPr lang="ar-IQ" sz="2800" dirty="0"/>
                        <a:t>اربيل</a:t>
                      </a:r>
                    </a:p>
                  </a:txBody>
                  <a:tcPr/>
                </a:tc>
                <a:tc>
                  <a:txBody>
                    <a:bodyPr/>
                    <a:lstStyle/>
                    <a:p>
                      <a:pPr rtl="1"/>
                      <a:r>
                        <a:rPr lang="en-US" sz="3600" dirty="0"/>
                        <a:t>315.2</a:t>
                      </a:r>
                      <a:endParaRPr lang="ar-IQ" sz="3600" dirty="0"/>
                    </a:p>
                  </a:txBody>
                  <a:tcPr/>
                </a:tc>
                <a:tc>
                  <a:txBody>
                    <a:bodyPr/>
                    <a:lstStyle/>
                    <a:p>
                      <a:pPr rtl="1"/>
                      <a:r>
                        <a:rPr lang="en-US" sz="3600" dirty="0"/>
                        <a:t>20.7</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2"/>
                  </a:ext>
                </a:extLst>
              </a:tr>
              <a:tr h="511138">
                <a:tc>
                  <a:txBody>
                    <a:bodyPr/>
                    <a:lstStyle/>
                    <a:p>
                      <a:pPr rtl="1"/>
                      <a:r>
                        <a:rPr lang="ar-IQ" sz="2800" dirty="0"/>
                        <a:t>الموصل</a:t>
                      </a:r>
                    </a:p>
                  </a:txBody>
                  <a:tcPr/>
                </a:tc>
                <a:tc>
                  <a:txBody>
                    <a:bodyPr/>
                    <a:lstStyle/>
                    <a:p>
                      <a:pPr rtl="1"/>
                      <a:r>
                        <a:rPr lang="en-US" sz="3600" dirty="0"/>
                        <a:t>335.2</a:t>
                      </a:r>
                      <a:endParaRPr lang="ar-IQ" sz="3600" dirty="0"/>
                    </a:p>
                  </a:txBody>
                  <a:tcPr/>
                </a:tc>
                <a:tc>
                  <a:txBody>
                    <a:bodyPr/>
                    <a:lstStyle/>
                    <a:p>
                      <a:pPr rtl="1"/>
                      <a:r>
                        <a:rPr lang="en-US" sz="3600" dirty="0"/>
                        <a:t>20.3</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3"/>
                  </a:ext>
                </a:extLst>
              </a:tr>
              <a:tr h="511138">
                <a:tc>
                  <a:txBody>
                    <a:bodyPr/>
                    <a:lstStyle/>
                    <a:p>
                      <a:pPr rtl="1"/>
                      <a:r>
                        <a:rPr lang="ar-IQ" sz="2800" dirty="0"/>
                        <a:t>ربيعة</a:t>
                      </a:r>
                    </a:p>
                  </a:txBody>
                  <a:tcPr/>
                </a:tc>
                <a:tc>
                  <a:txBody>
                    <a:bodyPr/>
                    <a:lstStyle/>
                    <a:p>
                      <a:pPr rtl="1"/>
                      <a:r>
                        <a:rPr lang="en-US" sz="3600" dirty="0"/>
                        <a:t>320.3</a:t>
                      </a:r>
                      <a:endParaRPr lang="ar-IQ" sz="3600" dirty="0"/>
                    </a:p>
                  </a:txBody>
                  <a:tcPr/>
                </a:tc>
                <a:tc>
                  <a:txBody>
                    <a:bodyPr/>
                    <a:lstStyle/>
                    <a:p>
                      <a:pPr rtl="1"/>
                      <a:r>
                        <a:rPr lang="en-US" sz="3600" dirty="0"/>
                        <a:t>18.5</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4"/>
                  </a:ext>
                </a:extLst>
              </a:tr>
              <a:tr h="511138">
                <a:tc>
                  <a:txBody>
                    <a:bodyPr/>
                    <a:lstStyle/>
                    <a:p>
                      <a:pPr rtl="1"/>
                      <a:r>
                        <a:rPr lang="ar-IQ" sz="2800" dirty="0"/>
                        <a:t>سنجار</a:t>
                      </a:r>
                    </a:p>
                  </a:txBody>
                  <a:tcPr/>
                </a:tc>
                <a:tc>
                  <a:txBody>
                    <a:bodyPr/>
                    <a:lstStyle/>
                    <a:p>
                      <a:pPr rtl="1"/>
                      <a:r>
                        <a:rPr lang="en-US" sz="3600" dirty="0"/>
                        <a:t>301.0</a:t>
                      </a:r>
                      <a:endParaRPr lang="ar-IQ" sz="3600" dirty="0"/>
                    </a:p>
                  </a:txBody>
                  <a:tcPr/>
                </a:tc>
                <a:tc>
                  <a:txBody>
                    <a:bodyPr/>
                    <a:lstStyle/>
                    <a:p>
                      <a:pPr rtl="1"/>
                      <a:r>
                        <a:rPr lang="en-US" sz="3600" dirty="0"/>
                        <a:t>21.1</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5"/>
                  </a:ext>
                </a:extLst>
              </a:tr>
              <a:tr h="511138">
                <a:tc>
                  <a:txBody>
                    <a:bodyPr/>
                    <a:lstStyle/>
                    <a:p>
                      <a:pPr rtl="1"/>
                      <a:r>
                        <a:rPr lang="ar-IQ" sz="2800" dirty="0"/>
                        <a:t>كركوك</a:t>
                      </a:r>
                    </a:p>
                  </a:txBody>
                  <a:tcPr/>
                </a:tc>
                <a:tc>
                  <a:txBody>
                    <a:bodyPr/>
                    <a:lstStyle/>
                    <a:p>
                      <a:pPr rtl="1"/>
                      <a:r>
                        <a:rPr lang="en-US" sz="3600" dirty="0"/>
                        <a:t>359.6</a:t>
                      </a:r>
                      <a:endParaRPr lang="ar-IQ" sz="3600" dirty="0"/>
                    </a:p>
                  </a:txBody>
                  <a:tcPr/>
                </a:tc>
                <a:tc>
                  <a:txBody>
                    <a:bodyPr/>
                    <a:lstStyle/>
                    <a:p>
                      <a:pPr rtl="1"/>
                      <a:r>
                        <a:rPr lang="en-US" sz="3600" dirty="0"/>
                        <a:t>22.5</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6"/>
                  </a:ext>
                </a:extLst>
              </a:tr>
              <a:tr h="511138">
                <a:tc>
                  <a:txBody>
                    <a:bodyPr/>
                    <a:lstStyle/>
                    <a:p>
                      <a:pPr rtl="1"/>
                      <a:r>
                        <a:rPr lang="ar-IQ" sz="2800" dirty="0"/>
                        <a:t>خانقين</a:t>
                      </a:r>
                    </a:p>
                  </a:txBody>
                  <a:tcPr/>
                </a:tc>
                <a:tc>
                  <a:txBody>
                    <a:bodyPr/>
                    <a:lstStyle/>
                    <a:p>
                      <a:pPr rtl="1"/>
                      <a:r>
                        <a:rPr lang="en-US" sz="3600" dirty="0"/>
                        <a:t>277.2</a:t>
                      </a:r>
                      <a:endParaRPr lang="ar-IQ" sz="3600" dirty="0"/>
                    </a:p>
                  </a:txBody>
                  <a:tcPr/>
                </a:tc>
                <a:tc>
                  <a:txBody>
                    <a:bodyPr/>
                    <a:lstStyle/>
                    <a:p>
                      <a:pPr rtl="1"/>
                      <a:r>
                        <a:rPr lang="en-US" sz="3600" dirty="0"/>
                        <a:t>22.8</a:t>
                      </a:r>
                      <a:endParaRPr lang="ar-IQ" sz="3600" dirty="0"/>
                    </a:p>
                  </a:txBody>
                  <a:tcPr/>
                </a:tc>
                <a:tc>
                  <a:txBody>
                    <a:bodyPr/>
                    <a:lstStyle/>
                    <a:p>
                      <a:pPr rtl="1"/>
                      <a:endParaRPr lang="ar-IQ" sz="1600" dirty="0"/>
                    </a:p>
                  </a:txBody>
                  <a:tcPr/>
                </a:tc>
                <a:tc>
                  <a:txBody>
                    <a:bodyPr/>
                    <a:lstStyle/>
                    <a:p>
                      <a:pPr rtl="1"/>
                      <a:endParaRPr lang="ar-IQ" sz="1600"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172916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609664347"/>
              </p:ext>
            </p:extLst>
          </p:nvPr>
        </p:nvGraphicFramePr>
        <p:xfrm>
          <a:off x="2879124" y="111210"/>
          <a:ext cx="8153400" cy="7484884"/>
        </p:xfrm>
        <a:graphic>
          <a:graphicData uri="http://schemas.openxmlformats.org/drawingml/2006/table">
            <a:tbl>
              <a:tblPr rtl="1" firstRow="1" bandRow="1">
                <a:tableStyleId>{5C22544A-7EE6-4342-B048-85BDC9FD1C3A}</a:tableStyleId>
              </a:tblPr>
              <a:tblGrid>
                <a:gridCol w="2717800">
                  <a:extLst>
                    <a:ext uri="{9D8B030D-6E8A-4147-A177-3AD203B41FA5}">
                      <a16:colId xmlns:a16="http://schemas.microsoft.com/office/drawing/2014/main" val="964404175"/>
                    </a:ext>
                  </a:extLst>
                </a:gridCol>
                <a:gridCol w="2717800">
                  <a:extLst>
                    <a:ext uri="{9D8B030D-6E8A-4147-A177-3AD203B41FA5}">
                      <a16:colId xmlns:a16="http://schemas.microsoft.com/office/drawing/2014/main" val="3841391185"/>
                    </a:ext>
                  </a:extLst>
                </a:gridCol>
                <a:gridCol w="2717800">
                  <a:extLst>
                    <a:ext uri="{9D8B030D-6E8A-4147-A177-3AD203B41FA5}">
                      <a16:colId xmlns:a16="http://schemas.microsoft.com/office/drawing/2014/main" val="1189834934"/>
                    </a:ext>
                  </a:extLst>
                </a:gridCol>
              </a:tblGrid>
              <a:tr h="444004">
                <a:tc>
                  <a:txBody>
                    <a:bodyPr/>
                    <a:lstStyle/>
                    <a:p>
                      <a:pPr rtl="1"/>
                      <a:endParaRPr lang="ar-IQ" dirty="0"/>
                    </a:p>
                  </a:txBody>
                  <a:tcPr/>
                </a:tc>
                <a:tc>
                  <a:txBody>
                    <a:bodyPr/>
                    <a:lstStyle/>
                    <a:p>
                      <a:pPr rtl="1"/>
                      <a:endParaRPr lang="ar-IQ"/>
                    </a:p>
                  </a:txBody>
                  <a:tcPr/>
                </a:tc>
                <a:tc>
                  <a:txBody>
                    <a:bodyPr/>
                    <a:lstStyle/>
                    <a:p>
                      <a:pPr rtl="1"/>
                      <a:endParaRPr lang="ar-IQ" dirty="0"/>
                    </a:p>
                  </a:txBody>
                  <a:tcPr/>
                </a:tc>
                <a:extLst>
                  <a:ext uri="{0D108BD9-81ED-4DB2-BD59-A6C34878D82A}">
                    <a16:rowId xmlns:a16="http://schemas.microsoft.com/office/drawing/2014/main" val="1171948680"/>
                  </a:ext>
                </a:extLst>
              </a:tr>
              <a:tr h="474415">
                <a:tc>
                  <a:txBody>
                    <a:bodyPr/>
                    <a:lstStyle/>
                    <a:p>
                      <a:pPr rtl="1"/>
                      <a:r>
                        <a:rPr lang="ar-IQ" sz="3600" dirty="0"/>
                        <a:t>بيجي</a:t>
                      </a:r>
                    </a:p>
                  </a:txBody>
                  <a:tcPr/>
                </a:tc>
                <a:tc>
                  <a:txBody>
                    <a:bodyPr/>
                    <a:lstStyle/>
                    <a:p>
                      <a:pPr rtl="1"/>
                      <a:r>
                        <a:rPr lang="en-US" sz="3600"/>
                        <a:t>166.1</a:t>
                      </a:r>
                      <a:endParaRPr lang="ar-IQ" sz="3600" dirty="0"/>
                    </a:p>
                  </a:txBody>
                  <a:tcPr/>
                </a:tc>
                <a:tc>
                  <a:txBody>
                    <a:bodyPr/>
                    <a:lstStyle/>
                    <a:p>
                      <a:pPr rtl="1"/>
                      <a:r>
                        <a:rPr lang="en-US" sz="3600" dirty="0"/>
                        <a:t>22.5</a:t>
                      </a:r>
                      <a:endParaRPr lang="ar-IQ" sz="3600" dirty="0"/>
                    </a:p>
                  </a:txBody>
                  <a:tcPr/>
                </a:tc>
                <a:extLst>
                  <a:ext uri="{0D108BD9-81ED-4DB2-BD59-A6C34878D82A}">
                    <a16:rowId xmlns:a16="http://schemas.microsoft.com/office/drawing/2014/main" val="2714581828"/>
                  </a:ext>
                </a:extLst>
              </a:tr>
              <a:tr h="474415">
                <a:tc>
                  <a:txBody>
                    <a:bodyPr/>
                    <a:lstStyle/>
                    <a:p>
                      <a:pPr rtl="1"/>
                      <a:r>
                        <a:rPr lang="ar-IQ" sz="3600" dirty="0"/>
                        <a:t>الرطبة</a:t>
                      </a:r>
                    </a:p>
                  </a:txBody>
                  <a:tcPr/>
                </a:tc>
                <a:tc>
                  <a:txBody>
                    <a:bodyPr/>
                    <a:lstStyle/>
                    <a:p>
                      <a:pPr rtl="1"/>
                      <a:r>
                        <a:rPr lang="en-US" sz="3600" dirty="0"/>
                        <a:t>70.9</a:t>
                      </a:r>
                      <a:endParaRPr lang="ar-IQ" sz="3600" dirty="0"/>
                    </a:p>
                  </a:txBody>
                  <a:tcPr/>
                </a:tc>
                <a:tc>
                  <a:txBody>
                    <a:bodyPr/>
                    <a:lstStyle/>
                    <a:p>
                      <a:pPr rtl="1"/>
                      <a:r>
                        <a:rPr lang="en-US" sz="3600" dirty="0"/>
                        <a:t>18.3</a:t>
                      </a:r>
                      <a:endParaRPr lang="ar-IQ" sz="3600" dirty="0"/>
                    </a:p>
                  </a:txBody>
                  <a:tcPr/>
                </a:tc>
                <a:extLst>
                  <a:ext uri="{0D108BD9-81ED-4DB2-BD59-A6C34878D82A}">
                    <a16:rowId xmlns:a16="http://schemas.microsoft.com/office/drawing/2014/main" val="1457069398"/>
                  </a:ext>
                </a:extLst>
              </a:tr>
              <a:tr h="474415">
                <a:tc>
                  <a:txBody>
                    <a:bodyPr/>
                    <a:lstStyle/>
                    <a:p>
                      <a:pPr rtl="1"/>
                      <a:r>
                        <a:rPr lang="ar-IQ" sz="3600" dirty="0"/>
                        <a:t>عنة</a:t>
                      </a:r>
                    </a:p>
                  </a:txBody>
                  <a:tcPr/>
                </a:tc>
                <a:tc>
                  <a:txBody>
                    <a:bodyPr/>
                    <a:lstStyle/>
                    <a:p>
                      <a:pPr rtl="1"/>
                      <a:r>
                        <a:rPr lang="en-US" sz="3600" dirty="0"/>
                        <a:t>109.5</a:t>
                      </a:r>
                      <a:endParaRPr lang="ar-IQ" sz="3600" dirty="0"/>
                    </a:p>
                  </a:txBody>
                  <a:tcPr/>
                </a:tc>
                <a:tc>
                  <a:txBody>
                    <a:bodyPr/>
                    <a:lstStyle/>
                    <a:p>
                      <a:r>
                        <a:rPr lang="en-US" sz="3600" dirty="0"/>
                        <a:t>20.8</a:t>
                      </a:r>
                      <a:endParaRPr lang="ar-IQ" sz="3600" dirty="0"/>
                    </a:p>
                  </a:txBody>
                  <a:tcPr/>
                </a:tc>
                <a:extLst>
                  <a:ext uri="{0D108BD9-81ED-4DB2-BD59-A6C34878D82A}">
                    <a16:rowId xmlns:a16="http://schemas.microsoft.com/office/drawing/2014/main" val="2478094017"/>
                  </a:ext>
                </a:extLst>
              </a:tr>
              <a:tr h="474415">
                <a:tc>
                  <a:txBody>
                    <a:bodyPr/>
                    <a:lstStyle/>
                    <a:p>
                      <a:pPr rtl="1"/>
                      <a:r>
                        <a:rPr lang="ar-IQ" sz="3600"/>
                        <a:t>حديثة</a:t>
                      </a:r>
                      <a:endParaRPr lang="ar-IQ" sz="3600" dirty="0"/>
                    </a:p>
                  </a:txBody>
                  <a:tcPr/>
                </a:tc>
                <a:tc>
                  <a:txBody>
                    <a:bodyPr/>
                    <a:lstStyle/>
                    <a:p>
                      <a:pPr rtl="1"/>
                      <a:r>
                        <a:rPr lang="en-US" sz="3600" dirty="0"/>
                        <a:t>108.2</a:t>
                      </a:r>
                      <a:endParaRPr lang="ar-IQ" sz="3600" dirty="0"/>
                    </a:p>
                  </a:txBody>
                  <a:tcPr/>
                </a:tc>
                <a:tc>
                  <a:txBody>
                    <a:bodyPr/>
                    <a:lstStyle/>
                    <a:p>
                      <a:pPr rtl="1"/>
                      <a:r>
                        <a:rPr lang="en-US" sz="3600" dirty="0"/>
                        <a:t>20.1</a:t>
                      </a:r>
                      <a:endParaRPr lang="ar-IQ" sz="3600" dirty="0"/>
                    </a:p>
                  </a:txBody>
                  <a:tcPr/>
                </a:tc>
                <a:extLst>
                  <a:ext uri="{0D108BD9-81ED-4DB2-BD59-A6C34878D82A}">
                    <a16:rowId xmlns:a16="http://schemas.microsoft.com/office/drawing/2014/main" val="2390920161"/>
                  </a:ext>
                </a:extLst>
              </a:tr>
              <a:tr h="474415">
                <a:tc>
                  <a:txBody>
                    <a:bodyPr/>
                    <a:lstStyle/>
                    <a:p>
                      <a:pPr rtl="1"/>
                      <a:r>
                        <a:rPr lang="ar-IQ" sz="3600"/>
                        <a:t>بغداد</a:t>
                      </a:r>
                      <a:endParaRPr lang="ar-IQ" sz="3600" dirty="0"/>
                    </a:p>
                  </a:txBody>
                  <a:tcPr/>
                </a:tc>
                <a:tc>
                  <a:txBody>
                    <a:bodyPr/>
                    <a:lstStyle/>
                    <a:p>
                      <a:pPr rtl="1"/>
                      <a:r>
                        <a:rPr lang="en-US" sz="3600" dirty="0"/>
                        <a:t>151.2</a:t>
                      </a:r>
                      <a:endParaRPr lang="ar-IQ" sz="3600" dirty="0"/>
                    </a:p>
                  </a:txBody>
                  <a:tcPr/>
                </a:tc>
                <a:tc>
                  <a:txBody>
                    <a:bodyPr/>
                    <a:lstStyle/>
                    <a:p>
                      <a:pPr rtl="1"/>
                      <a:r>
                        <a:rPr lang="en-US" sz="3600" dirty="0"/>
                        <a:t>21.4</a:t>
                      </a:r>
                      <a:endParaRPr lang="ar-IQ" sz="3600" dirty="0"/>
                    </a:p>
                  </a:txBody>
                  <a:tcPr/>
                </a:tc>
                <a:extLst>
                  <a:ext uri="{0D108BD9-81ED-4DB2-BD59-A6C34878D82A}">
                    <a16:rowId xmlns:a16="http://schemas.microsoft.com/office/drawing/2014/main" val="1072739859"/>
                  </a:ext>
                </a:extLst>
              </a:tr>
              <a:tr h="474415">
                <a:tc>
                  <a:txBody>
                    <a:bodyPr/>
                    <a:lstStyle/>
                    <a:p>
                      <a:pPr rtl="1"/>
                      <a:r>
                        <a:rPr lang="ar-IQ" sz="3600"/>
                        <a:t>النجف</a:t>
                      </a:r>
                      <a:endParaRPr lang="ar-IQ" sz="3600" dirty="0"/>
                    </a:p>
                  </a:txBody>
                  <a:tcPr/>
                </a:tc>
                <a:tc>
                  <a:txBody>
                    <a:bodyPr/>
                    <a:lstStyle/>
                    <a:p>
                      <a:pPr rtl="1"/>
                      <a:r>
                        <a:rPr lang="en-US" sz="3600" dirty="0"/>
                        <a:t>73.0</a:t>
                      </a:r>
                      <a:endParaRPr lang="ar-IQ" sz="3600" dirty="0"/>
                    </a:p>
                  </a:txBody>
                  <a:tcPr/>
                </a:tc>
                <a:tc>
                  <a:txBody>
                    <a:bodyPr/>
                    <a:lstStyle/>
                    <a:p>
                      <a:pPr rtl="1"/>
                      <a:r>
                        <a:rPr lang="en-US" sz="3600" dirty="0"/>
                        <a:t>23.9</a:t>
                      </a:r>
                      <a:endParaRPr lang="ar-IQ" sz="3600" dirty="0"/>
                    </a:p>
                  </a:txBody>
                  <a:tcPr/>
                </a:tc>
                <a:extLst>
                  <a:ext uri="{0D108BD9-81ED-4DB2-BD59-A6C34878D82A}">
                    <a16:rowId xmlns:a16="http://schemas.microsoft.com/office/drawing/2014/main" val="3641673141"/>
                  </a:ext>
                </a:extLst>
              </a:tr>
              <a:tr h="474415">
                <a:tc>
                  <a:txBody>
                    <a:bodyPr/>
                    <a:lstStyle/>
                    <a:p>
                      <a:pPr rtl="1"/>
                      <a:r>
                        <a:rPr lang="ar-IQ" sz="3600"/>
                        <a:t>الديوانية</a:t>
                      </a:r>
                      <a:endParaRPr lang="ar-IQ" sz="3600" dirty="0"/>
                    </a:p>
                  </a:txBody>
                  <a:tcPr/>
                </a:tc>
                <a:tc>
                  <a:txBody>
                    <a:bodyPr/>
                    <a:lstStyle/>
                    <a:p>
                      <a:pPr rtl="1"/>
                      <a:r>
                        <a:rPr lang="en-US" sz="3600" dirty="0"/>
                        <a:t>77.1</a:t>
                      </a:r>
                      <a:endParaRPr lang="ar-IQ" sz="3600" dirty="0"/>
                    </a:p>
                  </a:txBody>
                  <a:tcPr/>
                </a:tc>
                <a:tc>
                  <a:txBody>
                    <a:bodyPr/>
                    <a:lstStyle/>
                    <a:p>
                      <a:pPr rtl="1"/>
                      <a:r>
                        <a:rPr lang="en-US" sz="3600" dirty="0"/>
                        <a:t>24.5</a:t>
                      </a:r>
                      <a:endParaRPr lang="ar-IQ" sz="3600" dirty="0"/>
                    </a:p>
                  </a:txBody>
                  <a:tcPr/>
                </a:tc>
                <a:extLst>
                  <a:ext uri="{0D108BD9-81ED-4DB2-BD59-A6C34878D82A}">
                    <a16:rowId xmlns:a16="http://schemas.microsoft.com/office/drawing/2014/main" val="3543617470"/>
                  </a:ext>
                </a:extLst>
              </a:tr>
              <a:tr h="474415">
                <a:tc>
                  <a:txBody>
                    <a:bodyPr/>
                    <a:lstStyle/>
                    <a:p>
                      <a:pPr rtl="1"/>
                      <a:r>
                        <a:rPr lang="ar-IQ" sz="3600"/>
                        <a:t>الحي</a:t>
                      </a:r>
                      <a:endParaRPr lang="ar-IQ" sz="3600" dirty="0"/>
                    </a:p>
                  </a:txBody>
                  <a:tcPr/>
                </a:tc>
                <a:tc>
                  <a:txBody>
                    <a:bodyPr/>
                    <a:lstStyle/>
                    <a:p>
                      <a:pPr rtl="1"/>
                      <a:r>
                        <a:rPr lang="en-US" sz="3600"/>
                        <a:t>144.2</a:t>
                      </a:r>
                      <a:endParaRPr lang="ar-IQ" sz="3600" dirty="0"/>
                    </a:p>
                  </a:txBody>
                  <a:tcPr/>
                </a:tc>
                <a:tc>
                  <a:txBody>
                    <a:bodyPr/>
                    <a:lstStyle/>
                    <a:p>
                      <a:pPr rtl="1"/>
                      <a:r>
                        <a:rPr lang="en-US" sz="3600" dirty="0"/>
                        <a:t>25.3</a:t>
                      </a:r>
                      <a:endParaRPr lang="ar-IQ" sz="3600" dirty="0"/>
                    </a:p>
                  </a:txBody>
                  <a:tcPr/>
                </a:tc>
                <a:extLst>
                  <a:ext uri="{0D108BD9-81ED-4DB2-BD59-A6C34878D82A}">
                    <a16:rowId xmlns:a16="http://schemas.microsoft.com/office/drawing/2014/main" val="4083190117"/>
                  </a:ext>
                </a:extLst>
              </a:tr>
              <a:tr h="474415">
                <a:tc>
                  <a:txBody>
                    <a:bodyPr/>
                    <a:lstStyle/>
                    <a:p>
                      <a:pPr rtl="1"/>
                      <a:r>
                        <a:rPr lang="ar-IQ" sz="3600"/>
                        <a:t>الناصرية</a:t>
                      </a:r>
                      <a:endParaRPr lang="ar-IQ" sz="3600" dirty="0"/>
                    </a:p>
                  </a:txBody>
                  <a:tcPr/>
                </a:tc>
                <a:tc>
                  <a:txBody>
                    <a:bodyPr/>
                    <a:lstStyle/>
                    <a:p>
                      <a:pPr rtl="1"/>
                      <a:r>
                        <a:rPr lang="en-US" sz="3600"/>
                        <a:t>136.5</a:t>
                      </a:r>
                      <a:endParaRPr lang="ar-IQ" sz="3600" dirty="0"/>
                    </a:p>
                  </a:txBody>
                  <a:tcPr/>
                </a:tc>
                <a:tc>
                  <a:txBody>
                    <a:bodyPr/>
                    <a:lstStyle/>
                    <a:p>
                      <a:pPr rtl="1"/>
                      <a:r>
                        <a:rPr lang="en-US" sz="3600" dirty="0"/>
                        <a:t>25.6</a:t>
                      </a:r>
                      <a:endParaRPr lang="ar-IQ" sz="3600" dirty="0"/>
                    </a:p>
                  </a:txBody>
                  <a:tcPr/>
                </a:tc>
                <a:extLst>
                  <a:ext uri="{0D108BD9-81ED-4DB2-BD59-A6C34878D82A}">
                    <a16:rowId xmlns:a16="http://schemas.microsoft.com/office/drawing/2014/main" val="3017545618"/>
                  </a:ext>
                </a:extLst>
              </a:tr>
              <a:tr h="474415">
                <a:tc>
                  <a:txBody>
                    <a:bodyPr/>
                    <a:lstStyle/>
                    <a:p>
                      <a:pPr rtl="1"/>
                      <a:r>
                        <a:rPr lang="ar-IQ" sz="3600"/>
                        <a:t>العمارة</a:t>
                      </a:r>
                      <a:endParaRPr lang="ar-IQ" sz="3600" dirty="0"/>
                    </a:p>
                  </a:txBody>
                  <a:tcPr/>
                </a:tc>
                <a:tc>
                  <a:txBody>
                    <a:bodyPr/>
                    <a:lstStyle/>
                    <a:p>
                      <a:pPr rtl="1"/>
                      <a:r>
                        <a:rPr lang="en-US" sz="3600"/>
                        <a:t>166.0</a:t>
                      </a:r>
                      <a:endParaRPr lang="ar-IQ" sz="3600" dirty="0"/>
                    </a:p>
                  </a:txBody>
                  <a:tcPr/>
                </a:tc>
                <a:tc>
                  <a:txBody>
                    <a:bodyPr/>
                    <a:lstStyle/>
                    <a:p>
                      <a:pPr rtl="1"/>
                      <a:r>
                        <a:rPr lang="en-US" sz="3600" dirty="0"/>
                        <a:t>24.2</a:t>
                      </a:r>
                      <a:endParaRPr lang="ar-IQ" sz="3600" dirty="0"/>
                    </a:p>
                  </a:txBody>
                  <a:tcPr/>
                </a:tc>
                <a:extLst>
                  <a:ext uri="{0D108BD9-81ED-4DB2-BD59-A6C34878D82A}">
                    <a16:rowId xmlns:a16="http://schemas.microsoft.com/office/drawing/2014/main" val="856530137"/>
                  </a:ext>
                </a:extLst>
              </a:tr>
              <a:tr h="474415">
                <a:tc>
                  <a:txBody>
                    <a:bodyPr/>
                    <a:lstStyle/>
                    <a:p>
                      <a:pPr rtl="1"/>
                      <a:r>
                        <a:rPr lang="ar-IQ" sz="3600"/>
                        <a:t>البصرة</a:t>
                      </a:r>
                      <a:endParaRPr lang="ar-IQ" sz="3600" dirty="0"/>
                    </a:p>
                  </a:txBody>
                  <a:tcPr/>
                </a:tc>
                <a:tc>
                  <a:txBody>
                    <a:bodyPr/>
                    <a:lstStyle/>
                    <a:p>
                      <a:pPr rtl="1"/>
                      <a:r>
                        <a:rPr lang="en-US" sz="3600"/>
                        <a:t>163.8</a:t>
                      </a:r>
                      <a:endParaRPr lang="ar-IQ" sz="3600" dirty="0"/>
                    </a:p>
                  </a:txBody>
                  <a:tcPr/>
                </a:tc>
                <a:tc>
                  <a:txBody>
                    <a:bodyPr/>
                    <a:lstStyle/>
                    <a:p>
                      <a:pPr rtl="1"/>
                      <a:r>
                        <a:rPr lang="en-US" sz="3600" dirty="0"/>
                        <a:t>25.5</a:t>
                      </a:r>
                      <a:endParaRPr lang="ar-IQ" sz="3600" dirty="0"/>
                    </a:p>
                  </a:txBody>
                  <a:tcPr/>
                </a:tc>
                <a:extLst>
                  <a:ext uri="{0D108BD9-81ED-4DB2-BD59-A6C34878D82A}">
                    <a16:rowId xmlns:a16="http://schemas.microsoft.com/office/drawing/2014/main" val="2485375186"/>
                  </a:ext>
                </a:extLst>
              </a:tr>
            </a:tbl>
          </a:graphicData>
        </a:graphic>
      </p:graphicFrame>
    </p:spTree>
    <p:extLst>
      <p:ext uri="{BB962C8B-B14F-4D97-AF65-F5344CB8AC3E}">
        <p14:creationId xmlns:p14="http://schemas.microsoft.com/office/powerpoint/2010/main" val="1519293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a:t>معادلة لانج </a:t>
            </a:r>
          </a:p>
        </p:txBody>
      </p:sp>
      <p:sp>
        <p:nvSpPr>
          <p:cNvPr id="3" name="Content Placeholder 2"/>
          <p:cNvSpPr>
            <a:spLocks noGrp="1"/>
          </p:cNvSpPr>
          <p:nvPr>
            <p:ph idx="1"/>
          </p:nvPr>
        </p:nvSpPr>
        <p:spPr>
          <a:xfrm>
            <a:off x="4609071" y="1548898"/>
            <a:ext cx="6456947" cy="2842628"/>
          </a:xfrm>
        </p:spPr>
        <p:txBody>
          <a:bodyPr>
            <a:noAutofit/>
          </a:bodyPr>
          <a:lstStyle/>
          <a:p>
            <a:r>
              <a:rPr lang="ar-IQ" sz="4000" dirty="0"/>
              <a:t>عبر عن معامل المطر بالمعادلة  </a:t>
            </a:r>
            <a:r>
              <a:rPr lang="en-US" sz="4000" dirty="0"/>
              <a:t>F =N/T</a:t>
            </a:r>
            <a:r>
              <a:rPr lang="ar-IQ" sz="4000" dirty="0"/>
              <a:t> حيث ان </a:t>
            </a:r>
          </a:p>
          <a:p>
            <a:r>
              <a:rPr lang="en-US" sz="4000" dirty="0"/>
              <a:t>F </a:t>
            </a:r>
            <a:r>
              <a:rPr lang="ar-IQ" sz="4000" dirty="0"/>
              <a:t>= معامل المطر</a:t>
            </a:r>
          </a:p>
          <a:p>
            <a:r>
              <a:rPr lang="en-US" sz="4000" dirty="0"/>
              <a:t>N</a:t>
            </a:r>
            <a:r>
              <a:rPr lang="ar-IQ" sz="4000" dirty="0"/>
              <a:t>=مجموع التساقط ملم  سنويا </a:t>
            </a:r>
          </a:p>
          <a:p>
            <a:r>
              <a:rPr lang="en-US" sz="4000" dirty="0"/>
              <a:t>T</a:t>
            </a:r>
            <a:r>
              <a:rPr lang="ar-IQ" sz="4000" dirty="0"/>
              <a:t>= المعدل السنوي للحرارة </a:t>
            </a:r>
          </a:p>
        </p:txBody>
      </p:sp>
      <p:sp>
        <p:nvSpPr>
          <p:cNvPr id="4" name="TextBox 3"/>
          <p:cNvSpPr txBox="1"/>
          <p:nvPr/>
        </p:nvSpPr>
        <p:spPr>
          <a:xfrm>
            <a:off x="531341" y="1548898"/>
            <a:ext cx="3661067" cy="3416320"/>
          </a:xfrm>
          <a:prstGeom prst="rect">
            <a:avLst/>
          </a:prstGeom>
          <a:noFill/>
        </p:spPr>
        <p:txBody>
          <a:bodyPr wrap="square" rtlCol="1">
            <a:spAutoFit/>
          </a:bodyPr>
          <a:lstStyle/>
          <a:p>
            <a:r>
              <a:rPr lang="ar-IQ" sz="3600" dirty="0"/>
              <a:t>ووضع صيغة نتائج المعادلة باربعة اصناف </a:t>
            </a:r>
          </a:p>
          <a:p>
            <a:r>
              <a:rPr lang="ar-IQ" sz="3600" dirty="0"/>
              <a:t>من </a:t>
            </a:r>
            <a:r>
              <a:rPr lang="en-US" sz="3600" dirty="0"/>
              <a:t>0</a:t>
            </a:r>
            <a:r>
              <a:rPr lang="ar-IQ" sz="3600" dirty="0"/>
              <a:t>-</a:t>
            </a:r>
            <a:r>
              <a:rPr lang="en-US" sz="3600" dirty="0"/>
              <a:t>10</a:t>
            </a:r>
            <a:r>
              <a:rPr lang="ar-IQ" sz="3600" dirty="0"/>
              <a:t> شديد الجفاف</a:t>
            </a:r>
          </a:p>
          <a:p>
            <a:r>
              <a:rPr lang="en-US" sz="3600" dirty="0"/>
              <a:t>10</a:t>
            </a:r>
            <a:r>
              <a:rPr lang="ar-IQ" sz="3600" dirty="0"/>
              <a:t>-</a:t>
            </a:r>
            <a:r>
              <a:rPr lang="en-US" sz="3600" dirty="0"/>
              <a:t>40</a:t>
            </a:r>
            <a:r>
              <a:rPr lang="ar-IQ" sz="3600" dirty="0"/>
              <a:t> جاف</a:t>
            </a:r>
          </a:p>
          <a:p>
            <a:r>
              <a:rPr lang="en-US" sz="3600" dirty="0"/>
              <a:t>41</a:t>
            </a:r>
            <a:r>
              <a:rPr lang="ar-IQ" sz="3600" dirty="0"/>
              <a:t>-</a:t>
            </a:r>
            <a:r>
              <a:rPr lang="en-US" sz="3600" dirty="0"/>
              <a:t>160</a:t>
            </a:r>
            <a:r>
              <a:rPr lang="ar-IQ" sz="3600" dirty="0"/>
              <a:t> شبه رطب</a:t>
            </a:r>
          </a:p>
          <a:p>
            <a:r>
              <a:rPr lang="en-US" sz="3600" dirty="0"/>
              <a:t>160</a:t>
            </a:r>
            <a:r>
              <a:rPr lang="ar-IQ" sz="3600" dirty="0"/>
              <a:t> فاكثر رطب</a:t>
            </a:r>
          </a:p>
        </p:txBody>
      </p:sp>
    </p:spTree>
    <p:extLst>
      <p:ext uri="{BB962C8B-B14F-4D97-AF65-F5344CB8AC3E}">
        <p14:creationId xmlns:p14="http://schemas.microsoft.com/office/powerpoint/2010/main" val="66865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86900" y="506627"/>
            <a:ext cx="10018199" cy="5403198"/>
          </a:xfrm>
          <a:ln w="28575">
            <a:solidFill>
              <a:srgbClr val="0070C0"/>
            </a:solidFill>
          </a:ln>
        </p:spPr>
        <p:txBody>
          <a:bodyPr>
            <a:normAutofit lnSpcReduction="10000"/>
          </a:bodyPr>
          <a:lstStyle/>
          <a:p>
            <a:pPr algn="just"/>
            <a:r>
              <a:rPr lang="ar-IQ" sz="3200" dirty="0">
                <a:solidFill>
                  <a:srgbClr val="FF0000"/>
                </a:solidFill>
              </a:rPr>
              <a:t>       </a:t>
            </a:r>
            <a:r>
              <a:rPr lang="ar-IQ" sz="3200" dirty="0"/>
              <a:t>عُد المناخ العامل الرئيس االمؤثر في تحديد خصائص البيئة الجافة   فهو الذي يتٌحكم في معامل السطح وخصائص النبات وملامح الحيوان وتركيب التربة</a:t>
            </a:r>
          </a:p>
          <a:p>
            <a:pPr algn="just"/>
            <a:r>
              <a:rPr lang="ar-IQ" sz="3200" dirty="0"/>
              <a:t>      عرف  ثورنثوايت </a:t>
            </a:r>
            <a:r>
              <a:rPr lang="en-US" sz="3200" dirty="0" err="1"/>
              <a:t>Thornthwite</a:t>
            </a:r>
            <a:r>
              <a:rPr lang="ar-IQ" sz="3200" dirty="0"/>
              <a:t> الجفاف</a:t>
            </a:r>
            <a:r>
              <a:rPr lang="en-US" sz="3200" dirty="0"/>
              <a:t>Drought</a:t>
            </a:r>
            <a:r>
              <a:rPr lang="ar-IQ" sz="3200" dirty="0"/>
              <a:t> على انه "عدم قدرة الرطوبة الجو ةٌ أو رطوبة التربة على الانبات او تكون  الرطوبة الجو يةٌ  او رطوبة التربة غير كافية للعمليات اللازمة للانبات </a:t>
            </a:r>
          </a:p>
          <a:p>
            <a:r>
              <a:rPr lang="ar-IQ" sz="3200" dirty="0"/>
              <a:t>وقد بين ان الجفاف أربعة أنواع هي </a:t>
            </a:r>
          </a:p>
          <a:p>
            <a:r>
              <a:rPr lang="ar-IQ" sz="3200" dirty="0"/>
              <a:t>الجفاف الدائم</a:t>
            </a:r>
          </a:p>
          <a:p>
            <a:r>
              <a:rPr lang="ar-IQ" sz="3200" dirty="0"/>
              <a:t>الجفاف الفصلي</a:t>
            </a:r>
          </a:p>
          <a:p>
            <a:r>
              <a:rPr lang="ar-IQ" sz="3200" dirty="0"/>
              <a:t>الجفاف الطارئ</a:t>
            </a:r>
          </a:p>
          <a:p>
            <a:r>
              <a:rPr lang="ar-IQ" sz="3200" dirty="0"/>
              <a:t>الجفاف غير المنظور</a:t>
            </a:r>
          </a:p>
        </p:txBody>
      </p:sp>
    </p:spTree>
    <p:extLst>
      <p:ext uri="{BB962C8B-B14F-4D97-AF65-F5344CB8AC3E}">
        <p14:creationId xmlns:p14="http://schemas.microsoft.com/office/powerpoint/2010/main" val="2006969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xfrm>
            <a:off x="838200" y="1983861"/>
            <a:ext cx="10515600" cy="1325563"/>
          </a:xfrm>
          <a:prstGeom prst="rect">
            <a:avLst/>
          </a:prstGeom>
          <a:solidFill>
            <a:schemeClr val="accent2">
              <a:lumMod val="60000"/>
              <a:lumOff val="40000"/>
            </a:schemeClr>
          </a:solidFill>
        </p:spPr>
        <p:txBody>
          <a:bodyPr vert="horz" lIns="91440" tIns="45720" rIns="91440" bIns="45720" rtlCol="1" anchor="ctr">
            <a:normAutofit/>
          </a:bodyPr>
          <a:lstStyle>
            <a:lvl1pPr algn="r" defTabSz="914400" rtl="1" eaLnBrk="1" latinLnBrk="0" hangingPunct="1">
              <a:lnSpc>
                <a:spcPct val="90000"/>
              </a:lnSpc>
              <a:spcBef>
                <a:spcPct val="0"/>
              </a:spcBef>
              <a:buNone/>
              <a:defRPr sz="4400" kern="1200">
                <a:solidFill>
                  <a:schemeClr val="tx1"/>
                </a:solidFill>
                <a:latin typeface="+mj-lt"/>
                <a:ea typeface="+mj-ea"/>
                <a:cs typeface="+mj-cs"/>
              </a:defRPr>
            </a:lvl1pPr>
          </a:lstStyle>
          <a:p>
            <a:pPr algn="ctr"/>
            <a:r>
              <a:rPr lang="ar-IQ" dirty="0"/>
              <a:t> ولاهمية الجفاف وتاثيره على الحياة وضعت عدة معادلات لحسابه</a:t>
            </a:r>
          </a:p>
        </p:txBody>
      </p:sp>
    </p:spTree>
    <p:extLst>
      <p:ext uri="{BB962C8B-B14F-4D97-AF65-F5344CB8AC3E}">
        <p14:creationId xmlns:p14="http://schemas.microsoft.com/office/powerpoint/2010/main" val="1069663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199" y="1186249"/>
                <a:ext cx="10599821" cy="4990714"/>
              </a:xfrm>
            </p:spPr>
            <p:txBody>
              <a:bodyPr/>
              <a:lstStyle/>
              <a:p>
                <a14:m>
                  <m:oMath xmlns:m="http://schemas.openxmlformats.org/officeDocument/2006/math">
                    <m:nary>
                      <m:naryPr>
                        <m:chr m:val="∑"/>
                        <m:limLoc m:val="subSup"/>
                        <m:supHide m:val="on"/>
                        <m:ctrlPr>
                          <a:rPr lang="ar-IQ" sz="4800" i="1" smtClean="0">
                            <a:latin typeface="Cambria Math" panose="02040503050406030204" pitchFamily="18" charset="0"/>
                          </a:rPr>
                        </m:ctrlPr>
                      </m:naryPr>
                      <m:sub>
                        <m:r>
                          <m:rPr>
                            <m:brk m:alnAt="9"/>
                          </m:rPr>
                          <a:rPr lang="ar-IQ" sz="4800" i="1">
                            <a:latin typeface="Cambria Math" panose="02040503050406030204" pitchFamily="18" charset="0"/>
                          </a:rPr>
                          <m:t>1</m:t>
                        </m:r>
                        <m:r>
                          <a:rPr lang="ar-IQ" sz="4800" i="1">
                            <a:latin typeface="Cambria Math" panose="02040503050406030204" pitchFamily="18" charset="0"/>
                          </a:rPr>
                          <m:t>2</m:t>
                        </m:r>
                      </m:sub>
                      <m:sup/>
                      <m:e>
                        <m:r>
                          <a:rPr lang="ar-IQ" sz="4800" i="1">
                            <a:latin typeface="Cambria Math" panose="02040503050406030204" pitchFamily="18" charset="0"/>
                          </a:rPr>
                          <m:t>1</m:t>
                        </m:r>
                        <m:r>
                          <a:rPr lang="en-US" sz="4800" b="0" i="1" smtClean="0">
                            <a:latin typeface="Cambria Math" panose="02040503050406030204" pitchFamily="18" charset="0"/>
                          </a:rPr>
                          <m:t>.</m:t>
                        </m:r>
                        <m:r>
                          <a:rPr lang="en-US" sz="4800" i="1">
                            <a:latin typeface="Cambria Math" panose="02040503050406030204" pitchFamily="18" charset="0"/>
                          </a:rPr>
                          <m:t>65</m:t>
                        </m:r>
                        <m:d>
                          <m:dPr>
                            <m:ctrlPr>
                              <a:rPr lang="en-US" sz="4800" i="1">
                                <a:latin typeface="Cambria Math" panose="02040503050406030204" pitchFamily="18" charset="0"/>
                              </a:rPr>
                            </m:ctrlPr>
                          </m:dPr>
                          <m:e>
                            <m:r>
                              <a:rPr lang="en-US" sz="4800" i="1">
                                <a:latin typeface="Cambria Math" panose="02040503050406030204" pitchFamily="18" charset="0"/>
                              </a:rPr>
                              <m:t>𝑟</m:t>
                            </m:r>
                            <m:r>
                              <a:rPr lang="en-US" sz="4800" i="1">
                                <a:latin typeface="Cambria Math" panose="02040503050406030204" pitchFamily="18" charset="0"/>
                              </a:rPr>
                              <m:t>/(</m:t>
                            </m:r>
                            <m:r>
                              <a:rPr lang="en-US" sz="4800" i="1">
                                <a:latin typeface="Cambria Math" panose="02040503050406030204" pitchFamily="18" charset="0"/>
                              </a:rPr>
                              <m:t>𝑡</m:t>
                            </m:r>
                            <m:r>
                              <a:rPr lang="en-US" sz="4800" i="1">
                                <a:latin typeface="Cambria Math" panose="02040503050406030204" pitchFamily="18" charset="0"/>
                              </a:rPr>
                              <m:t>+</m:t>
                            </m:r>
                            <m:r>
                              <a:rPr lang="en-US" sz="4800" i="1">
                                <a:latin typeface="Cambria Math" panose="02040503050406030204" pitchFamily="18" charset="0"/>
                              </a:rPr>
                              <m:t>12</m:t>
                            </m:r>
                            <m:r>
                              <a:rPr lang="en-US" sz="4800" i="1">
                                <a:latin typeface="Cambria Math" panose="02040503050406030204" pitchFamily="18" charset="0"/>
                              </a:rPr>
                              <m:t>.</m:t>
                            </m:r>
                            <m:r>
                              <a:rPr lang="en-US" sz="4800" i="1">
                                <a:latin typeface="Cambria Math" panose="02040503050406030204" pitchFamily="18" charset="0"/>
                              </a:rPr>
                              <m:t>2</m:t>
                            </m:r>
                            <m:r>
                              <a:rPr lang="en-US" sz="4800" i="1">
                                <a:latin typeface="Cambria Math" panose="02040503050406030204" pitchFamily="18" charset="0"/>
                              </a:rPr>
                              <m:t>)</m:t>
                            </m:r>
                          </m:e>
                        </m:d>
                        <m:r>
                          <a:rPr lang="en-US" sz="4800" i="1">
                            <a:latin typeface="Cambria Math" panose="02040503050406030204" pitchFamily="18" charset="0"/>
                          </a:rPr>
                          <m:t>^</m:t>
                        </m:r>
                        <m:r>
                          <a:rPr lang="en-US" sz="4800" i="1">
                            <a:latin typeface="Cambria Math" panose="02040503050406030204" pitchFamily="18" charset="0"/>
                          </a:rPr>
                          <m:t>10</m:t>
                        </m:r>
                        <m:r>
                          <a:rPr lang="en-US" sz="4800" i="1">
                            <a:latin typeface="Cambria Math" panose="02040503050406030204" pitchFamily="18" charset="0"/>
                          </a:rPr>
                          <m:t>/</m:t>
                        </m:r>
                        <m:r>
                          <a:rPr lang="en-US" sz="4800" i="1">
                            <a:latin typeface="Cambria Math" panose="02040503050406030204" pitchFamily="18" charset="0"/>
                          </a:rPr>
                          <m:t>9</m:t>
                        </m:r>
                      </m:e>
                    </m:nary>
                  </m:oMath>
                </a14:m>
                <a:endParaRPr lang="en-US" sz="4800" dirty="0"/>
              </a:p>
              <a:p>
                <a:r>
                  <a:rPr lang="ar-IQ" sz="4800" dirty="0"/>
                  <a:t>حيث ان </a:t>
                </a:r>
              </a:p>
              <a:p>
                <a:r>
                  <a:rPr lang="en-US" sz="4800" dirty="0"/>
                  <a:t>r </a:t>
                </a:r>
                <a:r>
                  <a:rPr lang="ar-IQ" sz="4800" dirty="0"/>
                  <a:t>=مجموع المطر السنوي </a:t>
                </a:r>
              </a:p>
              <a:p>
                <a:r>
                  <a:rPr lang="en-US" sz="4800" dirty="0"/>
                  <a:t>t </a:t>
                </a:r>
                <a:r>
                  <a:rPr lang="ar-IQ" sz="4800" dirty="0"/>
                  <a:t>= معدل درجة الحرارة السنوي </a:t>
                </a:r>
              </a:p>
              <a:p>
                <a:endParaRPr lang="ar-IQ"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199" y="1186249"/>
                <a:ext cx="10599821" cy="4990714"/>
              </a:xfrm>
              <a:blipFill>
                <a:blip r:embed="rId2"/>
                <a:stretch>
                  <a:fillRect r="-2473"/>
                </a:stretch>
              </a:blipFill>
            </p:spPr>
            <p:txBody>
              <a:bodyPr/>
              <a:lstStyle/>
              <a:p>
                <a:r>
                  <a:rPr lang="ar-IQ">
                    <a:noFill/>
                  </a:rPr>
                  <a:t> </a:t>
                </a:r>
              </a:p>
            </p:txBody>
          </p:sp>
        </mc:Fallback>
      </mc:AlternateContent>
      <p:sp>
        <p:nvSpPr>
          <p:cNvPr id="5" name="TextBox 4"/>
          <p:cNvSpPr txBox="1"/>
          <p:nvPr/>
        </p:nvSpPr>
        <p:spPr>
          <a:xfrm>
            <a:off x="1260389" y="407773"/>
            <a:ext cx="10177631" cy="769441"/>
          </a:xfrm>
          <a:prstGeom prst="rect">
            <a:avLst/>
          </a:prstGeom>
          <a:noFill/>
          <a:ln w="38100">
            <a:solidFill>
              <a:srgbClr val="0070C0"/>
            </a:solidFill>
          </a:ln>
        </p:spPr>
        <p:txBody>
          <a:bodyPr wrap="square" rtlCol="1">
            <a:spAutoFit/>
          </a:bodyPr>
          <a:lstStyle/>
          <a:p>
            <a:pPr algn="ctr"/>
            <a:r>
              <a:rPr lang="ar-IQ" sz="4400" dirty="0"/>
              <a:t>معادلة ثورنثوايت وصيغتها كمايلي: </a:t>
            </a:r>
            <a:endParaRPr lang="ar-IQ" sz="4400" i="1" dirty="0">
              <a:latin typeface="Cambria Math" panose="02040503050406030204" pitchFamily="18" charset="0"/>
            </a:endParaRPr>
          </a:p>
        </p:txBody>
      </p:sp>
    </p:spTree>
    <p:extLst>
      <p:ext uri="{BB962C8B-B14F-4D97-AF65-F5344CB8AC3E}">
        <p14:creationId xmlns:p14="http://schemas.microsoft.com/office/powerpoint/2010/main" val="3881201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47136"/>
            <a:ext cx="10639168" cy="6466486"/>
          </a:xfrm>
        </p:spPr>
        <p:txBody>
          <a:bodyPr>
            <a:normAutofit/>
          </a:bodyPr>
          <a:lstStyle/>
          <a:p>
            <a:r>
              <a:rPr lang="ar-IQ" sz="4300" dirty="0"/>
              <a:t>مثال حدد طبيعة المناخ لمحطة خانقين والخالص اذا علمت ان المعطيات المناخية الخاصة بكمية المطر الشهري ومعدل درجة الحرارة للمحطتين هو </a:t>
            </a:r>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a:p>
            <a:endParaRPr lang="ar-IQ" dirty="0"/>
          </a:p>
        </p:txBody>
      </p:sp>
      <p:graphicFrame>
        <p:nvGraphicFramePr>
          <p:cNvPr id="4" name="Table 3"/>
          <p:cNvGraphicFramePr>
            <a:graphicFrameLocks noGrp="1"/>
          </p:cNvGraphicFramePr>
          <p:nvPr>
            <p:extLst>
              <p:ext uri="{D42A27DB-BD31-4B8C-83A1-F6EECF244321}">
                <p14:modId xmlns:p14="http://schemas.microsoft.com/office/powerpoint/2010/main" val="1888805868"/>
              </p:ext>
            </p:extLst>
          </p:nvPr>
        </p:nvGraphicFramePr>
        <p:xfrm>
          <a:off x="321273" y="2780270"/>
          <a:ext cx="11232295" cy="3418708"/>
        </p:xfrm>
        <a:graphic>
          <a:graphicData uri="http://schemas.openxmlformats.org/drawingml/2006/table">
            <a:tbl>
              <a:tblPr rtl="1" firstRow="1" bandRow="1">
                <a:tableStyleId>{5C22544A-7EE6-4342-B048-85BDC9FD1C3A}</a:tableStyleId>
              </a:tblPr>
              <a:tblGrid>
                <a:gridCol w="926757">
                  <a:extLst>
                    <a:ext uri="{9D8B030D-6E8A-4147-A177-3AD203B41FA5}">
                      <a16:colId xmlns:a16="http://schemas.microsoft.com/office/drawing/2014/main" val="20000"/>
                    </a:ext>
                  </a:extLst>
                </a:gridCol>
                <a:gridCol w="605481">
                  <a:extLst>
                    <a:ext uri="{9D8B030D-6E8A-4147-A177-3AD203B41FA5}">
                      <a16:colId xmlns:a16="http://schemas.microsoft.com/office/drawing/2014/main" val="20001"/>
                    </a:ext>
                  </a:extLst>
                </a:gridCol>
                <a:gridCol w="874680">
                  <a:extLst>
                    <a:ext uri="{9D8B030D-6E8A-4147-A177-3AD203B41FA5}">
                      <a16:colId xmlns:a16="http://schemas.microsoft.com/office/drawing/2014/main" val="20002"/>
                    </a:ext>
                  </a:extLst>
                </a:gridCol>
                <a:gridCol w="802307">
                  <a:extLst>
                    <a:ext uri="{9D8B030D-6E8A-4147-A177-3AD203B41FA5}">
                      <a16:colId xmlns:a16="http://schemas.microsoft.com/office/drawing/2014/main" val="20003"/>
                    </a:ext>
                  </a:extLst>
                </a:gridCol>
                <a:gridCol w="802307">
                  <a:extLst>
                    <a:ext uri="{9D8B030D-6E8A-4147-A177-3AD203B41FA5}">
                      <a16:colId xmlns:a16="http://schemas.microsoft.com/office/drawing/2014/main" val="20004"/>
                    </a:ext>
                  </a:extLst>
                </a:gridCol>
                <a:gridCol w="802307">
                  <a:extLst>
                    <a:ext uri="{9D8B030D-6E8A-4147-A177-3AD203B41FA5}">
                      <a16:colId xmlns:a16="http://schemas.microsoft.com/office/drawing/2014/main" val="20005"/>
                    </a:ext>
                  </a:extLst>
                </a:gridCol>
                <a:gridCol w="802307">
                  <a:extLst>
                    <a:ext uri="{9D8B030D-6E8A-4147-A177-3AD203B41FA5}">
                      <a16:colId xmlns:a16="http://schemas.microsoft.com/office/drawing/2014/main" val="20006"/>
                    </a:ext>
                  </a:extLst>
                </a:gridCol>
                <a:gridCol w="802307">
                  <a:extLst>
                    <a:ext uri="{9D8B030D-6E8A-4147-A177-3AD203B41FA5}">
                      <a16:colId xmlns:a16="http://schemas.microsoft.com/office/drawing/2014/main" val="20007"/>
                    </a:ext>
                  </a:extLst>
                </a:gridCol>
                <a:gridCol w="802307">
                  <a:extLst>
                    <a:ext uri="{9D8B030D-6E8A-4147-A177-3AD203B41FA5}">
                      <a16:colId xmlns:a16="http://schemas.microsoft.com/office/drawing/2014/main" val="20008"/>
                    </a:ext>
                  </a:extLst>
                </a:gridCol>
                <a:gridCol w="802307">
                  <a:extLst>
                    <a:ext uri="{9D8B030D-6E8A-4147-A177-3AD203B41FA5}">
                      <a16:colId xmlns:a16="http://schemas.microsoft.com/office/drawing/2014/main" val="20009"/>
                    </a:ext>
                  </a:extLst>
                </a:gridCol>
                <a:gridCol w="802307">
                  <a:extLst>
                    <a:ext uri="{9D8B030D-6E8A-4147-A177-3AD203B41FA5}">
                      <a16:colId xmlns:a16="http://schemas.microsoft.com/office/drawing/2014/main" val="20010"/>
                    </a:ext>
                  </a:extLst>
                </a:gridCol>
                <a:gridCol w="802307">
                  <a:extLst>
                    <a:ext uri="{9D8B030D-6E8A-4147-A177-3AD203B41FA5}">
                      <a16:colId xmlns:a16="http://schemas.microsoft.com/office/drawing/2014/main" val="20011"/>
                    </a:ext>
                  </a:extLst>
                </a:gridCol>
                <a:gridCol w="802307">
                  <a:extLst>
                    <a:ext uri="{9D8B030D-6E8A-4147-A177-3AD203B41FA5}">
                      <a16:colId xmlns:a16="http://schemas.microsoft.com/office/drawing/2014/main" val="20012"/>
                    </a:ext>
                  </a:extLst>
                </a:gridCol>
                <a:gridCol w="802307">
                  <a:extLst>
                    <a:ext uri="{9D8B030D-6E8A-4147-A177-3AD203B41FA5}">
                      <a16:colId xmlns:a16="http://schemas.microsoft.com/office/drawing/2014/main" val="20013"/>
                    </a:ext>
                  </a:extLst>
                </a:gridCol>
              </a:tblGrid>
              <a:tr h="1585643">
                <a:tc>
                  <a:txBody>
                    <a:bodyPr/>
                    <a:lstStyle/>
                    <a:p>
                      <a:pPr rtl="1"/>
                      <a:r>
                        <a:rPr lang="ar-IQ" dirty="0"/>
                        <a:t>الخالص</a:t>
                      </a:r>
                    </a:p>
                  </a:txBody>
                  <a:tcPr/>
                </a:tc>
                <a:tc>
                  <a:txBody>
                    <a:bodyPr/>
                    <a:lstStyle/>
                    <a:p>
                      <a:pPr rtl="1"/>
                      <a:r>
                        <a:rPr lang="ar-IQ" dirty="0"/>
                        <a:t>ك1</a:t>
                      </a:r>
                    </a:p>
                  </a:txBody>
                  <a:tcPr/>
                </a:tc>
                <a:tc>
                  <a:txBody>
                    <a:bodyPr/>
                    <a:lstStyle/>
                    <a:p>
                      <a:pPr rtl="1"/>
                      <a:r>
                        <a:rPr lang="ar-IQ" dirty="0"/>
                        <a:t>شباط</a:t>
                      </a:r>
                    </a:p>
                  </a:txBody>
                  <a:tcPr/>
                </a:tc>
                <a:tc>
                  <a:txBody>
                    <a:bodyPr/>
                    <a:lstStyle/>
                    <a:p>
                      <a:pPr rtl="1"/>
                      <a:r>
                        <a:rPr lang="ar-IQ" dirty="0"/>
                        <a:t>اذار</a:t>
                      </a:r>
                    </a:p>
                  </a:txBody>
                  <a:tcPr/>
                </a:tc>
                <a:tc>
                  <a:txBody>
                    <a:bodyPr/>
                    <a:lstStyle/>
                    <a:p>
                      <a:pPr rtl="1"/>
                      <a:r>
                        <a:rPr lang="ar-IQ" dirty="0"/>
                        <a:t>نيسان</a:t>
                      </a:r>
                    </a:p>
                  </a:txBody>
                  <a:tcPr/>
                </a:tc>
                <a:tc>
                  <a:txBody>
                    <a:bodyPr/>
                    <a:lstStyle/>
                    <a:p>
                      <a:pPr rtl="1"/>
                      <a:r>
                        <a:rPr lang="ar-IQ" dirty="0"/>
                        <a:t>مايس</a:t>
                      </a:r>
                    </a:p>
                  </a:txBody>
                  <a:tcPr/>
                </a:tc>
                <a:tc>
                  <a:txBody>
                    <a:bodyPr/>
                    <a:lstStyle/>
                    <a:p>
                      <a:pPr rtl="1"/>
                      <a:r>
                        <a:rPr lang="ar-IQ" dirty="0"/>
                        <a:t>حزيران</a:t>
                      </a:r>
                    </a:p>
                  </a:txBody>
                  <a:tcPr/>
                </a:tc>
                <a:tc>
                  <a:txBody>
                    <a:bodyPr/>
                    <a:lstStyle/>
                    <a:p>
                      <a:pPr rtl="1"/>
                      <a:r>
                        <a:rPr lang="ar-IQ" dirty="0"/>
                        <a:t>تموز</a:t>
                      </a:r>
                    </a:p>
                  </a:txBody>
                  <a:tcPr/>
                </a:tc>
                <a:tc>
                  <a:txBody>
                    <a:bodyPr/>
                    <a:lstStyle/>
                    <a:p>
                      <a:pPr rtl="1"/>
                      <a:r>
                        <a:rPr lang="ar-IQ" dirty="0"/>
                        <a:t>اب</a:t>
                      </a:r>
                    </a:p>
                  </a:txBody>
                  <a:tcPr/>
                </a:tc>
                <a:tc>
                  <a:txBody>
                    <a:bodyPr/>
                    <a:lstStyle/>
                    <a:p>
                      <a:pPr rtl="1"/>
                      <a:r>
                        <a:rPr lang="ar-IQ" dirty="0"/>
                        <a:t>ايلول</a:t>
                      </a:r>
                    </a:p>
                  </a:txBody>
                  <a:tcPr/>
                </a:tc>
                <a:tc>
                  <a:txBody>
                    <a:bodyPr/>
                    <a:lstStyle/>
                    <a:p>
                      <a:pPr rtl="1"/>
                      <a:r>
                        <a:rPr lang="ar-IQ" dirty="0"/>
                        <a:t>ت1</a:t>
                      </a:r>
                    </a:p>
                  </a:txBody>
                  <a:tcPr/>
                </a:tc>
                <a:tc>
                  <a:txBody>
                    <a:bodyPr/>
                    <a:lstStyle/>
                    <a:p>
                      <a:pPr rtl="1"/>
                      <a:r>
                        <a:rPr lang="ar-IQ" dirty="0"/>
                        <a:t>ت2</a:t>
                      </a:r>
                    </a:p>
                  </a:txBody>
                  <a:tcPr/>
                </a:tc>
                <a:tc>
                  <a:txBody>
                    <a:bodyPr/>
                    <a:lstStyle/>
                    <a:p>
                      <a:pPr rtl="1"/>
                      <a:r>
                        <a:rPr lang="ar-IQ" dirty="0"/>
                        <a:t>ك1</a:t>
                      </a:r>
                    </a:p>
                  </a:txBody>
                  <a:tcPr/>
                </a:tc>
                <a:tc>
                  <a:txBody>
                    <a:bodyPr/>
                    <a:lstStyle/>
                    <a:p>
                      <a:pPr rtl="1"/>
                      <a:endParaRPr lang="ar-IQ" dirty="0"/>
                    </a:p>
                  </a:txBody>
                  <a:tcPr/>
                </a:tc>
                <a:extLst>
                  <a:ext uri="{0D108BD9-81ED-4DB2-BD59-A6C34878D82A}">
                    <a16:rowId xmlns:a16="http://schemas.microsoft.com/office/drawing/2014/main" val="10000"/>
                  </a:ext>
                </a:extLst>
              </a:tr>
              <a:tr h="906157">
                <a:tc>
                  <a:txBody>
                    <a:bodyPr/>
                    <a:lstStyle/>
                    <a:p>
                      <a:pPr rtl="1"/>
                      <a:r>
                        <a:rPr lang="ar-IQ" dirty="0"/>
                        <a:t>معدل درجة الحرارة</a:t>
                      </a:r>
                    </a:p>
                  </a:txBody>
                  <a:tcPr/>
                </a:tc>
                <a:tc>
                  <a:txBody>
                    <a:bodyPr/>
                    <a:lstStyle/>
                    <a:p>
                      <a:pPr algn="ctr" fontAlgn="b"/>
                      <a:r>
                        <a:rPr lang="en-US" sz="2800" b="1" i="0" u="none" strike="noStrike" dirty="0">
                          <a:solidFill>
                            <a:srgbClr val="000000"/>
                          </a:solidFill>
                          <a:effectLst/>
                          <a:latin typeface="Arial" panose="020B0604020202020204" pitchFamily="34" charset="0"/>
                        </a:rPr>
                        <a:t>8.2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13.9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16.6</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20.8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27.9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33.2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33.3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33.4</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28.8</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24.7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15.5</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13.3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918665">
                <a:tc>
                  <a:txBody>
                    <a:bodyPr/>
                    <a:lstStyle/>
                    <a:p>
                      <a:pPr rtl="1"/>
                      <a:r>
                        <a:rPr lang="ar-IQ" dirty="0"/>
                        <a:t>كمية المطر</a:t>
                      </a:r>
                    </a:p>
                  </a:txBody>
                  <a:tcPr/>
                </a:tc>
                <a:tc>
                  <a:txBody>
                    <a:bodyPr/>
                    <a:lstStyle/>
                    <a:p>
                      <a:pPr algn="ctr" fontAlgn="b"/>
                      <a:r>
                        <a:rPr lang="en-US" sz="2800" b="1" i="0" u="none" strike="noStrike" dirty="0">
                          <a:solidFill>
                            <a:srgbClr val="000000"/>
                          </a:solidFill>
                          <a:effectLst/>
                          <a:latin typeface="Arial" panose="020B0604020202020204" pitchFamily="34" charset="0"/>
                        </a:rPr>
                        <a:t>9.0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3.2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14.1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9.3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0.01</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0.0</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0.3</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12.7</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34.2</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r>
                        <a:rPr lang="en-US" sz="2800" b="1" i="0" u="none" strike="noStrike" dirty="0">
                          <a:solidFill>
                            <a:srgbClr val="000000"/>
                          </a:solidFill>
                          <a:effectLst/>
                          <a:latin typeface="Arial" panose="020B0604020202020204" pitchFamily="34" charset="0"/>
                        </a:rPr>
                        <a:t>4.9</a:t>
                      </a:r>
                      <a:endParaRPr lang="ar-IQ" sz="2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ar-IQ" sz="1600" b="0"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065905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82811"/>
            <a:ext cx="10653584" cy="4694152"/>
          </a:xfrm>
        </p:spPr>
        <p:txBody>
          <a:bodyPr/>
          <a:lstStyle/>
          <a:p>
            <a:r>
              <a:rPr lang="ar-IQ" sz="4400" dirty="0"/>
              <a:t>نستخرج المعدل السنوي لدرجة الحرارة  بجمع المعدلات الشهرية ونقسم على عدد اشهر السنة اي(12)</a:t>
            </a:r>
          </a:p>
          <a:p>
            <a:r>
              <a:rPr lang="ar-IQ" sz="4400" dirty="0"/>
              <a:t>نستخرج المجموع السنوي للامطار </a:t>
            </a:r>
          </a:p>
          <a:p>
            <a:r>
              <a:rPr lang="ar-IQ" sz="4400" dirty="0"/>
              <a:t>نطبق المعادلة  بعد ان نستخرج القيمة نقارنها في الجدول لنحدد طبيعة مناخ المنطقة </a:t>
            </a:r>
          </a:p>
          <a:p>
            <a:endParaRPr lang="ar-IQ" dirty="0"/>
          </a:p>
        </p:txBody>
      </p:sp>
      <p:sp>
        <p:nvSpPr>
          <p:cNvPr id="2" name="Title 1"/>
          <p:cNvSpPr>
            <a:spLocks noGrp="1"/>
          </p:cNvSpPr>
          <p:nvPr>
            <p:ph type="title"/>
          </p:nvPr>
        </p:nvSpPr>
        <p:spPr/>
        <p:txBody>
          <a:bodyPr/>
          <a:lstStyle/>
          <a:p>
            <a:r>
              <a:rPr lang="ar-IQ" dirty="0"/>
              <a:t>لتطبيق المعادلة نتبع الاتي </a:t>
            </a:r>
          </a:p>
        </p:txBody>
      </p:sp>
    </p:spTree>
    <p:extLst>
      <p:ext uri="{BB962C8B-B14F-4D97-AF65-F5344CB8AC3E}">
        <p14:creationId xmlns:p14="http://schemas.microsoft.com/office/powerpoint/2010/main" val="3334163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219529976"/>
              </p:ext>
            </p:extLst>
          </p:nvPr>
        </p:nvGraphicFramePr>
        <p:xfrm>
          <a:off x="656209" y="5076379"/>
          <a:ext cx="11008894" cy="1386205"/>
        </p:xfrm>
        <a:graphic>
          <a:graphicData uri="http://schemas.openxmlformats.org/drawingml/2006/table">
            <a:tbl>
              <a:tblPr rtl="1" firstRow="1" bandRow="1">
                <a:tableStyleId>{5C22544A-7EE6-4342-B048-85BDC9FD1C3A}</a:tableStyleId>
              </a:tblPr>
              <a:tblGrid>
                <a:gridCol w="1102916">
                  <a:extLst>
                    <a:ext uri="{9D8B030D-6E8A-4147-A177-3AD203B41FA5}">
                      <a16:colId xmlns:a16="http://schemas.microsoft.com/office/drawing/2014/main" val="20000"/>
                    </a:ext>
                  </a:extLst>
                </a:gridCol>
                <a:gridCol w="689480">
                  <a:extLst>
                    <a:ext uri="{9D8B030D-6E8A-4147-A177-3AD203B41FA5}">
                      <a16:colId xmlns:a16="http://schemas.microsoft.com/office/drawing/2014/main" val="20001"/>
                    </a:ext>
                  </a:extLst>
                </a:gridCol>
                <a:gridCol w="686109">
                  <a:extLst>
                    <a:ext uri="{9D8B030D-6E8A-4147-A177-3AD203B41FA5}">
                      <a16:colId xmlns:a16="http://schemas.microsoft.com/office/drawing/2014/main" val="20002"/>
                    </a:ext>
                  </a:extLst>
                </a:gridCol>
                <a:gridCol w="806116">
                  <a:extLst>
                    <a:ext uri="{9D8B030D-6E8A-4147-A177-3AD203B41FA5}">
                      <a16:colId xmlns:a16="http://schemas.microsoft.com/office/drawing/2014/main" val="20003"/>
                    </a:ext>
                  </a:extLst>
                </a:gridCol>
                <a:gridCol w="878305">
                  <a:extLst>
                    <a:ext uri="{9D8B030D-6E8A-4147-A177-3AD203B41FA5}">
                      <a16:colId xmlns:a16="http://schemas.microsoft.com/office/drawing/2014/main" val="20004"/>
                    </a:ext>
                  </a:extLst>
                </a:gridCol>
                <a:gridCol w="926432">
                  <a:extLst>
                    <a:ext uri="{9D8B030D-6E8A-4147-A177-3AD203B41FA5}">
                      <a16:colId xmlns:a16="http://schemas.microsoft.com/office/drawing/2014/main" val="20005"/>
                    </a:ext>
                  </a:extLst>
                </a:gridCol>
                <a:gridCol w="890336">
                  <a:extLst>
                    <a:ext uri="{9D8B030D-6E8A-4147-A177-3AD203B41FA5}">
                      <a16:colId xmlns:a16="http://schemas.microsoft.com/office/drawing/2014/main" val="20006"/>
                    </a:ext>
                  </a:extLst>
                </a:gridCol>
                <a:gridCol w="890337">
                  <a:extLst>
                    <a:ext uri="{9D8B030D-6E8A-4147-A177-3AD203B41FA5}">
                      <a16:colId xmlns:a16="http://schemas.microsoft.com/office/drawing/2014/main" val="20007"/>
                    </a:ext>
                  </a:extLst>
                </a:gridCol>
                <a:gridCol w="757990">
                  <a:extLst>
                    <a:ext uri="{9D8B030D-6E8A-4147-A177-3AD203B41FA5}">
                      <a16:colId xmlns:a16="http://schemas.microsoft.com/office/drawing/2014/main" val="20008"/>
                    </a:ext>
                  </a:extLst>
                </a:gridCol>
                <a:gridCol w="878305">
                  <a:extLst>
                    <a:ext uri="{9D8B030D-6E8A-4147-A177-3AD203B41FA5}">
                      <a16:colId xmlns:a16="http://schemas.microsoft.com/office/drawing/2014/main" val="20009"/>
                    </a:ext>
                  </a:extLst>
                </a:gridCol>
                <a:gridCol w="878305">
                  <a:extLst>
                    <a:ext uri="{9D8B030D-6E8A-4147-A177-3AD203B41FA5}">
                      <a16:colId xmlns:a16="http://schemas.microsoft.com/office/drawing/2014/main" val="20010"/>
                    </a:ext>
                  </a:extLst>
                </a:gridCol>
                <a:gridCol w="794084">
                  <a:extLst>
                    <a:ext uri="{9D8B030D-6E8A-4147-A177-3AD203B41FA5}">
                      <a16:colId xmlns:a16="http://schemas.microsoft.com/office/drawing/2014/main" val="20011"/>
                    </a:ext>
                  </a:extLst>
                </a:gridCol>
                <a:gridCol w="830179">
                  <a:extLst>
                    <a:ext uri="{9D8B030D-6E8A-4147-A177-3AD203B41FA5}">
                      <a16:colId xmlns:a16="http://schemas.microsoft.com/office/drawing/2014/main" val="20012"/>
                    </a:ext>
                  </a:extLst>
                </a:gridCol>
              </a:tblGrid>
              <a:tr h="370840">
                <a:tc>
                  <a:txBody>
                    <a:bodyPr/>
                    <a:lstStyle/>
                    <a:p>
                      <a:pPr rtl="1"/>
                      <a:r>
                        <a:rPr lang="ar-IQ" dirty="0"/>
                        <a:t>خانقين</a:t>
                      </a:r>
                    </a:p>
                  </a:txBody>
                  <a:tcPr/>
                </a:tc>
                <a:tc>
                  <a:txBody>
                    <a:bodyPr/>
                    <a:lstStyle/>
                    <a:p>
                      <a:pPr rtl="1"/>
                      <a:r>
                        <a:rPr lang="ar-IQ" dirty="0"/>
                        <a:t>ك1</a:t>
                      </a:r>
                    </a:p>
                  </a:txBody>
                  <a:tcPr/>
                </a:tc>
                <a:tc>
                  <a:txBody>
                    <a:bodyPr/>
                    <a:lstStyle/>
                    <a:p>
                      <a:pPr rtl="1"/>
                      <a:r>
                        <a:rPr lang="ar-IQ" dirty="0"/>
                        <a:t>شباط</a:t>
                      </a:r>
                    </a:p>
                  </a:txBody>
                  <a:tcPr/>
                </a:tc>
                <a:tc>
                  <a:txBody>
                    <a:bodyPr/>
                    <a:lstStyle/>
                    <a:p>
                      <a:pPr rtl="1"/>
                      <a:r>
                        <a:rPr lang="ar-IQ" dirty="0"/>
                        <a:t>اذار</a:t>
                      </a:r>
                    </a:p>
                  </a:txBody>
                  <a:tcPr/>
                </a:tc>
                <a:tc>
                  <a:txBody>
                    <a:bodyPr/>
                    <a:lstStyle/>
                    <a:p>
                      <a:pPr rtl="1"/>
                      <a:r>
                        <a:rPr lang="ar-IQ" dirty="0"/>
                        <a:t>نيسان</a:t>
                      </a:r>
                    </a:p>
                  </a:txBody>
                  <a:tcPr/>
                </a:tc>
                <a:tc>
                  <a:txBody>
                    <a:bodyPr/>
                    <a:lstStyle/>
                    <a:p>
                      <a:pPr rtl="1"/>
                      <a:r>
                        <a:rPr lang="ar-IQ" dirty="0"/>
                        <a:t>مايس</a:t>
                      </a:r>
                    </a:p>
                  </a:txBody>
                  <a:tcPr/>
                </a:tc>
                <a:tc>
                  <a:txBody>
                    <a:bodyPr/>
                    <a:lstStyle/>
                    <a:p>
                      <a:pPr rtl="1"/>
                      <a:r>
                        <a:rPr lang="ar-IQ" dirty="0"/>
                        <a:t>حزيران</a:t>
                      </a:r>
                    </a:p>
                  </a:txBody>
                  <a:tcPr/>
                </a:tc>
                <a:tc>
                  <a:txBody>
                    <a:bodyPr/>
                    <a:lstStyle/>
                    <a:p>
                      <a:pPr rtl="1"/>
                      <a:r>
                        <a:rPr lang="ar-IQ" dirty="0"/>
                        <a:t>تموز</a:t>
                      </a:r>
                    </a:p>
                  </a:txBody>
                  <a:tcPr/>
                </a:tc>
                <a:tc>
                  <a:txBody>
                    <a:bodyPr/>
                    <a:lstStyle/>
                    <a:p>
                      <a:pPr rtl="1"/>
                      <a:r>
                        <a:rPr lang="ar-IQ" dirty="0"/>
                        <a:t>اب</a:t>
                      </a:r>
                    </a:p>
                  </a:txBody>
                  <a:tcPr/>
                </a:tc>
                <a:tc>
                  <a:txBody>
                    <a:bodyPr/>
                    <a:lstStyle/>
                    <a:p>
                      <a:pPr rtl="1"/>
                      <a:r>
                        <a:rPr lang="ar-IQ" dirty="0"/>
                        <a:t>ايلول</a:t>
                      </a:r>
                    </a:p>
                  </a:txBody>
                  <a:tcPr/>
                </a:tc>
                <a:tc>
                  <a:txBody>
                    <a:bodyPr/>
                    <a:lstStyle/>
                    <a:p>
                      <a:pPr rtl="1"/>
                      <a:r>
                        <a:rPr lang="ar-IQ" dirty="0"/>
                        <a:t>ت1</a:t>
                      </a:r>
                    </a:p>
                  </a:txBody>
                  <a:tcPr/>
                </a:tc>
                <a:tc>
                  <a:txBody>
                    <a:bodyPr/>
                    <a:lstStyle/>
                    <a:p>
                      <a:pPr rtl="1"/>
                      <a:r>
                        <a:rPr lang="ar-IQ" dirty="0"/>
                        <a:t>ت2</a:t>
                      </a:r>
                    </a:p>
                  </a:txBody>
                  <a:tcPr/>
                </a:tc>
                <a:tc>
                  <a:txBody>
                    <a:bodyPr/>
                    <a:lstStyle/>
                    <a:p>
                      <a:pPr rtl="1"/>
                      <a:r>
                        <a:rPr lang="ar-IQ" dirty="0"/>
                        <a:t>ك1</a:t>
                      </a:r>
                    </a:p>
                  </a:txBody>
                  <a:tcPr/>
                </a:tc>
                <a:extLst>
                  <a:ext uri="{0D108BD9-81ED-4DB2-BD59-A6C34878D82A}">
                    <a16:rowId xmlns:a16="http://schemas.microsoft.com/office/drawing/2014/main" val="10000"/>
                  </a:ext>
                </a:extLst>
              </a:tr>
              <a:tr h="370840">
                <a:tc>
                  <a:txBody>
                    <a:bodyPr/>
                    <a:lstStyle/>
                    <a:p>
                      <a:pPr rtl="1"/>
                      <a:r>
                        <a:rPr lang="ar-IQ" dirty="0"/>
                        <a:t>معدل درجة الحرارة</a:t>
                      </a:r>
                    </a:p>
                  </a:txBody>
                  <a:tcPr/>
                </a:tc>
                <a:tc>
                  <a:txBody>
                    <a:bodyPr/>
                    <a:lstStyle/>
                    <a:p>
                      <a:pPr algn="ctr" fontAlgn="b"/>
                      <a:r>
                        <a:rPr lang="ar-IQ" sz="2400" b="1" i="0" u="none" strike="noStrike" dirty="0">
                          <a:effectLst/>
                          <a:latin typeface="Arial" panose="020B0604020202020204" pitchFamily="34" charset="0"/>
                        </a:rPr>
                        <a:t>9.3</a:t>
                      </a:r>
                    </a:p>
                  </a:txBody>
                  <a:tcPr marL="9525" marR="9525" marT="9525" marB="0" anchor="b"/>
                </a:tc>
                <a:tc>
                  <a:txBody>
                    <a:bodyPr/>
                    <a:lstStyle/>
                    <a:p>
                      <a:pPr algn="ctr" fontAlgn="b"/>
                      <a:r>
                        <a:rPr lang="ar-IQ" sz="2400" b="1" i="0" u="none" strike="noStrike" dirty="0">
                          <a:effectLst/>
                          <a:latin typeface="Arial" panose="020B0604020202020204" pitchFamily="34" charset="0"/>
                        </a:rPr>
                        <a:t>14.0</a:t>
                      </a:r>
                    </a:p>
                  </a:txBody>
                  <a:tcPr marL="9525" marR="9525" marT="9525" marB="0" anchor="b"/>
                </a:tc>
                <a:tc>
                  <a:txBody>
                    <a:bodyPr/>
                    <a:lstStyle/>
                    <a:p>
                      <a:pPr algn="ctr" fontAlgn="b"/>
                      <a:r>
                        <a:rPr lang="ar-IQ" sz="2400" b="1" i="0" u="none" strike="noStrike" dirty="0">
                          <a:effectLst/>
                          <a:latin typeface="Arial" panose="020B0604020202020204" pitchFamily="34" charset="0"/>
                        </a:rPr>
                        <a:t>16.8</a:t>
                      </a:r>
                    </a:p>
                  </a:txBody>
                  <a:tcPr marL="9525" marR="9525" marT="9525" marB="0" anchor="b"/>
                </a:tc>
                <a:tc>
                  <a:txBody>
                    <a:bodyPr/>
                    <a:lstStyle/>
                    <a:p>
                      <a:pPr algn="ctr" fontAlgn="b"/>
                      <a:r>
                        <a:rPr lang="ar-IQ" sz="2400" b="1" i="0" u="none" strike="noStrike" dirty="0">
                          <a:effectLst/>
                          <a:latin typeface="Arial" panose="020B0604020202020204" pitchFamily="34" charset="0"/>
                        </a:rPr>
                        <a:t>21.2</a:t>
                      </a:r>
                    </a:p>
                  </a:txBody>
                  <a:tcPr marL="9525" marR="9525" marT="9525" marB="0" anchor="b"/>
                </a:tc>
                <a:tc>
                  <a:txBody>
                    <a:bodyPr/>
                    <a:lstStyle/>
                    <a:p>
                      <a:pPr algn="ctr" fontAlgn="b"/>
                      <a:r>
                        <a:rPr lang="ar-IQ" sz="2400" b="1" i="0" u="none" strike="noStrike" dirty="0">
                          <a:effectLst/>
                          <a:latin typeface="Arial" panose="020B0604020202020204" pitchFamily="34" charset="0"/>
                        </a:rPr>
                        <a:t>29.5</a:t>
                      </a:r>
                    </a:p>
                  </a:txBody>
                  <a:tcPr marL="9525" marR="9525" marT="9525" marB="0" anchor="b"/>
                </a:tc>
                <a:tc>
                  <a:txBody>
                    <a:bodyPr/>
                    <a:lstStyle/>
                    <a:p>
                      <a:pPr algn="ctr" fontAlgn="b"/>
                      <a:r>
                        <a:rPr lang="ar-IQ" sz="2400" b="1" i="0" u="none" strike="noStrike" dirty="0">
                          <a:effectLst/>
                          <a:latin typeface="Arial" panose="020B0604020202020204" pitchFamily="34" charset="0"/>
                        </a:rPr>
                        <a:t>35.3</a:t>
                      </a:r>
                    </a:p>
                  </a:txBody>
                  <a:tcPr marL="9525" marR="9525" marT="9525" marB="0" anchor="b"/>
                </a:tc>
                <a:tc>
                  <a:txBody>
                    <a:bodyPr/>
                    <a:lstStyle/>
                    <a:p>
                      <a:pPr algn="ctr" fontAlgn="b"/>
                      <a:r>
                        <a:rPr lang="ar-IQ" sz="2400" b="1" i="0" u="none" strike="noStrike" dirty="0">
                          <a:effectLst/>
                          <a:latin typeface="Arial" panose="020B0604020202020204" pitchFamily="34" charset="0"/>
                        </a:rPr>
                        <a:t>36.3</a:t>
                      </a:r>
                    </a:p>
                  </a:txBody>
                  <a:tcPr marL="9525" marR="9525" marT="9525" marB="0" anchor="b"/>
                </a:tc>
                <a:tc>
                  <a:txBody>
                    <a:bodyPr/>
                    <a:lstStyle/>
                    <a:p>
                      <a:pPr algn="ctr" fontAlgn="b"/>
                      <a:r>
                        <a:rPr lang="ar-IQ" sz="2400" b="1" i="0" u="none" strike="noStrike" dirty="0">
                          <a:effectLst/>
                          <a:latin typeface="Arial" panose="020B0604020202020204" pitchFamily="34" charset="0"/>
                        </a:rPr>
                        <a:t>35.5</a:t>
                      </a:r>
                    </a:p>
                  </a:txBody>
                  <a:tcPr marL="9525" marR="9525" marT="9525" marB="0" anchor="b"/>
                </a:tc>
                <a:tc>
                  <a:txBody>
                    <a:bodyPr/>
                    <a:lstStyle/>
                    <a:p>
                      <a:pPr algn="ctr" fontAlgn="b"/>
                      <a:r>
                        <a:rPr lang="ar-IQ" sz="2400" b="1" i="0" u="none" strike="noStrike" dirty="0">
                          <a:effectLst/>
                          <a:latin typeface="Arial" panose="020B0604020202020204" pitchFamily="34" charset="0"/>
                        </a:rPr>
                        <a:t>30.2</a:t>
                      </a:r>
                    </a:p>
                  </a:txBody>
                  <a:tcPr marL="9525" marR="9525" marT="9525" marB="0" anchor="b"/>
                </a:tc>
                <a:tc>
                  <a:txBody>
                    <a:bodyPr/>
                    <a:lstStyle/>
                    <a:p>
                      <a:pPr algn="ctr" fontAlgn="b"/>
                      <a:r>
                        <a:rPr lang="ar-IQ" sz="2400" b="1" i="0" u="none" strike="noStrike" dirty="0">
                          <a:effectLst/>
                          <a:latin typeface="Arial" panose="020B0604020202020204" pitchFamily="34" charset="0"/>
                        </a:rPr>
                        <a:t>26.0</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16.7</a:t>
                      </a:r>
                    </a:p>
                  </a:txBody>
                  <a:tcPr marL="9525" marR="9525" marT="9525" marB="0" anchor="b"/>
                </a:tc>
                <a:tc>
                  <a:txBody>
                    <a:bodyPr/>
                    <a:lstStyle/>
                    <a:p>
                      <a:pPr algn="ctr" fontAlgn="b"/>
                      <a:r>
                        <a:rPr lang="ar-IQ" sz="2400" b="1" i="0" u="none" strike="noStrike" dirty="0">
                          <a:solidFill>
                            <a:srgbClr val="000000"/>
                          </a:solidFill>
                          <a:effectLst/>
                          <a:latin typeface="Arial" panose="020B0604020202020204" pitchFamily="34" charset="0"/>
                        </a:rPr>
                        <a:t>13.7</a:t>
                      </a:r>
                    </a:p>
                  </a:txBody>
                  <a:tcPr marL="9525" marR="9525" marT="9525" marB="0" anchor="b"/>
                </a:tc>
                <a:extLst>
                  <a:ext uri="{0D108BD9-81ED-4DB2-BD59-A6C34878D82A}">
                    <a16:rowId xmlns:a16="http://schemas.microsoft.com/office/drawing/2014/main" val="10001"/>
                  </a:ext>
                </a:extLst>
              </a:tr>
              <a:tr h="370840">
                <a:tc>
                  <a:txBody>
                    <a:bodyPr/>
                    <a:lstStyle/>
                    <a:p>
                      <a:pPr rtl="1"/>
                      <a:r>
                        <a:rPr lang="ar-IQ" dirty="0"/>
                        <a:t>كمية المطر</a:t>
                      </a:r>
                    </a:p>
                  </a:txBody>
                  <a:tcPr/>
                </a:tc>
                <a:tc>
                  <a:txBody>
                    <a:bodyPr/>
                    <a:lstStyle/>
                    <a:p>
                      <a:pPr algn="ctr" fontAlgn="b"/>
                      <a:r>
                        <a:rPr lang="ar-IQ" sz="2400" b="0" i="0" u="none" strike="noStrike" dirty="0">
                          <a:solidFill>
                            <a:srgbClr val="000000"/>
                          </a:solidFill>
                          <a:effectLst/>
                          <a:latin typeface="Arial" panose="020B0604020202020204" pitchFamily="34" charset="0"/>
                        </a:rPr>
                        <a:t>16.1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18.0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23.1</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21.3</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0.0</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0.7</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16.5</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50.6</a:t>
                      </a:r>
                    </a:p>
                  </a:txBody>
                  <a:tcPr marL="9525" marR="9525" marT="9525" marB="0" anchor="b"/>
                </a:tc>
                <a:tc>
                  <a:txBody>
                    <a:bodyPr/>
                    <a:lstStyle/>
                    <a:p>
                      <a:pPr algn="ctr" fontAlgn="b"/>
                      <a:r>
                        <a:rPr lang="ar-IQ" sz="2400" b="0" i="0" u="none" strike="noStrike" dirty="0">
                          <a:solidFill>
                            <a:srgbClr val="000000"/>
                          </a:solidFill>
                          <a:effectLst/>
                          <a:latin typeface="Arial" panose="020B0604020202020204" pitchFamily="34" charset="0"/>
                        </a:rPr>
                        <a:t>17.4</a:t>
                      </a:r>
                    </a:p>
                  </a:txBody>
                  <a:tcPr marL="9525" marR="9525" marT="9525" marB="0" anchor="b"/>
                </a:tc>
                <a:extLst>
                  <a:ext uri="{0D108BD9-81ED-4DB2-BD59-A6C34878D82A}">
                    <a16:rowId xmlns:a16="http://schemas.microsoft.com/office/drawing/2014/main" val="10002"/>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739243396"/>
              </p:ext>
            </p:extLst>
          </p:nvPr>
        </p:nvGraphicFramePr>
        <p:xfrm>
          <a:off x="3719384" y="692352"/>
          <a:ext cx="6463380" cy="3990120"/>
        </p:xfrm>
        <a:graphic>
          <a:graphicData uri="http://schemas.openxmlformats.org/drawingml/2006/table">
            <a:tbl>
              <a:tblPr rtl="1" firstRow="1" bandRow="1">
                <a:tableStyleId>{5C22544A-7EE6-4342-B048-85BDC9FD1C3A}</a:tableStyleId>
              </a:tblPr>
              <a:tblGrid>
                <a:gridCol w="3231690">
                  <a:extLst>
                    <a:ext uri="{9D8B030D-6E8A-4147-A177-3AD203B41FA5}">
                      <a16:colId xmlns:a16="http://schemas.microsoft.com/office/drawing/2014/main" val="20000"/>
                    </a:ext>
                  </a:extLst>
                </a:gridCol>
                <a:gridCol w="3231690">
                  <a:extLst>
                    <a:ext uri="{9D8B030D-6E8A-4147-A177-3AD203B41FA5}">
                      <a16:colId xmlns:a16="http://schemas.microsoft.com/office/drawing/2014/main" val="20001"/>
                    </a:ext>
                  </a:extLst>
                </a:gridCol>
              </a:tblGrid>
              <a:tr h="515400">
                <a:tc>
                  <a:txBody>
                    <a:bodyPr/>
                    <a:lstStyle/>
                    <a:p>
                      <a:pPr rtl="1"/>
                      <a:r>
                        <a:rPr lang="ar-IQ" sz="3200" dirty="0"/>
                        <a:t>وصف المنطقة</a:t>
                      </a:r>
                    </a:p>
                  </a:txBody>
                  <a:tcPr/>
                </a:tc>
                <a:tc>
                  <a:txBody>
                    <a:bodyPr/>
                    <a:lstStyle/>
                    <a:p>
                      <a:pPr rtl="1"/>
                      <a:r>
                        <a:rPr lang="ar-IQ" sz="3200" dirty="0"/>
                        <a:t>كفاية السواقط</a:t>
                      </a:r>
                    </a:p>
                  </a:txBody>
                  <a:tcPr/>
                </a:tc>
                <a:extLst>
                  <a:ext uri="{0D108BD9-81ED-4DB2-BD59-A6C34878D82A}">
                    <a16:rowId xmlns:a16="http://schemas.microsoft.com/office/drawing/2014/main" val="10000"/>
                  </a:ext>
                </a:extLst>
              </a:tr>
              <a:tr h="515400">
                <a:tc>
                  <a:txBody>
                    <a:bodyPr/>
                    <a:lstStyle/>
                    <a:p>
                      <a:pPr rtl="1"/>
                      <a:r>
                        <a:rPr lang="ar-IQ" sz="3200" dirty="0"/>
                        <a:t>جافة</a:t>
                      </a:r>
                    </a:p>
                  </a:txBody>
                  <a:tcPr/>
                </a:tc>
                <a:tc>
                  <a:txBody>
                    <a:bodyPr/>
                    <a:lstStyle/>
                    <a:p>
                      <a:pPr rtl="1"/>
                      <a:r>
                        <a:rPr lang="ar-IQ" sz="3200" dirty="0"/>
                        <a:t>اقل من 16</a:t>
                      </a:r>
                    </a:p>
                  </a:txBody>
                  <a:tcPr/>
                </a:tc>
                <a:extLst>
                  <a:ext uri="{0D108BD9-81ED-4DB2-BD59-A6C34878D82A}">
                    <a16:rowId xmlns:a16="http://schemas.microsoft.com/office/drawing/2014/main" val="10001"/>
                  </a:ext>
                </a:extLst>
              </a:tr>
              <a:tr h="515400">
                <a:tc>
                  <a:txBody>
                    <a:bodyPr/>
                    <a:lstStyle/>
                    <a:p>
                      <a:pPr rtl="1"/>
                      <a:r>
                        <a:rPr lang="ar-IQ" sz="3200" dirty="0"/>
                        <a:t>شبه جافة</a:t>
                      </a:r>
                    </a:p>
                  </a:txBody>
                  <a:tcPr/>
                </a:tc>
                <a:tc>
                  <a:txBody>
                    <a:bodyPr/>
                    <a:lstStyle/>
                    <a:p>
                      <a:pPr rtl="1"/>
                      <a:r>
                        <a:rPr lang="ar-IQ" sz="3200" dirty="0"/>
                        <a:t>16-31</a:t>
                      </a:r>
                    </a:p>
                  </a:txBody>
                  <a:tcPr/>
                </a:tc>
                <a:extLst>
                  <a:ext uri="{0D108BD9-81ED-4DB2-BD59-A6C34878D82A}">
                    <a16:rowId xmlns:a16="http://schemas.microsoft.com/office/drawing/2014/main" val="10002"/>
                  </a:ext>
                </a:extLst>
              </a:tr>
              <a:tr h="515400">
                <a:tc>
                  <a:txBody>
                    <a:bodyPr/>
                    <a:lstStyle/>
                    <a:p>
                      <a:pPr rtl="1"/>
                      <a:r>
                        <a:rPr lang="ar-IQ" sz="3200" dirty="0"/>
                        <a:t>شبه رطبة</a:t>
                      </a:r>
                    </a:p>
                  </a:txBody>
                  <a:tcPr/>
                </a:tc>
                <a:tc>
                  <a:txBody>
                    <a:bodyPr/>
                    <a:lstStyle/>
                    <a:p>
                      <a:pPr rtl="1"/>
                      <a:r>
                        <a:rPr lang="ar-IQ" sz="3200" dirty="0"/>
                        <a:t>32-63</a:t>
                      </a:r>
                    </a:p>
                  </a:txBody>
                  <a:tcPr/>
                </a:tc>
                <a:extLst>
                  <a:ext uri="{0D108BD9-81ED-4DB2-BD59-A6C34878D82A}">
                    <a16:rowId xmlns:a16="http://schemas.microsoft.com/office/drawing/2014/main" val="10003"/>
                  </a:ext>
                </a:extLst>
              </a:tr>
              <a:tr h="515400">
                <a:tc>
                  <a:txBody>
                    <a:bodyPr/>
                    <a:lstStyle/>
                    <a:p>
                      <a:pPr rtl="1"/>
                      <a:r>
                        <a:rPr lang="ar-IQ" sz="3200" dirty="0"/>
                        <a:t>رطبة</a:t>
                      </a:r>
                    </a:p>
                  </a:txBody>
                  <a:tcPr/>
                </a:tc>
                <a:tc>
                  <a:txBody>
                    <a:bodyPr/>
                    <a:lstStyle/>
                    <a:p>
                      <a:pPr rtl="1"/>
                      <a:r>
                        <a:rPr lang="ar-IQ" sz="3200" dirty="0"/>
                        <a:t>64-127</a:t>
                      </a:r>
                    </a:p>
                  </a:txBody>
                  <a:tcPr/>
                </a:tc>
                <a:extLst>
                  <a:ext uri="{0D108BD9-81ED-4DB2-BD59-A6C34878D82A}">
                    <a16:rowId xmlns:a16="http://schemas.microsoft.com/office/drawing/2014/main" val="10004"/>
                  </a:ext>
                </a:extLst>
              </a:tr>
              <a:tr h="515400">
                <a:tc>
                  <a:txBody>
                    <a:bodyPr/>
                    <a:lstStyle/>
                    <a:p>
                      <a:pPr rtl="1"/>
                      <a:r>
                        <a:rPr lang="ar-IQ" sz="3200" dirty="0"/>
                        <a:t>رطبة جدا</a:t>
                      </a:r>
                    </a:p>
                  </a:txBody>
                  <a:tcPr/>
                </a:tc>
                <a:tc>
                  <a:txBody>
                    <a:bodyPr/>
                    <a:lstStyle/>
                    <a:p>
                      <a:pPr rtl="1"/>
                      <a:r>
                        <a:rPr lang="ar-IQ" sz="3200" dirty="0"/>
                        <a:t>128 فاكثر</a:t>
                      </a:r>
                    </a:p>
                  </a:txBody>
                  <a:tcPr/>
                </a:tc>
                <a:extLst>
                  <a:ext uri="{0D108BD9-81ED-4DB2-BD59-A6C34878D82A}">
                    <a16:rowId xmlns:a16="http://schemas.microsoft.com/office/drawing/2014/main" val="10005"/>
                  </a:ext>
                </a:extLst>
              </a:tr>
              <a:tr h="515400">
                <a:tc>
                  <a:txBody>
                    <a:bodyPr/>
                    <a:lstStyle/>
                    <a:p>
                      <a:pPr rtl="1"/>
                      <a:endParaRPr lang="ar-IQ" dirty="0"/>
                    </a:p>
                  </a:txBody>
                  <a:tcPr/>
                </a:tc>
                <a:tc>
                  <a:txBody>
                    <a:bodyPr/>
                    <a:lstStyle/>
                    <a:p>
                      <a:pPr rtl="1"/>
                      <a:endParaRPr lang="ar-IQ"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8649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8264" y="787658"/>
            <a:ext cx="10515600" cy="4351338"/>
          </a:xfrm>
        </p:spPr>
        <p:txBody>
          <a:bodyPr>
            <a:normAutofit/>
          </a:bodyPr>
          <a:lstStyle/>
          <a:p>
            <a:r>
              <a:rPr lang="ar-IQ" sz="4400" dirty="0"/>
              <a:t>حدد كوبن الجفاف في المناطق ذات الامطار الشتوية من خلا المعادلة </a:t>
            </a:r>
          </a:p>
          <a:p>
            <a:r>
              <a:rPr lang="ar-IQ" sz="4400" dirty="0"/>
              <a:t>كمية الامطار السنوية بالسنتمتر= 2*معدل درجة الحرارة بالمئوي مثال حدد مناخ المنطقة للمحطات المناخية التالية ومثلها بالرسم </a:t>
            </a:r>
          </a:p>
          <a:p>
            <a:endParaRPr lang="ar-IQ" sz="3200" dirty="0"/>
          </a:p>
        </p:txBody>
      </p:sp>
    </p:spTree>
    <p:extLst>
      <p:ext uri="{BB962C8B-B14F-4D97-AF65-F5344CB8AC3E}">
        <p14:creationId xmlns:p14="http://schemas.microsoft.com/office/powerpoint/2010/main" val="394172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838199" y="1297459"/>
            <a:ext cx="10740081" cy="4879504"/>
          </a:xfrm>
          <a:solidFill>
            <a:schemeClr val="accent2">
              <a:lumMod val="60000"/>
              <a:lumOff val="40000"/>
            </a:schemeClr>
          </a:solidFill>
        </p:spPr>
        <p:txBody>
          <a:bodyPr>
            <a:noAutofit/>
          </a:bodyPr>
          <a:lstStyle/>
          <a:p>
            <a:r>
              <a:rPr lang="ar-IQ" sz="4400" dirty="0"/>
              <a:t>كوبن لحساب الجفاف  </a:t>
            </a:r>
            <a:br>
              <a:rPr lang="ar-IQ" sz="4400" dirty="0"/>
            </a:br>
            <a:r>
              <a:rPr lang="ar-IQ" sz="4400" dirty="0"/>
              <a:t>ايمكن ان نتبع الخطوات التالية في حساب حساب الجفاف  بعتماد معادلة كوبن من مجموع المطر السنوي ومعدل درجة الحرارة السنوي فبقسمة الامطار الى الحرارة تظهر النتيجة اذا كانت اقل من 10 فالمنطقة جافة الذا كانت اكثر من 10 واقل من 20 فالمنطة شبه جافة اما اذا كانت كمية المطر 20 فاكثر فالمنطقة رطبة </a:t>
            </a:r>
            <a:br>
              <a:rPr lang="ar-IQ" sz="4400" dirty="0"/>
            </a:br>
            <a:endParaRPr lang="ar-IQ" sz="4400" dirty="0"/>
          </a:p>
        </p:txBody>
      </p:sp>
    </p:spTree>
    <p:extLst>
      <p:ext uri="{BB962C8B-B14F-4D97-AF65-F5344CB8AC3E}">
        <p14:creationId xmlns:p14="http://schemas.microsoft.com/office/powerpoint/2010/main" val="34110821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496</Words>
  <Application>Microsoft Office PowerPoint</Application>
  <PresentationFormat>Widescreen</PresentationFormat>
  <Paragraphs>196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Cambria Math</vt:lpstr>
      <vt:lpstr>Office Theme</vt:lpstr>
      <vt:lpstr>محاضرة عن موضوع الجفاف  مادة المناخ التطبيقي  المرحلة الثانية قسم الجغرافية استاذ دكتور  ازهار سلمان هادي  جامعة ديالى كلية التربية للعلوم الانسانية  </vt:lpstr>
      <vt:lpstr>PowerPoint Presentation</vt:lpstr>
      <vt:lpstr> ولاهمية الجفاف وتاثيره على الحياة وضعت عدة معادلات لحسابه</vt:lpstr>
      <vt:lpstr>PowerPoint Presentation</vt:lpstr>
      <vt:lpstr>PowerPoint Presentation</vt:lpstr>
      <vt:lpstr>لتطبيق المعادلة نتبع الاتي </vt:lpstr>
      <vt:lpstr>PowerPoint Presentation</vt:lpstr>
      <vt:lpstr>PowerPoint Presentation</vt:lpstr>
      <vt:lpstr>PowerPoint Presentation</vt:lpstr>
      <vt:lpstr>PowerPoint Presentation</vt:lpstr>
      <vt:lpstr>PowerPoint Presentation</vt:lpstr>
      <vt:lpstr>معادلة لانج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الجفاف</dc:title>
  <dc:creator>Azhar</dc:creator>
  <cp:lastModifiedBy>Azhar Salman</cp:lastModifiedBy>
  <cp:revision>22</cp:revision>
  <dcterms:created xsi:type="dcterms:W3CDTF">2015-11-23T18:50:23Z</dcterms:created>
  <dcterms:modified xsi:type="dcterms:W3CDTF">2024-11-06T21:20:38Z</dcterms:modified>
</cp:coreProperties>
</file>