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87" autoAdjust="0"/>
    <p:restoredTop sz="94660"/>
  </p:normalViewPr>
  <p:slideViewPr>
    <p:cSldViewPr snapToGrid="0">
      <p:cViewPr varScale="1">
        <p:scale>
          <a:sx n="69" d="100"/>
          <a:sy n="69"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IQ"/>
          </a:p>
        </p:txBody>
      </p:sp>
      <p:sp>
        <p:nvSpPr>
          <p:cNvPr id="4" name="Date Placeholder 3"/>
          <p:cNvSpPr>
            <a:spLocks noGrp="1"/>
          </p:cNvSpPr>
          <p:nvPr>
            <p:ph type="dt" sz="half" idx="10"/>
          </p:nvPr>
        </p:nvSpPr>
        <p:spPr/>
        <p:txBody>
          <a:bodyPr/>
          <a:lstStyle/>
          <a:p>
            <a:fld id="{B8E3BA70-E3B6-452A-B6BF-49E987F3E338}" type="datetimeFigureOut">
              <a:rPr lang="ar-IQ" smtClean="0"/>
              <a:t>06/05/1446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9FCBA82-3F3C-49E0-987C-00DA60B49BD2}" type="slidenum">
              <a:rPr lang="ar-IQ" smtClean="0"/>
              <a:t>‹#›</a:t>
            </a:fld>
            <a:endParaRPr lang="ar-IQ"/>
          </a:p>
        </p:txBody>
      </p:sp>
    </p:spTree>
    <p:extLst>
      <p:ext uri="{BB962C8B-B14F-4D97-AF65-F5344CB8AC3E}">
        <p14:creationId xmlns:p14="http://schemas.microsoft.com/office/powerpoint/2010/main" val="1943338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B8E3BA70-E3B6-452A-B6BF-49E987F3E338}" type="datetimeFigureOut">
              <a:rPr lang="ar-IQ" smtClean="0"/>
              <a:t>06/05/1446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9FCBA82-3F3C-49E0-987C-00DA60B49BD2}" type="slidenum">
              <a:rPr lang="ar-IQ" smtClean="0"/>
              <a:t>‹#›</a:t>
            </a:fld>
            <a:endParaRPr lang="ar-IQ"/>
          </a:p>
        </p:txBody>
      </p:sp>
    </p:spTree>
    <p:extLst>
      <p:ext uri="{BB962C8B-B14F-4D97-AF65-F5344CB8AC3E}">
        <p14:creationId xmlns:p14="http://schemas.microsoft.com/office/powerpoint/2010/main" val="362954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B8E3BA70-E3B6-452A-B6BF-49E987F3E338}" type="datetimeFigureOut">
              <a:rPr lang="ar-IQ" smtClean="0"/>
              <a:t>06/05/1446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9FCBA82-3F3C-49E0-987C-00DA60B49BD2}" type="slidenum">
              <a:rPr lang="ar-IQ" smtClean="0"/>
              <a:t>‹#›</a:t>
            </a:fld>
            <a:endParaRPr lang="ar-IQ"/>
          </a:p>
        </p:txBody>
      </p:sp>
    </p:spTree>
    <p:extLst>
      <p:ext uri="{BB962C8B-B14F-4D97-AF65-F5344CB8AC3E}">
        <p14:creationId xmlns:p14="http://schemas.microsoft.com/office/powerpoint/2010/main" val="3391112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B8E3BA70-E3B6-452A-B6BF-49E987F3E338}" type="datetimeFigureOut">
              <a:rPr lang="ar-IQ" smtClean="0"/>
              <a:t>06/05/1446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9FCBA82-3F3C-49E0-987C-00DA60B49BD2}" type="slidenum">
              <a:rPr lang="ar-IQ" smtClean="0"/>
              <a:t>‹#›</a:t>
            </a:fld>
            <a:endParaRPr lang="ar-IQ"/>
          </a:p>
        </p:txBody>
      </p:sp>
    </p:spTree>
    <p:extLst>
      <p:ext uri="{BB962C8B-B14F-4D97-AF65-F5344CB8AC3E}">
        <p14:creationId xmlns:p14="http://schemas.microsoft.com/office/powerpoint/2010/main" val="841099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E3BA70-E3B6-452A-B6BF-49E987F3E338}" type="datetimeFigureOut">
              <a:rPr lang="ar-IQ" smtClean="0"/>
              <a:t>06/05/1446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9FCBA82-3F3C-49E0-987C-00DA60B49BD2}" type="slidenum">
              <a:rPr lang="ar-IQ" smtClean="0"/>
              <a:t>‹#›</a:t>
            </a:fld>
            <a:endParaRPr lang="ar-IQ"/>
          </a:p>
        </p:txBody>
      </p:sp>
    </p:spTree>
    <p:extLst>
      <p:ext uri="{BB962C8B-B14F-4D97-AF65-F5344CB8AC3E}">
        <p14:creationId xmlns:p14="http://schemas.microsoft.com/office/powerpoint/2010/main" val="971978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Date Placeholder 4"/>
          <p:cNvSpPr>
            <a:spLocks noGrp="1"/>
          </p:cNvSpPr>
          <p:nvPr>
            <p:ph type="dt" sz="half" idx="10"/>
          </p:nvPr>
        </p:nvSpPr>
        <p:spPr/>
        <p:txBody>
          <a:bodyPr/>
          <a:lstStyle/>
          <a:p>
            <a:fld id="{B8E3BA70-E3B6-452A-B6BF-49E987F3E338}" type="datetimeFigureOut">
              <a:rPr lang="ar-IQ" smtClean="0"/>
              <a:t>06/05/1446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9FCBA82-3F3C-49E0-987C-00DA60B49BD2}" type="slidenum">
              <a:rPr lang="ar-IQ" smtClean="0"/>
              <a:t>‹#›</a:t>
            </a:fld>
            <a:endParaRPr lang="ar-IQ"/>
          </a:p>
        </p:txBody>
      </p:sp>
    </p:spTree>
    <p:extLst>
      <p:ext uri="{BB962C8B-B14F-4D97-AF65-F5344CB8AC3E}">
        <p14:creationId xmlns:p14="http://schemas.microsoft.com/office/powerpoint/2010/main" val="3651283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7" name="Date Placeholder 6"/>
          <p:cNvSpPr>
            <a:spLocks noGrp="1"/>
          </p:cNvSpPr>
          <p:nvPr>
            <p:ph type="dt" sz="half" idx="10"/>
          </p:nvPr>
        </p:nvSpPr>
        <p:spPr/>
        <p:txBody>
          <a:bodyPr/>
          <a:lstStyle/>
          <a:p>
            <a:fld id="{B8E3BA70-E3B6-452A-B6BF-49E987F3E338}" type="datetimeFigureOut">
              <a:rPr lang="ar-IQ" smtClean="0"/>
              <a:t>06/05/1446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9FCBA82-3F3C-49E0-987C-00DA60B49BD2}" type="slidenum">
              <a:rPr lang="ar-IQ" smtClean="0"/>
              <a:t>‹#›</a:t>
            </a:fld>
            <a:endParaRPr lang="ar-IQ"/>
          </a:p>
        </p:txBody>
      </p:sp>
    </p:spTree>
    <p:extLst>
      <p:ext uri="{BB962C8B-B14F-4D97-AF65-F5344CB8AC3E}">
        <p14:creationId xmlns:p14="http://schemas.microsoft.com/office/powerpoint/2010/main" val="2338943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Date Placeholder 2"/>
          <p:cNvSpPr>
            <a:spLocks noGrp="1"/>
          </p:cNvSpPr>
          <p:nvPr>
            <p:ph type="dt" sz="half" idx="10"/>
          </p:nvPr>
        </p:nvSpPr>
        <p:spPr/>
        <p:txBody>
          <a:bodyPr/>
          <a:lstStyle/>
          <a:p>
            <a:fld id="{B8E3BA70-E3B6-452A-B6BF-49E987F3E338}" type="datetimeFigureOut">
              <a:rPr lang="ar-IQ" smtClean="0"/>
              <a:t>06/05/1446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9FCBA82-3F3C-49E0-987C-00DA60B49BD2}" type="slidenum">
              <a:rPr lang="ar-IQ" smtClean="0"/>
              <a:t>‹#›</a:t>
            </a:fld>
            <a:endParaRPr lang="ar-IQ"/>
          </a:p>
        </p:txBody>
      </p:sp>
    </p:spTree>
    <p:extLst>
      <p:ext uri="{BB962C8B-B14F-4D97-AF65-F5344CB8AC3E}">
        <p14:creationId xmlns:p14="http://schemas.microsoft.com/office/powerpoint/2010/main" val="489840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E3BA70-E3B6-452A-B6BF-49E987F3E338}" type="datetimeFigureOut">
              <a:rPr lang="ar-IQ" smtClean="0"/>
              <a:t>06/05/1446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9FCBA82-3F3C-49E0-987C-00DA60B49BD2}" type="slidenum">
              <a:rPr lang="ar-IQ" smtClean="0"/>
              <a:t>‹#›</a:t>
            </a:fld>
            <a:endParaRPr lang="ar-IQ"/>
          </a:p>
        </p:txBody>
      </p:sp>
    </p:spTree>
    <p:extLst>
      <p:ext uri="{BB962C8B-B14F-4D97-AF65-F5344CB8AC3E}">
        <p14:creationId xmlns:p14="http://schemas.microsoft.com/office/powerpoint/2010/main" val="1572198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E3BA70-E3B6-452A-B6BF-49E987F3E338}" type="datetimeFigureOut">
              <a:rPr lang="ar-IQ" smtClean="0"/>
              <a:t>06/05/1446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9FCBA82-3F3C-49E0-987C-00DA60B49BD2}" type="slidenum">
              <a:rPr lang="ar-IQ" smtClean="0"/>
              <a:t>‹#›</a:t>
            </a:fld>
            <a:endParaRPr lang="ar-IQ"/>
          </a:p>
        </p:txBody>
      </p:sp>
    </p:spTree>
    <p:extLst>
      <p:ext uri="{BB962C8B-B14F-4D97-AF65-F5344CB8AC3E}">
        <p14:creationId xmlns:p14="http://schemas.microsoft.com/office/powerpoint/2010/main" val="2088379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E3BA70-E3B6-452A-B6BF-49E987F3E338}" type="datetimeFigureOut">
              <a:rPr lang="ar-IQ" smtClean="0"/>
              <a:t>06/05/1446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9FCBA82-3F3C-49E0-987C-00DA60B49BD2}" type="slidenum">
              <a:rPr lang="ar-IQ" smtClean="0"/>
              <a:t>‹#›</a:t>
            </a:fld>
            <a:endParaRPr lang="ar-IQ"/>
          </a:p>
        </p:txBody>
      </p:sp>
    </p:spTree>
    <p:extLst>
      <p:ext uri="{BB962C8B-B14F-4D97-AF65-F5344CB8AC3E}">
        <p14:creationId xmlns:p14="http://schemas.microsoft.com/office/powerpoint/2010/main" val="2101341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8E3BA70-E3B6-452A-B6BF-49E987F3E338}" type="datetimeFigureOut">
              <a:rPr lang="ar-IQ" smtClean="0"/>
              <a:t>06/05/1446</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9FCBA82-3F3C-49E0-987C-00DA60B49BD2}" type="slidenum">
              <a:rPr lang="ar-IQ" smtClean="0"/>
              <a:t>‹#›</a:t>
            </a:fld>
            <a:endParaRPr lang="ar-IQ"/>
          </a:p>
        </p:txBody>
      </p:sp>
    </p:spTree>
    <p:extLst>
      <p:ext uri="{BB962C8B-B14F-4D97-AF65-F5344CB8AC3E}">
        <p14:creationId xmlns:p14="http://schemas.microsoft.com/office/powerpoint/2010/main" val="2075890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1837" y="195607"/>
            <a:ext cx="9144000" cy="1163637"/>
          </a:xfrm>
        </p:spPr>
        <p:txBody>
          <a:bodyPr>
            <a:normAutofit/>
          </a:bodyPr>
          <a:lstStyle/>
          <a:p>
            <a:r>
              <a:rPr lang="ar-IQ" sz="4800" dirty="0">
                <a:solidFill>
                  <a:schemeClr val="accent1">
                    <a:lumMod val="50000"/>
                  </a:schemeClr>
                </a:solidFill>
              </a:rPr>
              <a:t> محاضرة التبخر ، النتح، التبخر /النتح </a:t>
            </a:r>
          </a:p>
        </p:txBody>
      </p:sp>
      <p:sp>
        <p:nvSpPr>
          <p:cNvPr id="5" name="Rectangle 4"/>
          <p:cNvSpPr/>
          <p:nvPr/>
        </p:nvSpPr>
        <p:spPr>
          <a:xfrm>
            <a:off x="1968843" y="1742303"/>
            <a:ext cx="8781535" cy="3440942"/>
          </a:xfrm>
          <a:prstGeom prst="rect">
            <a:avLst/>
          </a:prstGeom>
          <a:ln w="28575">
            <a:solidFill>
              <a:schemeClr val="tx1"/>
            </a:solidFill>
          </a:ln>
        </p:spPr>
        <p:txBody>
          <a:bodyPr wrap="square">
            <a:spAutoFit/>
          </a:bodyPr>
          <a:lstStyle/>
          <a:p>
            <a:pPr lvl="0" algn="ctr">
              <a:spcBef>
                <a:spcPct val="20000"/>
              </a:spcBef>
              <a:defRPr/>
            </a:pPr>
            <a:r>
              <a:rPr lang="en-GB" sz="3200" b="1" dirty="0">
                <a:solidFill>
                  <a:srgbClr val="1F497D"/>
                </a:solidFill>
                <a:ea typeface="+mj-ea"/>
                <a:cs typeface="+mj-cs"/>
              </a:rPr>
              <a:t>Evaporation, Transpiration and </a:t>
            </a:r>
            <a:r>
              <a:rPr lang="en-GB" sz="3200" b="1" dirty="0" err="1">
                <a:solidFill>
                  <a:srgbClr val="1F497D"/>
                </a:solidFill>
                <a:ea typeface="+mj-ea"/>
                <a:cs typeface="+mj-cs"/>
              </a:rPr>
              <a:t>Evapo</a:t>
            </a:r>
            <a:r>
              <a:rPr lang="en-GB" sz="3200" b="1" dirty="0">
                <a:solidFill>
                  <a:srgbClr val="1F497D"/>
                </a:solidFill>
                <a:ea typeface="+mj-ea"/>
                <a:cs typeface="+mj-cs"/>
              </a:rPr>
              <a:t>-transpiration </a:t>
            </a:r>
            <a:endParaRPr lang="ar-IQ" sz="3200" b="1" dirty="0">
              <a:solidFill>
                <a:srgbClr val="1F497D"/>
              </a:solidFill>
              <a:ea typeface="+mj-ea"/>
              <a:cs typeface="+mj-cs"/>
            </a:endParaRPr>
          </a:p>
          <a:p>
            <a:pPr lvl="0" algn="ctr">
              <a:spcBef>
                <a:spcPct val="20000"/>
              </a:spcBef>
              <a:defRPr/>
            </a:pPr>
            <a:r>
              <a:rPr lang="ar-IQ" sz="3200" b="1" dirty="0">
                <a:solidFill>
                  <a:srgbClr val="1F497D"/>
                </a:solidFill>
                <a:ea typeface="+mj-ea"/>
                <a:cs typeface="+mj-cs"/>
              </a:rPr>
              <a:t>مادة المناخ التطبيقي </a:t>
            </a:r>
          </a:p>
          <a:p>
            <a:pPr lvl="0" algn="ctr">
              <a:spcBef>
                <a:spcPct val="20000"/>
              </a:spcBef>
              <a:defRPr/>
            </a:pPr>
            <a:r>
              <a:rPr lang="ar-IQ" sz="3200" b="1" dirty="0">
                <a:solidFill>
                  <a:srgbClr val="1F497D"/>
                </a:solidFill>
                <a:ea typeface="+mj-ea"/>
                <a:cs typeface="+mj-cs"/>
              </a:rPr>
              <a:t>استاذ دكتور </a:t>
            </a:r>
          </a:p>
          <a:p>
            <a:pPr lvl="0" algn="ctr">
              <a:spcBef>
                <a:spcPct val="20000"/>
              </a:spcBef>
              <a:defRPr/>
            </a:pPr>
            <a:r>
              <a:rPr lang="ar-IQ" sz="3200" b="1" dirty="0">
                <a:solidFill>
                  <a:srgbClr val="1F497D"/>
                </a:solidFill>
                <a:ea typeface="+mj-ea"/>
                <a:cs typeface="+mj-cs"/>
              </a:rPr>
              <a:t>ازهار سلمان هادي </a:t>
            </a:r>
          </a:p>
          <a:p>
            <a:pPr lvl="0" algn="ctr">
              <a:spcBef>
                <a:spcPct val="20000"/>
              </a:spcBef>
              <a:defRPr/>
            </a:pPr>
            <a:r>
              <a:rPr lang="ar-IQ" sz="3200" b="1" dirty="0">
                <a:solidFill>
                  <a:srgbClr val="1F497D"/>
                </a:solidFill>
                <a:ea typeface="+mj-ea"/>
                <a:cs typeface="+mj-cs"/>
              </a:rPr>
              <a:t>جامعة ديالى كلية التربية للعلوم الانسانية قسم الجغرافية </a:t>
            </a:r>
            <a:endParaRPr lang="en-GB" sz="3200" b="1" dirty="0">
              <a:solidFill>
                <a:srgbClr val="1F497D"/>
              </a:solidFill>
              <a:ea typeface="+mj-ea"/>
              <a:cs typeface="+mj-cs"/>
            </a:endParaRPr>
          </a:p>
        </p:txBody>
      </p:sp>
    </p:spTree>
    <p:extLst>
      <p:ext uri="{BB962C8B-B14F-4D97-AF65-F5344CB8AC3E}">
        <p14:creationId xmlns:p14="http://schemas.microsoft.com/office/powerpoint/2010/main" val="2914522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3401"/>
            <a:ext cx="10515600" cy="2712720"/>
          </a:xfrm>
        </p:spPr>
        <p:txBody>
          <a:bodyPr/>
          <a:lstStyle/>
          <a:p>
            <a:r>
              <a:rPr lang="ar-IQ" b="1" dirty="0"/>
              <a:t>التبخر </a:t>
            </a:r>
            <a:r>
              <a:rPr lang="en-US" b="1" dirty="0"/>
              <a:t>(Evaporation)</a:t>
            </a:r>
            <a:r>
              <a:rPr lang="ar-IQ" b="1" dirty="0"/>
              <a:t>ويقصد به انطلاق الماء على شكل بخار من المسطحات المائية والتربة الى الغلاف الجوي.</a:t>
            </a:r>
          </a:p>
          <a:p>
            <a:r>
              <a:rPr lang="ar-IQ" b="1" dirty="0"/>
              <a:t> اما النتح </a:t>
            </a:r>
            <a:r>
              <a:rPr lang="en-US" b="1" dirty="0"/>
              <a:t>(Transpiration)</a:t>
            </a:r>
            <a:r>
              <a:rPr lang="ar-IQ" b="1" dirty="0"/>
              <a:t> فهو بخار الماء الذي تطلقه النباتات الى الهواء من الفتحات الموجودة على اوراقها فضلا عن البخار المنطلق من اجسام الحيوانات والانسان وكلا النوعين التبخر والنتح يطلق عليهما مجتمعين بالتبخر </a:t>
            </a:r>
            <a:r>
              <a:rPr lang="ar-IQ" b="1" dirty="0" err="1"/>
              <a:t>النتحي</a:t>
            </a:r>
            <a:r>
              <a:rPr lang="ar-IQ" b="1" dirty="0"/>
              <a:t> </a:t>
            </a:r>
            <a:r>
              <a:rPr lang="en-US" b="1" dirty="0"/>
              <a:t>(Evapotranspiration)</a:t>
            </a:r>
            <a:r>
              <a:rPr lang="ar-IQ" b="1" dirty="0"/>
              <a:t>. وهما عدة انواع:</a:t>
            </a:r>
            <a:endParaRPr lang="en-US" dirty="0"/>
          </a:p>
          <a:p>
            <a:endParaRPr lang="ar-IQ" dirty="0"/>
          </a:p>
        </p:txBody>
      </p:sp>
      <p:sp>
        <p:nvSpPr>
          <p:cNvPr id="4" name="TextBox 3"/>
          <p:cNvSpPr txBox="1"/>
          <p:nvPr/>
        </p:nvSpPr>
        <p:spPr>
          <a:xfrm>
            <a:off x="350520" y="3368040"/>
            <a:ext cx="10591800" cy="2062103"/>
          </a:xfrm>
          <a:prstGeom prst="rect">
            <a:avLst/>
          </a:prstGeom>
          <a:noFill/>
        </p:spPr>
        <p:txBody>
          <a:bodyPr wrap="square" rtlCol="1">
            <a:spAutoFit/>
          </a:bodyPr>
          <a:lstStyle/>
          <a:p>
            <a:pPr lvl="0"/>
            <a:r>
              <a:rPr lang="ar-IQ" sz="3200" b="1" dirty="0" err="1"/>
              <a:t>التبخرالنتح</a:t>
            </a:r>
            <a:r>
              <a:rPr lang="ar-IQ" sz="3200" b="1" dirty="0"/>
              <a:t> الممكن </a:t>
            </a:r>
            <a:r>
              <a:rPr lang="en-US" sz="3200" b="1" dirty="0"/>
              <a:t>Potential Evapotranspiration</a:t>
            </a:r>
            <a:r>
              <a:rPr lang="ar-IQ" sz="3200" b="1" dirty="0"/>
              <a:t>:</a:t>
            </a:r>
            <a:endParaRPr lang="en-US" sz="3200" dirty="0"/>
          </a:p>
          <a:p>
            <a:r>
              <a:rPr lang="en-US" sz="3200" b="1" dirty="0"/>
              <a:t> </a:t>
            </a:r>
            <a:r>
              <a:rPr lang="ar-IQ" sz="3200" b="1" dirty="0"/>
              <a:t>وهو اعظم تبخر ممكن حدوثه من المسطحات المائية والترب المشبعة بالمياه دون ان يؤثر ذلك على رطوبتها أي وجود فائض مائي يسد هذا التبخر. </a:t>
            </a:r>
            <a:r>
              <a:rPr lang="ar-IQ" sz="3200" b="1" dirty="0" err="1"/>
              <a:t>ويتاثر</a:t>
            </a:r>
            <a:r>
              <a:rPr lang="ar-IQ" sz="3200" b="1" dirty="0"/>
              <a:t> بالعوامل المناخية بخاصة الاشعاع الشمسي. </a:t>
            </a:r>
            <a:endParaRPr lang="ar-IQ" sz="3200" dirty="0"/>
          </a:p>
        </p:txBody>
      </p:sp>
    </p:spTree>
    <p:extLst>
      <p:ext uri="{BB962C8B-B14F-4D97-AF65-F5344CB8AC3E}">
        <p14:creationId xmlns:p14="http://schemas.microsoft.com/office/powerpoint/2010/main" val="155306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012315"/>
          </a:xfrm>
        </p:spPr>
        <p:txBody>
          <a:bodyPr>
            <a:noAutofit/>
          </a:bodyPr>
          <a:lstStyle/>
          <a:p>
            <a:r>
              <a:rPr lang="ar-IQ" sz="3600" dirty="0">
                <a:solidFill>
                  <a:srgbClr val="C00000"/>
                </a:solidFill>
              </a:rPr>
              <a:t>0التبخر النتح الحقيقي </a:t>
            </a:r>
            <a:r>
              <a:rPr lang="en-US" sz="3600" dirty="0">
                <a:solidFill>
                  <a:srgbClr val="C00000"/>
                </a:solidFill>
              </a:rPr>
              <a:t>actual </a:t>
            </a:r>
            <a:r>
              <a:rPr lang="en-US" sz="3600" dirty="0" err="1">
                <a:solidFill>
                  <a:srgbClr val="C00000"/>
                </a:solidFill>
              </a:rPr>
              <a:t>Evapotrnspiration</a:t>
            </a:r>
            <a:br>
              <a:rPr lang="en-US" sz="3600" dirty="0">
                <a:solidFill>
                  <a:srgbClr val="C00000"/>
                </a:solidFill>
              </a:rPr>
            </a:br>
            <a:r>
              <a:rPr lang="en-US" sz="3600" dirty="0"/>
              <a:t>  </a:t>
            </a:r>
            <a:r>
              <a:rPr lang="ar-IQ" sz="3600" dirty="0"/>
              <a:t>ويعني كمية المياه المتبخرة فعلا من التربة ويقوم النبات بامتصاص كل الماء الذي يحتاج اليه وينعدم هذا التبخر في الترب الجافة</a:t>
            </a:r>
          </a:p>
        </p:txBody>
      </p:sp>
      <p:sp>
        <p:nvSpPr>
          <p:cNvPr id="3" name="Content Placeholder 2"/>
          <p:cNvSpPr>
            <a:spLocks noGrp="1"/>
          </p:cNvSpPr>
          <p:nvPr>
            <p:ph idx="1"/>
          </p:nvPr>
        </p:nvSpPr>
        <p:spPr>
          <a:xfrm>
            <a:off x="838200" y="2968625"/>
            <a:ext cx="10515600" cy="1908175"/>
          </a:xfrm>
        </p:spPr>
        <p:txBody>
          <a:bodyPr/>
          <a:lstStyle/>
          <a:p>
            <a:pPr lvl="0"/>
            <a:r>
              <a:rPr lang="ar-IQ" b="1" dirty="0" err="1">
                <a:solidFill>
                  <a:srgbClr val="C00000"/>
                </a:solidFill>
              </a:rPr>
              <a:t>التبخرالنتح</a:t>
            </a:r>
            <a:r>
              <a:rPr lang="ar-IQ" b="1" dirty="0">
                <a:solidFill>
                  <a:srgbClr val="C00000"/>
                </a:solidFill>
              </a:rPr>
              <a:t> الممكن </a:t>
            </a:r>
            <a:r>
              <a:rPr lang="en-US" b="1" dirty="0">
                <a:solidFill>
                  <a:srgbClr val="C00000"/>
                </a:solidFill>
              </a:rPr>
              <a:t>Potential Evapotranspiration</a:t>
            </a:r>
            <a:r>
              <a:rPr lang="ar-IQ" b="1" dirty="0">
                <a:solidFill>
                  <a:srgbClr val="C00000"/>
                </a:solidFill>
              </a:rPr>
              <a:t>:</a:t>
            </a:r>
            <a:endParaRPr lang="en-US" dirty="0">
              <a:solidFill>
                <a:srgbClr val="C00000"/>
              </a:solidFill>
            </a:endParaRPr>
          </a:p>
          <a:p>
            <a:r>
              <a:rPr lang="en-US" b="1" dirty="0"/>
              <a:t> </a:t>
            </a:r>
            <a:r>
              <a:rPr lang="ar-IQ" b="1" dirty="0"/>
              <a:t>وهو اعظم تبخر ممكن حدوثه من المسطحات المائية والترب المشبعة بالمياه دون ان يؤثر ذلك على رطوبتها أي وجود فائض مائي يسد هذا التبخر. </a:t>
            </a:r>
            <a:r>
              <a:rPr lang="ar-IQ" b="1" dirty="0" err="1"/>
              <a:t>ويتاثر</a:t>
            </a:r>
            <a:r>
              <a:rPr lang="ar-IQ" b="1" dirty="0"/>
              <a:t> بالعوامل المناخية بخاصة الاشعاع الشمسي. </a:t>
            </a:r>
            <a:endParaRPr lang="ar-IQ" dirty="0"/>
          </a:p>
          <a:p>
            <a:endParaRPr lang="ar-IQ" dirty="0"/>
          </a:p>
        </p:txBody>
      </p:sp>
    </p:spTree>
    <p:extLst>
      <p:ext uri="{BB962C8B-B14F-4D97-AF65-F5344CB8AC3E}">
        <p14:creationId xmlns:p14="http://schemas.microsoft.com/office/powerpoint/2010/main" val="2884159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solidFill>
                  <a:srgbClr val="C00000"/>
                </a:solidFill>
              </a:rPr>
              <a:t>اهم معادلات قياس التبخر النتح معادلة ايفانوف</a:t>
            </a:r>
          </a:p>
        </p:txBody>
      </p:sp>
      <p:sp>
        <p:nvSpPr>
          <p:cNvPr id="3" name="Content Placeholder 2"/>
          <p:cNvSpPr>
            <a:spLocks noGrp="1"/>
          </p:cNvSpPr>
          <p:nvPr>
            <p:ph idx="1"/>
          </p:nvPr>
        </p:nvSpPr>
        <p:spPr>
          <a:xfrm>
            <a:off x="838200" y="1825625"/>
            <a:ext cx="10515600" cy="2395855"/>
          </a:xfrm>
        </p:spPr>
        <p:txBody>
          <a:bodyPr/>
          <a:lstStyle/>
          <a:p>
            <a:r>
              <a:rPr lang="en-US" dirty="0"/>
              <a:t>e=0.0018(25+t)2(100-a)</a:t>
            </a:r>
            <a:endParaRPr lang="ar-IQ" dirty="0"/>
          </a:p>
          <a:p>
            <a:pPr marL="0" indent="0">
              <a:buNone/>
            </a:pPr>
            <a:r>
              <a:rPr lang="ar-IQ" spc="-150" baseline="30000" dirty="0"/>
              <a:t>حيث</a:t>
            </a:r>
            <a:r>
              <a:rPr lang="ar-IQ" spc="-150" dirty="0"/>
              <a:t> ان </a:t>
            </a:r>
          </a:p>
          <a:p>
            <a:pPr marL="0" indent="0">
              <a:buNone/>
            </a:pPr>
            <a:r>
              <a:rPr lang="en-US" spc="-150" baseline="30000" dirty="0"/>
              <a:t>e</a:t>
            </a:r>
            <a:r>
              <a:rPr lang="ar-IQ" spc="-150" baseline="30000" dirty="0"/>
              <a:t> = مقدار التبخر (ملم)</a:t>
            </a:r>
          </a:p>
          <a:p>
            <a:pPr marL="0" indent="0">
              <a:buNone/>
            </a:pPr>
            <a:r>
              <a:rPr lang="en-US" spc="-150" baseline="30000" dirty="0"/>
              <a:t>t</a:t>
            </a:r>
            <a:r>
              <a:rPr lang="ar-IQ" spc="-150" baseline="30000" dirty="0"/>
              <a:t>= معدل درجة الحرارة السنوي مقاسا بالدرجات</a:t>
            </a:r>
          </a:p>
          <a:p>
            <a:pPr marL="0" indent="0">
              <a:buNone/>
            </a:pPr>
            <a:r>
              <a:rPr lang="en-US" spc="-150" baseline="30000" dirty="0"/>
              <a:t>a</a:t>
            </a:r>
            <a:r>
              <a:rPr lang="ar-IQ" spc="-150" baseline="30000" dirty="0"/>
              <a:t> =</a:t>
            </a:r>
            <a:r>
              <a:rPr lang="ar-IQ" spc="-150" dirty="0"/>
              <a:t> الرطوبة النسبية </a:t>
            </a:r>
            <a:endParaRPr lang="ar-IQ" spc="-150" baseline="30000" dirty="0"/>
          </a:p>
        </p:txBody>
      </p:sp>
    </p:spTree>
    <p:extLst>
      <p:ext uri="{BB962C8B-B14F-4D97-AF65-F5344CB8AC3E}">
        <p14:creationId xmlns:p14="http://schemas.microsoft.com/office/powerpoint/2010/main" val="1525693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8355"/>
          </a:xfrm>
        </p:spPr>
        <p:txBody>
          <a:bodyPr/>
          <a:lstStyle/>
          <a:p>
            <a:r>
              <a:rPr lang="ar-IQ" dirty="0"/>
              <a:t>مثال تطبيقي </a:t>
            </a:r>
          </a:p>
        </p:txBody>
      </p:sp>
      <p:sp>
        <p:nvSpPr>
          <p:cNvPr id="3" name="Content Placeholder 2"/>
          <p:cNvSpPr>
            <a:spLocks noGrp="1"/>
          </p:cNvSpPr>
          <p:nvPr>
            <p:ph idx="1"/>
          </p:nvPr>
        </p:nvSpPr>
        <p:spPr>
          <a:xfrm>
            <a:off x="228600" y="1414144"/>
            <a:ext cx="11963400" cy="5230496"/>
          </a:xfrm>
        </p:spPr>
        <p:txBody>
          <a:bodyPr>
            <a:normAutofit lnSpcReduction="10000"/>
          </a:bodyPr>
          <a:lstStyle/>
          <a:p>
            <a:r>
              <a:rPr lang="ar-IQ" dirty="0"/>
              <a:t>احسب قيم التبخر النتح الشهري لمحطة خانقين المناخية محللا النتيجة</a:t>
            </a:r>
          </a:p>
          <a:p>
            <a:pPr marL="0" indent="0">
              <a:buNone/>
            </a:pPr>
            <a:r>
              <a:rPr lang="ar-IQ" dirty="0"/>
              <a:t> </a:t>
            </a:r>
          </a:p>
          <a:p>
            <a:pPr marL="0" indent="0">
              <a:buNone/>
            </a:pPr>
            <a:endParaRPr lang="ar-IQ" dirty="0"/>
          </a:p>
          <a:p>
            <a:pPr marL="0" indent="0">
              <a:buNone/>
            </a:pPr>
            <a:endParaRPr lang="ar-IQ" dirty="0"/>
          </a:p>
          <a:p>
            <a:pPr marL="0" indent="0">
              <a:buNone/>
            </a:pPr>
            <a:endParaRPr lang="ar-IQ" dirty="0"/>
          </a:p>
          <a:p>
            <a:pPr marL="0" indent="0">
              <a:buNone/>
            </a:pPr>
            <a:endParaRPr lang="ar-IQ" dirty="0"/>
          </a:p>
          <a:p>
            <a:pPr marL="0" indent="0">
              <a:buNone/>
            </a:pPr>
            <a:endParaRPr lang="ar-IQ" dirty="0"/>
          </a:p>
          <a:p>
            <a:pPr marL="0" indent="0">
              <a:buNone/>
            </a:pPr>
            <a:r>
              <a:rPr lang="ar-IQ" dirty="0"/>
              <a:t>لتطبيق المعادلة لشهر كانون الثاني </a:t>
            </a:r>
          </a:p>
          <a:p>
            <a:pPr marL="0" indent="0">
              <a:buNone/>
            </a:pPr>
            <a:r>
              <a:rPr lang="en-US" dirty="0"/>
              <a:t>e =0.0018*(25+9.3)2(100-77)</a:t>
            </a:r>
          </a:p>
          <a:p>
            <a:pPr marL="0" indent="0">
              <a:buNone/>
            </a:pPr>
            <a:r>
              <a:rPr lang="en-US" dirty="0"/>
              <a:t>=0.0018*(1176.49)(23)</a:t>
            </a:r>
          </a:p>
          <a:p>
            <a:pPr marL="0" indent="0">
              <a:buNone/>
            </a:pPr>
            <a:r>
              <a:rPr lang="en-US" dirty="0"/>
              <a:t>=48.71 </a:t>
            </a:r>
            <a:r>
              <a:rPr lang="ar-IQ" dirty="0"/>
              <a:t>ملم مقدار التبخر لشهر كانون الثاني </a:t>
            </a:r>
          </a:p>
        </p:txBody>
      </p:sp>
      <p:graphicFrame>
        <p:nvGraphicFramePr>
          <p:cNvPr id="4" name="Table 3"/>
          <p:cNvGraphicFramePr>
            <a:graphicFrameLocks noGrp="1"/>
          </p:cNvGraphicFramePr>
          <p:nvPr>
            <p:extLst>
              <p:ext uri="{D42A27DB-BD31-4B8C-83A1-F6EECF244321}">
                <p14:modId xmlns:p14="http://schemas.microsoft.com/office/powerpoint/2010/main" val="476057846"/>
              </p:ext>
            </p:extLst>
          </p:nvPr>
        </p:nvGraphicFramePr>
        <p:xfrm>
          <a:off x="990587" y="1969346"/>
          <a:ext cx="11201413" cy="2560320"/>
        </p:xfrm>
        <a:graphic>
          <a:graphicData uri="http://schemas.openxmlformats.org/drawingml/2006/table">
            <a:tbl>
              <a:tblPr rtl="1" firstRow="1" bandRow="1">
                <a:tableStyleId>{5C22544A-7EE6-4342-B048-85BDC9FD1C3A}</a:tableStyleId>
              </a:tblPr>
              <a:tblGrid>
                <a:gridCol w="777936">
                  <a:extLst>
                    <a:ext uri="{9D8B030D-6E8A-4147-A177-3AD203B41FA5}">
                      <a16:colId xmlns:a16="http://schemas.microsoft.com/office/drawing/2014/main" val="20000"/>
                    </a:ext>
                  </a:extLst>
                </a:gridCol>
                <a:gridCol w="829083">
                  <a:extLst>
                    <a:ext uri="{9D8B030D-6E8A-4147-A177-3AD203B41FA5}">
                      <a16:colId xmlns:a16="http://schemas.microsoft.com/office/drawing/2014/main" val="20001"/>
                    </a:ext>
                  </a:extLst>
                </a:gridCol>
                <a:gridCol w="793283">
                  <a:extLst>
                    <a:ext uri="{9D8B030D-6E8A-4147-A177-3AD203B41FA5}">
                      <a16:colId xmlns:a16="http://schemas.microsoft.com/office/drawing/2014/main" val="20002"/>
                    </a:ext>
                  </a:extLst>
                </a:gridCol>
                <a:gridCol w="800101">
                  <a:extLst>
                    <a:ext uri="{9D8B030D-6E8A-4147-A177-3AD203B41FA5}">
                      <a16:colId xmlns:a16="http://schemas.microsoft.com/office/drawing/2014/main" val="20003"/>
                    </a:ext>
                  </a:extLst>
                </a:gridCol>
                <a:gridCol w="800101">
                  <a:extLst>
                    <a:ext uri="{9D8B030D-6E8A-4147-A177-3AD203B41FA5}">
                      <a16:colId xmlns:a16="http://schemas.microsoft.com/office/drawing/2014/main" val="20004"/>
                    </a:ext>
                  </a:extLst>
                </a:gridCol>
                <a:gridCol w="800101">
                  <a:extLst>
                    <a:ext uri="{9D8B030D-6E8A-4147-A177-3AD203B41FA5}">
                      <a16:colId xmlns:a16="http://schemas.microsoft.com/office/drawing/2014/main" val="20005"/>
                    </a:ext>
                  </a:extLst>
                </a:gridCol>
                <a:gridCol w="800101">
                  <a:extLst>
                    <a:ext uri="{9D8B030D-6E8A-4147-A177-3AD203B41FA5}">
                      <a16:colId xmlns:a16="http://schemas.microsoft.com/office/drawing/2014/main" val="20006"/>
                    </a:ext>
                  </a:extLst>
                </a:gridCol>
                <a:gridCol w="800101">
                  <a:extLst>
                    <a:ext uri="{9D8B030D-6E8A-4147-A177-3AD203B41FA5}">
                      <a16:colId xmlns:a16="http://schemas.microsoft.com/office/drawing/2014/main" val="20007"/>
                    </a:ext>
                  </a:extLst>
                </a:gridCol>
                <a:gridCol w="800101">
                  <a:extLst>
                    <a:ext uri="{9D8B030D-6E8A-4147-A177-3AD203B41FA5}">
                      <a16:colId xmlns:a16="http://schemas.microsoft.com/office/drawing/2014/main" val="20008"/>
                    </a:ext>
                  </a:extLst>
                </a:gridCol>
                <a:gridCol w="800101">
                  <a:extLst>
                    <a:ext uri="{9D8B030D-6E8A-4147-A177-3AD203B41FA5}">
                      <a16:colId xmlns:a16="http://schemas.microsoft.com/office/drawing/2014/main" val="20009"/>
                    </a:ext>
                  </a:extLst>
                </a:gridCol>
                <a:gridCol w="800101">
                  <a:extLst>
                    <a:ext uri="{9D8B030D-6E8A-4147-A177-3AD203B41FA5}">
                      <a16:colId xmlns:a16="http://schemas.microsoft.com/office/drawing/2014/main" val="20010"/>
                    </a:ext>
                  </a:extLst>
                </a:gridCol>
                <a:gridCol w="800101">
                  <a:extLst>
                    <a:ext uri="{9D8B030D-6E8A-4147-A177-3AD203B41FA5}">
                      <a16:colId xmlns:a16="http://schemas.microsoft.com/office/drawing/2014/main" val="20011"/>
                    </a:ext>
                  </a:extLst>
                </a:gridCol>
                <a:gridCol w="800101">
                  <a:extLst>
                    <a:ext uri="{9D8B030D-6E8A-4147-A177-3AD203B41FA5}">
                      <a16:colId xmlns:a16="http://schemas.microsoft.com/office/drawing/2014/main" val="20012"/>
                    </a:ext>
                  </a:extLst>
                </a:gridCol>
                <a:gridCol w="800101">
                  <a:extLst>
                    <a:ext uri="{9D8B030D-6E8A-4147-A177-3AD203B41FA5}">
                      <a16:colId xmlns:a16="http://schemas.microsoft.com/office/drawing/2014/main" val="20013"/>
                    </a:ext>
                  </a:extLst>
                </a:gridCol>
              </a:tblGrid>
              <a:tr h="597324">
                <a:tc>
                  <a:txBody>
                    <a:bodyPr/>
                    <a:lstStyle/>
                    <a:p>
                      <a:pPr rtl="1"/>
                      <a:r>
                        <a:rPr lang="ar-IQ" dirty="0"/>
                        <a:t>الاشهر</a:t>
                      </a:r>
                    </a:p>
                  </a:txBody>
                  <a:tcPr/>
                </a:tc>
                <a:tc>
                  <a:txBody>
                    <a:bodyPr/>
                    <a:lstStyle/>
                    <a:p>
                      <a:pPr rtl="1"/>
                      <a:r>
                        <a:rPr lang="ar-IQ" dirty="0"/>
                        <a:t>كانون2</a:t>
                      </a:r>
                    </a:p>
                  </a:txBody>
                  <a:tcPr/>
                </a:tc>
                <a:tc>
                  <a:txBody>
                    <a:bodyPr/>
                    <a:lstStyle/>
                    <a:p>
                      <a:pPr rtl="1"/>
                      <a:r>
                        <a:rPr lang="ar-IQ" dirty="0"/>
                        <a:t>شباط</a:t>
                      </a:r>
                    </a:p>
                  </a:txBody>
                  <a:tcPr/>
                </a:tc>
                <a:tc>
                  <a:txBody>
                    <a:bodyPr/>
                    <a:lstStyle/>
                    <a:p>
                      <a:pPr rtl="1"/>
                      <a:r>
                        <a:rPr lang="ar-IQ" dirty="0"/>
                        <a:t>اذار</a:t>
                      </a:r>
                    </a:p>
                  </a:txBody>
                  <a:tcPr/>
                </a:tc>
                <a:tc>
                  <a:txBody>
                    <a:bodyPr/>
                    <a:lstStyle/>
                    <a:p>
                      <a:pPr rtl="1"/>
                      <a:r>
                        <a:rPr lang="ar-IQ" dirty="0"/>
                        <a:t>نيسان</a:t>
                      </a:r>
                    </a:p>
                  </a:txBody>
                  <a:tcPr/>
                </a:tc>
                <a:tc>
                  <a:txBody>
                    <a:bodyPr/>
                    <a:lstStyle/>
                    <a:p>
                      <a:pPr rtl="1"/>
                      <a:r>
                        <a:rPr lang="ar-IQ" dirty="0" err="1"/>
                        <a:t>مايس</a:t>
                      </a:r>
                      <a:r>
                        <a:rPr lang="ar-IQ" dirty="0"/>
                        <a:t> </a:t>
                      </a:r>
                    </a:p>
                  </a:txBody>
                  <a:tcPr/>
                </a:tc>
                <a:tc>
                  <a:txBody>
                    <a:bodyPr/>
                    <a:lstStyle/>
                    <a:p>
                      <a:pPr rtl="1"/>
                      <a:r>
                        <a:rPr lang="ar-IQ" dirty="0"/>
                        <a:t>حزيران</a:t>
                      </a:r>
                    </a:p>
                  </a:txBody>
                  <a:tcPr/>
                </a:tc>
                <a:tc>
                  <a:txBody>
                    <a:bodyPr/>
                    <a:lstStyle/>
                    <a:p>
                      <a:pPr rtl="1"/>
                      <a:r>
                        <a:rPr lang="ar-IQ" dirty="0"/>
                        <a:t>تموز</a:t>
                      </a:r>
                    </a:p>
                  </a:txBody>
                  <a:tcPr/>
                </a:tc>
                <a:tc>
                  <a:txBody>
                    <a:bodyPr/>
                    <a:lstStyle/>
                    <a:p>
                      <a:pPr rtl="1"/>
                      <a:r>
                        <a:rPr lang="ar-IQ" dirty="0"/>
                        <a:t>اب</a:t>
                      </a:r>
                    </a:p>
                  </a:txBody>
                  <a:tcPr/>
                </a:tc>
                <a:tc>
                  <a:txBody>
                    <a:bodyPr/>
                    <a:lstStyle/>
                    <a:p>
                      <a:pPr rtl="1"/>
                      <a:r>
                        <a:rPr lang="ar-IQ" dirty="0"/>
                        <a:t>ايلول</a:t>
                      </a:r>
                    </a:p>
                  </a:txBody>
                  <a:tcPr/>
                </a:tc>
                <a:tc>
                  <a:txBody>
                    <a:bodyPr/>
                    <a:lstStyle/>
                    <a:p>
                      <a:pPr rtl="1"/>
                      <a:r>
                        <a:rPr lang="ar-IQ" dirty="0"/>
                        <a:t>ت1</a:t>
                      </a:r>
                    </a:p>
                  </a:txBody>
                  <a:tcPr/>
                </a:tc>
                <a:tc>
                  <a:txBody>
                    <a:bodyPr/>
                    <a:lstStyle/>
                    <a:p>
                      <a:pPr rtl="1"/>
                      <a:r>
                        <a:rPr lang="ar-IQ" dirty="0"/>
                        <a:t>ت2</a:t>
                      </a:r>
                    </a:p>
                  </a:txBody>
                  <a:tcPr/>
                </a:tc>
                <a:tc>
                  <a:txBody>
                    <a:bodyPr/>
                    <a:lstStyle/>
                    <a:p>
                      <a:pPr rtl="1"/>
                      <a:r>
                        <a:rPr lang="ar-IQ" dirty="0"/>
                        <a:t>كانون  الاول</a:t>
                      </a:r>
                    </a:p>
                  </a:txBody>
                  <a:tcPr/>
                </a:tc>
                <a:tc>
                  <a:txBody>
                    <a:bodyPr/>
                    <a:lstStyle/>
                    <a:p>
                      <a:pPr rtl="1"/>
                      <a:r>
                        <a:rPr lang="ar-IQ" dirty="0"/>
                        <a:t>السنوي</a:t>
                      </a:r>
                    </a:p>
                  </a:txBody>
                  <a:tcPr/>
                </a:tc>
                <a:extLst>
                  <a:ext uri="{0D108BD9-81ED-4DB2-BD59-A6C34878D82A}">
                    <a16:rowId xmlns:a16="http://schemas.microsoft.com/office/drawing/2014/main" val="10000"/>
                  </a:ext>
                </a:extLst>
              </a:tr>
              <a:tr h="853319">
                <a:tc>
                  <a:txBody>
                    <a:bodyPr/>
                    <a:lstStyle/>
                    <a:p>
                      <a:pPr rtl="1"/>
                      <a:r>
                        <a:rPr lang="ar-IQ" dirty="0"/>
                        <a:t>معدل درجة الحرارة</a:t>
                      </a:r>
                    </a:p>
                  </a:txBody>
                  <a:tcPr/>
                </a:tc>
                <a:tc>
                  <a:txBody>
                    <a:bodyPr/>
                    <a:lstStyle/>
                    <a:p>
                      <a:pPr algn="ctr" fontAlgn="b"/>
                      <a:r>
                        <a:rPr lang="ar-IQ" sz="2400" b="1" i="0" u="none" strike="noStrike" dirty="0">
                          <a:effectLst/>
                          <a:latin typeface="Arial" panose="020B0604020202020204" pitchFamily="34" charset="0"/>
                        </a:rPr>
                        <a:t>9.3</a:t>
                      </a:r>
                    </a:p>
                  </a:txBody>
                  <a:tcPr marL="9525" marR="9525" marT="9525" marB="0" anchor="b"/>
                </a:tc>
                <a:tc>
                  <a:txBody>
                    <a:bodyPr/>
                    <a:lstStyle/>
                    <a:p>
                      <a:pPr algn="ctr" fontAlgn="b"/>
                      <a:r>
                        <a:rPr lang="ar-IQ" sz="2400" b="1" i="0" u="none" strike="noStrike" dirty="0">
                          <a:effectLst/>
                          <a:latin typeface="Arial" panose="020B0604020202020204" pitchFamily="34" charset="0"/>
                        </a:rPr>
                        <a:t>14.0</a:t>
                      </a:r>
                    </a:p>
                  </a:txBody>
                  <a:tcPr marL="9525" marR="9525" marT="9525" marB="0" anchor="b"/>
                </a:tc>
                <a:tc>
                  <a:txBody>
                    <a:bodyPr/>
                    <a:lstStyle/>
                    <a:p>
                      <a:pPr algn="ctr" fontAlgn="b"/>
                      <a:r>
                        <a:rPr lang="ar-IQ" sz="2400" b="1" i="0" u="none" strike="noStrike" dirty="0">
                          <a:effectLst/>
                          <a:latin typeface="Arial" panose="020B0604020202020204" pitchFamily="34" charset="0"/>
                        </a:rPr>
                        <a:t>16.8</a:t>
                      </a:r>
                    </a:p>
                  </a:txBody>
                  <a:tcPr marL="9525" marR="9525" marT="9525" marB="0" anchor="b"/>
                </a:tc>
                <a:tc>
                  <a:txBody>
                    <a:bodyPr/>
                    <a:lstStyle/>
                    <a:p>
                      <a:pPr algn="ctr" fontAlgn="b"/>
                      <a:r>
                        <a:rPr lang="ar-IQ" sz="2400" b="1" i="0" u="none" strike="noStrike" dirty="0">
                          <a:effectLst/>
                          <a:latin typeface="Arial" panose="020B0604020202020204" pitchFamily="34" charset="0"/>
                        </a:rPr>
                        <a:t>21.2</a:t>
                      </a:r>
                    </a:p>
                  </a:txBody>
                  <a:tcPr marL="9525" marR="9525" marT="9525" marB="0" anchor="b"/>
                </a:tc>
                <a:tc>
                  <a:txBody>
                    <a:bodyPr/>
                    <a:lstStyle/>
                    <a:p>
                      <a:pPr algn="ctr" fontAlgn="b"/>
                      <a:r>
                        <a:rPr lang="ar-IQ" sz="2400" b="1" i="0" u="none" strike="noStrike" dirty="0">
                          <a:effectLst/>
                          <a:latin typeface="Arial" panose="020B0604020202020204" pitchFamily="34" charset="0"/>
                        </a:rPr>
                        <a:t>29.5</a:t>
                      </a:r>
                    </a:p>
                  </a:txBody>
                  <a:tcPr marL="9525" marR="9525" marT="9525" marB="0" anchor="b"/>
                </a:tc>
                <a:tc>
                  <a:txBody>
                    <a:bodyPr/>
                    <a:lstStyle/>
                    <a:p>
                      <a:pPr algn="ctr" fontAlgn="b"/>
                      <a:r>
                        <a:rPr lang="ar-IQ" sz="2400" b="1" i="0" u="none" strike="noStrike" dirty="0">
                          <a:effectLst/>
                          <a:latin typeface="Arial" panose="020B0604020202020204" pitchFamily="34" charset="0"/>
                        </a:rPr>
                        <a:t>35.3</a:t>
                      </a:r>
                    </a:p>
                  </a:txBody>
                  <a:tcPr marL="9525" marR="9525" marT="9525" marB="0" anchor="b"/>
                </a:tc>
                <a:tc>
                  <a:txBody>
                    <a:bodyPr/>
                    <a:lstStyle/>
                    <a:p>
                      <a:pPr algn="ctr" fontAlgn="b"/>
                      <a:r>
                        <a:rPr lang="ar-IQ" sz="2400" b="1" i="0" u="none" strike="noStrike" dirty="0">
                          <a:effectLst/>
                          <a:latin typeface="Arial" panose="020B0604020202020204" pitchFamily="34" charset="0"/>
                        </a:rPr>
                        <a:t>36.3</a:t>
                      </a:r>
                    </a:p>
                  </a:txBody>
                  <a:tcPr marL="9525" marR="9525" marT="9525" marB="0" anchor="b"/>
                </a:tc>
                <a:tc>
                  <a:txBody>
                    <a:bodyPr/>
                    <a:lstStyle/>
                    <a:p>
                      <a:pPr algn="ctr" fontAlgn="b"/>
                      <a:r>
                        <a:rPr lang="ar-IQ" sz="2400" b="1" i="0" u="none" strike="noStrike" dirty="0">
                          <a:effectLst/>
                          <a:latin typeface="Arial" panose="020B0604020202020204" pitchFamily="34" charset="0"/>
                        </a:rPr>
                        <a:t>35.5</a:t>
                      </a:r>
                    </a:p>
                  </a:txBody>
                  <a:tcPr marL="9525" marR="9525" marT="9525" marB="0" anchor="b"/>
                </a:tc>
                <a:tc>
                  <a:txBody>
                    <a:bodyPr/>
                    <a:lstStyle/>
                    <a:p>
                      <a:pPr algn="ctr" fontAlgn="b"/>
                      <a:r>
                        <a:rPr lang="ar-IQ" sz="2400" b="1" i="0" u="none" strike="noStrike" dirty="0">
                          <a:effectLst/>
                          <a:latin typeface="Arial" panose="020B0604020202020204" pitchFamily="34" charset="0"/>
                        </a:rPr>
                        <a:t>30.2</a:t>
                      </a:r>
                    </a:p>
                  </a:txBody>
                  <a:tcPr marL="9525" marR="9525" marT="9525" marB="0" anchor="b"/>
                </a:tc>
                <a:tc>
                  <a:txBody>
                    <a:bodyPr/>
                    <a:lstStyle/>
                    <a:p>
                      <a:pPr algn="ctr" fontAlgn="b"/>
                      <a:r>
                        <a:rPr lang="ar-IQ" sz="2400" b="1" i="0" u="none" strike="noStrike" dirty="0">
                          <a:effectLst/>
                          <a:latin typeface="Arial" panose="020B0604020202020204" pitchFamily="34" charset="0"/>
                        </a:rPr>
                        <a:t>26.0</a:t>
                      </a:r>
                    </a:p>
                  </a:txBody>
                  <a:tcPr marL="9525" marR="9525" marT="9525" marB="0" anchor="b"/>
                </a:tc>
                <a:tc>
                  <a:txBody>
                    <a:bodyPr/>
                    <a:lstStyle/>
                    <a:p>
                      <a:pPr algn="ctr" fontAlgn="b"/>
                      <a:r>
                        <a:rPr lang="ar-IQ" sz="2400" b="1" i="0" u="none" strike="noStrike" dirty="0">
                          <a:solidFill>
                            <a:srgbClr val="000000"/>
                          </a:solidFill>
                          <a:effectLst/>
                          <a:latin typeface="Arial" panose="020B0604020202020204" pitchFamily="34" charset="0"/>
                        </a:rPr>
                        <a:t>16.7</a:t>
                      </a:r>
                    </a:p>
                  </a:txBody>
                  <a:tcPr marL="9525" marR="9525" marT="9525" marB="0" anchor="b"/>
                </a:tc>
                <a:tc>
                  <a:txBody>
                    <a:bodyPr/>
                    <a:lstStyle/>
                    <a:p>
                      <a:pPr algn="ctr" fontAlgn="b"/>
                      <a:r>
                        <a:rPr lang="ar-IQ" sz="2400" b="1" i="0" u="none" strike="noStrike" dirty="0">
                          <a:solidFill>
                            <a:srgbClr val="000000"/>
                          </a:solidFill>
                          <a:effectLst/>
                          <a:latin typeface="Arial" panose="020B0604020202020204" pitchFamily="34" charset="0"/>
                        </a:rPr>
                        <a:t>13.7</a:t>
                      </a:r>
                    </a:p>
                  </a:txBody>
                  <a:tcPr marL="9525" marR="9525" marT="9525" marB="0" anchor="b"/>
                </a:tc>
                <a:tc>
                  <a:txBody>
                    <a:bodyPr/>
                    <a:lstStyle/>
                    <a:p>
                      <a:pPr algn="ctr" fontAlgn="b"/>
                      <a:r>
                        <a:rPr lang="ar-IQ" sz="2400" b="1" i="0" u="none" strike="noStrike" dirty="0">
                          <a:solidFill>
                            <a:srgbClr val="000000"/>
                          </a:solidFill>
                          <a:effectLst/>
                          <a:latin typeface="Arial" panose="020B0604020202020204" pitchFamily="34" charset="0"/>
                        </a:rPr>
                        <a:t>23.7</a:t>
                      </a:r>
                    </a:p>
                  </a:txBody>
                  <a:tcPr marL="9525" marR="9525" marT="9525" marB="0" anchor="b"/>
                </a:tc>
                <a:extLst>
                  <a:ext uri="{0D108BD9-81ED-4DB2-BD59-A6C34878D82A}">
                    <a16:rowId xmlns:a16="http://schemas.microsoft.com/office/drawing/2014/main" val="10001"/>
                  </a:ext>
                </a:extLst>
              </a:tr>
              <a:tr h="597324">
                <a:tc>
                  <a:txBody>
                    <a:bodyPr/>
                    <a:lstStyle/>
                    <a:p>
                      <a:pPr rtl="1"/>
                      <a:r>
                        <a:rPr lang="ar-IQ" dirty="0"/>
                        <a:t>الرطوبة النسبية</a:t>
                      </a:r>
                    </a:p>
                  </a:txBody>
                  <a:tcPr/>
                </a:tc>
                <a:tc>
                  <a:txBody>
                    <a:bodyPr/>
                    <a:lstStyle/>
                    <a:p>
                      <a:pPr algn="ctr" fontAlgn="b"/>
                      <a:r>
                        <a:rPr lang="ar-IQ" sz="2400" b="1" i="0" u="none" strike="noStrike" dirty="0">
                          <a:effectLst/>
                          <a:latin typeface="Arial" panose="020B0604020202020204" pitchFamily="34" charset="0"/>
                        </a:rPr>
                        <a:t>77</a:t>
                      </a:r>
                    </a:p>
                  </a:txBody>
                  <a:tcPr marL="9525" marR="9525" marT="9525" marB="0" anchor="b"/>
                </a:tc>
                <a:tc>
                  <a:txBody>
                    <a:bodyPr/>
                    <a:lstStyle/>
                    <a:p>
                      <a:pPr algn="ctr" fontAlgn="b"/>
                      <a:r>
                        <a:rPr lang="ar-IQ" sz="2400" b="1" i="0" u="none" strike="noStrike" dirty="0">
                          <a:effectLst/>
                          <a:latin typeface="Arial" panose="020B0604020202020204" pitchFamily="34" charset="0"/>
                        </a:rPr>
                        <a:t>77</a:t>
                      </a:r>
                    </a:p>
                  </a:txBody>
                  <a:tcPr marL="9525" marR="9525" marT="9525" marB="0" anchor="b"/>
                </a:tc>
                <a:tc>
                  <a:txBody>
                    <a:bodyPr/>
                    <a:lstStyle/>
                    <a:p>
                      <a:pPr algn="ctr" fontAlgn="b"/>
                      <a:r>
                        <a:rPr lang="ar-IQ" sz="2400" b="1" i="0" u="none" strike="noStrike" dirty="0">
                          <a:effectLst/>
                          <a:latin typeface="Arial" panose="020B0604020202020204" pitchFamily="34" charset="0"/>
                        </a:rPr>
                        <a:t>66</a:t>
                      </a:r>
                    </a:p>
                  </a:txBody>
                  <a:tcPr marL="9525" marR="9525" marT="9525" marB="0" anchor="b"/>
                </a:tc>
                <a:tc>
                  <a:txBody>
                    <a:bodyPr/>
                    <a:lstStyle/>
                    <a:p>
                      <a:pPr algn="ctr" fontAlgn="b"/>
                      <a:r>
                        <a:rPr lang="ar-IQ" sz="2400" b="1" i="0" u="none" strike="noStrike" dirty="0">
                          <a:effectLst/>
                          <a:latin typeface="Arial" panose="020B0604020202020204" pitchFamily="34" charset="0"/>
                        </a:rPr>
                        <a:t>58</a:t>
                      </a:r>
                    </a:p>
                  </a:txBody>
                  <a:tcPr marL="9525" marR="9525" marT="9525" marB="0" anchor="b"/>
                </a:tc>
                <a:tc>
                  <a:txBody>
                    <a:bodyPr/>
                    <a:lstStyle/>
                    <a:p>
                      <a:pPr algn="ctr" fontAlgn="b"/>
                      <a:r>
                        <a:rPr lang="ar-IQ" sz="2400" b="1" i="0" u="none" strike="noStrike" dirty="0">
                          <a:effectLst/>
                          <a:latin typeface="Arial" panose="020B0604020202020204" pitchFamily="34" charset="0"/>
                        </a:rPr>
                        <a:t>66</a:t>
                      </a:r>
                    </a:p>
                  </a:txBody>
                  <a:tcPr marL="9525" marR="9525" marT="9525" marB="0" anchor="b"/>
                </a:tc>
                <a:tc>
                  <a:txBody>
                    <a:bodyPr/>
                    <a:lstStyle/>
                    <a:p>
                      <a:pPr algn="ctr" fontAlgn="b"/>
                      <a:r>
                        <a:rPr lang="ar-IQ" sz="2400" b="1" i="0" u="none" strike="noStrike" dirty="0">
                          <a:effectLst/>
                          <a:latin typeface="Arial" panose="020B0604020202020204" pitchFamily="34" charset="0"/>
                        </a:rPr>
                        <a:t>34</a:t>
                      </a:r>
                    </a:p>
                  </a:txBody>
                  <a:tcPr marL="9525" marR="9525" marT="9525" marB="0" anchor="b"/>
                </a:tc>
                <a:tc>
                  <a:txBody>
                    <a:bodyPr/>
                    <a:lstStyle/>
                    <a:p>
                      <a:pPr algn="ctr" fontAlgn="b"/>
                      <a:r>
                        <a:rPr lang="ar-IQ" sz="2400" b="1" i="0" u="none" strike="noStrike" dirty="0">
                          <a:effectLst/>
                          <a:latin typeface="Arial" panose="020B0604020202020204" pitchFamily="34" charset="0"/>
                        </a:rPr>
                        <a:t>37</a:t>
                      </a:r>
                    </a:p>
                  </a:txBody>
                  <a:tcPr marL="9525" marR="9525" marT="9525" marB="0" anchor="b"/>
                </a:tc>
                <a:tc>
                  <a:txBody>
                    <a:bodyPr/>
                    <a:lstStyle/>
                    <a:p>
                      <a:pPr algn="ctr" fontAlgn="b"/>
                      <a:r>
                        <a:rPr lang="ar-IQ" sz="2400" b="1" i="0" u="none" strike="noStrike" dirty="0">
                          <a:effectLst/>
                          <a:latin typeface="Arial" panose="020B0604020202020204" pitchFamily="34" charset="0"/>
                        </a:rPr>
                        <a:t>39</a:t>
                      </a:r>
                    </a:p>
                  </a:txBody>
                  <a:tcPr marL="9525" marR="9525" marT="9525" marB="0" anchor="b"/>
                </a:tc>
                <a:tc>
                  <a:txBody>
                    <a:bodyPr/>
                    <a:lstStyle/>
                    <a:p>
                      <a:pPr algn="ctr" fontAlgn="b"/>
                      <a:r>
                        <a:rPr lang="ar-IQ" sz="2400" b="1" i="0" u="none" strike="noStrike" dirty="0">
                          <a:effectLst/>
                          <a:latin typeface="Arial" panose="020B0604020202020204" pitchFamily="34" charset="0"/>
                        </a:rPr>
                        <a:t>51</a:t>
                      </a:r>
                    </a:p>
                  </a:txBody>
                  <a:tcPr marL="9525" marR="9525" marT="9525" marB="0" anchor="b"/>
                </a:tc>
                <a:tc>
                  <a:txBody>
                    <a:bodyPr/>
                    <a:lstStyle/>
                    <a:p>
                      <a:pPr algn="ctr" fontAlgn="b"/>
                      <a:r>
                        <a:rPr lang="ar-IQ" sz="2400" b="1" i="0" u="none" strike="noStrike" dirty="0">
                          <a:effectLst/>
                          <a:latin typeface="Arial" panose="020B0604020202020204" pitchFamily="34" charset="0"/>
                        </a:rPr>
                        <a:t>47</a:t>
                      </a:r>
                    </a:p>
                  </a:txBody>
                  <a:tcPr marL="9525" marR="9525" marT="9525" marB="0" anchor="b"/>
                </a:tc>
                <a:tc>
                  <a:txBody>
                    <a:bodyPr/>
                    <a:lstStyle/>
                    <a:p>
                      <a:pPr algn="ctr" fontAlgn="b"/>
                      <a:r>
                        <a:rPr lang="ar-IQ" sz="2400" b="1" i="0" u="none" strike="noStrike" dirty="0">
                          <a:effectLst/>
                          <a:latin typeface="Arial" panose="020B0604020202020204" pitchFamily="34" charset="0"/>
                        </a:rPr>
                        <a:t>77</a:t>
                      </a:r>
                    </a:p>
                  </a:txBody>
                  <a:tcPr marL="9525" marR="9525" marT="9525" marB="0" anchor="b"/>
                </a:tc>
                <a:tc>
                  <a:txBody>
                    <a:bodyPr/>
                    <a:lstStyle/>
                    <a:p>
                      <a:pPr algn="ctr" fontAlgn="b"/>
                      <a:r>
                        <a:rPr lang="ar-IQ" sz="2400" b="1" i="0" u="none" strike="noStrike" dirty="0">
                          <a:effectLst/>
                          <a:latin typeface="Arial" panose="020B0604020202020204" pitchFamily="34" charset="0"/>
                        </a:rPr>
                        <a:t>75</a:t>
                      </a:r>
                    </a:p>
                  </a:txBody>
                  <a:tcPr marL="9525" marR="9525" marT="9525" marB="0" anchor="b"/>
                </a:tc>
                <a:tc>
                  <a:txBody>
                    <a:bodyPr/>
                    <a:lstStyle/>
                    <a:p>
                      <a:pPr algn="ctr" fontAlgn="b"/>
                      <a:r>
                        <a:rPr lang="ar-IQ" sz="2400" b="1" i="0" u="none" strike="noStrike" dirty="0">
                          <a:effectLst/>
                          <a:latin typeface="Arial" panose="020B0604020202020204" pitchFamily="34" charset="0"/>
                        </a:rPr>
                        <a:t>59</a:t>
                      </a:r>
                    </a:p>
                  </a:txBody>
                  <a:tcPr marL="9525" marR="9525" marT="9525" marB="0" anchor="b"/>
                </a:tc>
                <a:extLst>
                  <a:ext uri="{0D108BD9-81ED-4DB2-BD59-A6C34878D82A}">
                    <a16:rowId xmlns:a16="http://schemas.microsoft.com/office/drawing/2014/main" val="10002"/>
                  </a:ext>
                </a:extLst>
              </a:tr>
              <a:tr h="341328">
                <a:tc>
                  <a:txBody>
                    <a:bodyPr/>
                    <a:lstStyle/>
                    <a:p>
                      <a:pPr rtl="1"/>
                      <a:r>
                        <a:rPr lang="ar-IQ" dirty="0"/>
                        <a:t>التبخر</a:t>
                      </a:r>
                    </a:p>
                  </a:txBody>
                  <a:tcPr/>
                </a:tc>
                <a:tc>
                  <a:txBody>
                    <a:bodyPr/>
                    <a:lstStyle/>
                    <a:p>
                      <a:pPr rtl="1"/>
                      <a:r>
                        <a:rPr lang="en-US" dirty="0"/>
                        <a:t>48.71</a:t>
                      </a:r>
                      <a:endParaRPr lang="ar-IQ" dirty="0"/>
                    </a:p>
                  </a:txBody>
                  <a:tcPr/>
                </a:tc>
                <a:tc>
                  <a:txBody>
                    <a:bodyPr/>
                    <a:lstStyle/>
                    <a:p>
                      <a:pPr rtl="1"/>
                      <a:endParaRPr lang="ar-IQ"/>
                    </a:p>
                  </a:txBody>
                  <a:tcPr/>
                </a:tc>
                <a:tc>
                  <a:txBody>
                    <a:bodyPr/>
                    <a:lstStyle/>
                    <a:p>
                      <a:pPr rtl="1"/>
                      <a:endParaRPr lang="ar-IQ"/>
                    </a:p>
                  </a:txBody>
                  <a:tcPr/>
                </a:tc>
                <a:tc>
                  <a:txBody>
                    <a:bodyPr/>
                    <a:lstStyle/>
                    <a:p>
                      <a:pPr rtl="1"/>
                      <a:endParaRPr lang="ar-IQ" dirty="0"/>
                    </a:p>
                  </a:txBody>
                  <a:tcPr/>
                </a:tc>
                <a:tc>
                  <a:txBody>
                    <a:bodyPr/>
                    <a:lstStyle/>
                    <a:p>
                      <a:pPr rtl="1"/>
                      <a:endParaRPr lang="ar-IQ"/>
                    </a:p>
                  </a:txBody>
                  <a:tcPr/>
                </a:tc>
                <a:tc>
                  <a:txBody>
                    <a:bodyPr/>
                    <a:lstStyle/>
                    <a:p>
                      <a:pPr rtl="1"/>
                      <a:endParaRPr lang="ar-IQ"/>
                    </a:p>
                  </a:txBody>
                  <a:tcPr/>
                </a:tc>
                <a:tc>
                  <a:txBody>
                    <a:bodyPr/>
                    <a:lstStyle/>
                    <a:p>
                      <a:pPr rtl="1"/>
                      <a:endParaRPr lang="ar-IQ" dirty="0"/>
                    </a:p>
                  </a:txBody>
                  <a:tcPr/>
                </a:tc>
                <a:tc>
                  <a:txBody>
                    <a:bodyPr/>
                    <a:lstStyle/>
                    <a:p>
                      <a:pPr rtl="1"/>
                      <a:endParaRPr lang="ar-IQ" dirty="0"/>
                    </a:p>
                  </a:txBody>
                  <a:tcPr/>
                </a:tc>
                <a:tc>
                  <a:txBody>
                    <a:bodyPr/>
                    <a:lstStyle/>
                    <a:p>
                      <a:pPr rtl="1"/>
                      <a:endParaRPr lang="ar-IQ" dirty="0"/>
                    </a:p>
                  </a:txBody>
                  <a:tcPr/>
                </a:tc>
                <a:tc>
                  <a:txBody>
                    <a:bodyPr/>
                    <a:lstStyle/>
                    <a:p>
                      <a:pPr rtl="1"/>
                      <a:endParaRPr lang="ar-IQ" dirty="0"/>
                    </a:p>
                  </a:txBody>
                  <a:tcPr/>
                </a:tc>
                <a:tc>
                  <a:txBody>
                    <a:bodyPr/>
                    <a:lstStyle/>
                    <a:p>
                      <a:pPr rtl="1"/>
                      <a:endParaRPr lang="ar-IQ" dirty="0"/>
                    </a:p>
                  </a:txBody>
                  <a:tcPr/>
                </a:tc>
                <a:tc>
                  <a:txBody>
                    <a:bodyPr/>
                    <a:lstStyle/>
                    <a:p>
                      <a:pPr rtl="1"/>
                      <a:endParaRPr lang="ar-IQ" dirty="0"/>
                    </a:p>
                  </a:txBody>
                  <a:tcPr/>
                </a:tc>
                <a:tc>
                  <a:txBody>
                    <a:bodyPr/>
                    <a:lstStyle/>
                    <a:p>
                      <a:pPr rtl="1"/>
                      <a:endParaRPr lang="ar-IQ"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24480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معادلة </a:t>
            </a:r>
            <a:r>
              <a:rPr lang="ar-IQ" dirty="0" err="1"/>
              <a:t>ثورنثوايت</a:t>
            </a:r>
            <a:r>
              <a:rPr lang="en-US" dirty="0" err="1"/>
              <a:t>Thornthwaite</a:t>
            </a:r>
            <a:r>
              <a:rPr lang="en-US" dirty="0"/>
              <a:t> Equation</a:t>
            </a:r>
            <a:endParaRPr lang="ar-IQ" dirty="0"/>
          </a:p>
        </p:txBody>
      </p:sp>
      <p:sp>
        <p:nvSpPr>
          <p:cNvPr id="3" name="Content Placeholder 2"/>
          <p:cNvSpPr>
            <a:spLocks noGrp="1"/>
          </p:cNvSpPr>
          <p:nvPr>
            <p:ph idx="1"/>
          </p:nvPr>
        </p:nvSpPr>
        <p:spPr>
          <a:xfrm>
            <a:off x="296562" y="1475105"/>
            <a:ext cx="11057238" cy="5889522"/>
          </a:xfrm>
        </p:spPr>
        <p:txBody>
          <a:bodyPr>
            <a:normAutofit/>
          </a:bodyPr>
          <a:lstStyle/>
          <a:p>
            <a:r>
              <a:rPr lang="ar-IQ" sz="3200" dirty="0"/>
              <a:t>تعتمد المعادلة على قيم الحرارة والاشعاع الشمسي في حساب قيم التبخر  والمعادلة</a:t>
            </a:r>
          </a:p>
          <a:p>
            <a:r>
              <a:rPr lang="en-US" sz="3200" dirty="0"/>
              <a:t>EP=16((10*T)/I)^a*UN/360</a:t>
            </a:r>
            <a:endParaRPr lang="ar-IQ" sz="3200" dirty="0"/>
          </a:p>
          <a:p>
            <a:r>
              <a:rPr lang="en-US" sz="3200" dirty="0"/>
              <a:t>PE</a:t>
            </a:r>
            <a:r>
              <a:rPr lang="ar-IQ" sz="3200" dirty="0"/>
              <a:t> مقدار التبخر النتح الشهري مقاسا بالملم</a:t>
            </a:r>
          </a:p>
          <a:p>
            <a:r>
              <a:rPr lang="en-US" sz="3200" dirty="0"/>
              <a:t>T</a:t>
            </a:r>
            <a:r>
              <a:rPr lang="ar-IQ" sz="3200" dirty="0"/>
              <a:t> معدل درجة الحرارة بالمئوي</a:t>
            </a:r>
          </a:p>
          <a:p>
            <a:r>
              <a:rPr lang="en-US" sz="3200" dirty="0"/>
              <a:t>I </a:t>
            </a:r>
            <a:r>
              <a:rPr lang="ar-IQ" sz="3200" dirty="0"/>
              <a:t> يساوي مجموع (</a:t>
            </a:r>
            <a:r>
              <a:rPr lang="en-US" sz="3200" dirty="0" err="1"/>
              <a:t>i</a:t>
            </a:r>
            <a:r>
              <a:rPr lang="ar-IQ" sz="3200" dirty="0"/>
              <a:t>) والتي=</a:t>
            </a:r>
            <a:r>
              <a:rPr lang="en-US" sz="3200" dirty="0"/>
              <a:t>0.09*(T)^1.5</a:t>
            </a:r>
            <a:endParaRPr lang="ar-IQ" sz="3200" dirty="0"/>
          </a:p>
          <a:p>
            <a:r>
              <a:rPr lang="en-US" sz="3200" dirty="0"/>
              <a:t>a</a:t>
            </a:r>
            <a:r>
              <a:rPr lang="ar-IQ" sz="3200" dirty="0"/>
              <a:t> = </a:t>
            </a:r>
            <a:r>
              <a:rPr lang="en-US" sz="3200" dirty="0"/>
              <a:t>0.016*I+0.5</a:t>
            </a:r>
            <a:r>
              <a:rPr lang="ar-IQ" sz="3200" dirty="0"/>
              <a:t>   </a:t>
            </a:r>
          </a:p>
          <a:p>
            <a:r>
              <a:rPr lang="en-US" sz="3200" dirty="0"/>
              <a:t>U</a:t>
            </a:r>
            <a:r>
              <a:rPr lang="ar-IQ" sz="3200" dirty="0"/>
              <a:t>= عدد أيام الشهر</a:t>
            </a:r>
          </a:p>
          <a:p>
            <a:r>
              <a:rPr lang="en-US" sz="3200" dirty="0"/>
              <a:t>N</a:t>
            </a:r>
            <a:r>
              <a:rPr lang="ar-IQ" sz="3200" dirty="0"/>
              <a:t> = معدل عدد أيام السطوع الشهري </a:t>
            </a:r>
          </a:p>
        </p:txBody>
      </p:sp>
    </p:spTree>
    <p:extLst>
      <p:ext uri="{BB962C8B-B14F-4D97-AF65-F5344CB8AC3E}">
        <p14:creationId xmlns:p14="http://schemas.microsoft.com/office/powerpoint/2010/main" val="2969507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IQ" sz="3200" dirty="0"/>
              <a:t>مثال  قارن بين قيم التبخر النتح في محطتي كركوك والبصرة لشهر كانون الثاني  اذا علمت ان معدل عدد ساعات السطوع الشمسي لمحطة كركوك كانت 6.6      ولمحطة البصرة كانت 7.6 ساعة في اليوم</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49900927"/>
              </p:ext>
            </p:extLst>
          </p:nvPr>
        </p:nvGraphicFramePr>
        <p:xfrm>
          <a:off x="531339" y="1825625"/>
          <a:ext cx="10822461" cy="2573381"/>
        </p:xfrm>
        <a:graphic>
          <a:graphicData uri="http://schemas.openxmlformats.org/drawingml/2006/table">
            <a:tbl>
              <a:tblPr rtl="1" firstRow="1" bandRow="1">
                <a:tableStyleId>{5C22544A-7EE6-4342-B048-85BDC9FD1C3A}</a:tableStyleId>
              </a:tblPr>
              <a:tblGrid>
                <a:gridCol w="832497">
                  <a:extLst>
                    <a:ext uri="{9D8B030D-6E8A-4147-A177-3AD203B41FA5}">
                      <a16:colId xmlns:a16="http://schemas.microsoft.com/office/drawing/2014/main" val="20000"/>
                    </a:ext>
                  </a:extLst>
                </a:gridCol>
                <a:gridCol w="832497">
                  <a:extLst>
                    <a:ext uri="{9D8B030D-6E8A-4147-A177-3AD203B41FA5}">
                      <a16:colId xmlns:a16="http://schemas.microsoft.com/office/drawing/2014/main" val="20001"/>
                    </a:ext>
                  </a:extLst>
                </a:gridCol>
                <a:gridCol w="832497">
                  <a:extLst>
                    <a:ext uri="{9D8B030D-6E8A-4147-A177-3AD203B41FA5}">
                      <a16:colId xmlns:a16="http://schemas.microsoft.com/office/drawing/2014/main" val="20002"/>
                    </a:ext>
                  </a:extLst>
                </a:gridCol>
                <a:gridCol w="832497">
                  <a:extLst>
                    <a:ext uri="{9D8B030D-6E8A-4147-A177-3AD203B41FA5}">
                      <a16:colId xmlns:a16="http://schemas.microsoft.com/office/drawing/2014/main" val="20003"/>
                    </a:ext>
                  </a:extLst>
                </a:gridCol>
                <a:gridCol w="832497">
                  <a:extLst>
                    <a:ext uri="{9D8B030D-6E8A-4147-A177-3AD203B41FA5}">
                      <a16:colId xmlns:a16="http://schemas.microsoft.com/office/drawing/2014/main" val="20004"/>
                    </a:ext>
                  </a:extLst>
                </a:gridCol>
                <a:gridCol w="832497">
                  <a:extLst>
                    <a:ext uri="{9D8B030D-6E8A-4147-A177-3AD203B41FA5}">
                      <a16:colId xmlns:a16="http://schemas.microsoft.com/office/drawing/2014/main" val="20005"/>
                    </a:ext>
                  </a:extLst>
                </a:gridCol>
                <a:gridCol w="832497">
                  <a:extLst>
                    <a:ext uri="{9D8B030D-6E8A-4147-A177-3AD203B41FA5}">
                      <a16:colId xmlns:a16="http://schemas.microsoft.com/office/drawing/2014/main" val="20006"/>
                    </a:ext>
                  </a:extLst>
                </a:gridCol>
                <a:gridCol w="832497">
                  <a:extLst>
                    <a:ext uri="{9D8B030D-6E8A-4147-A177-3AD203B41FA5}">
                      <a16:colId xmlns:a16="http://schemas.microsoft.com/office/drawing/2014/main" val="20007"/>
                    </a:ext>
                  </a:extLst>
                </a:gridCol>
                <a:gridCol w="832497">
                  <a:extLst>
                    <a:ext uri="{9D8B030D-6E8A-4147-A177-3AD203B41FA5}">
                      <a16:colId xmlns:a16="http://schemas.microsoft.com/office/drawing/2014/main" val="20008"/>
                    </a:ext>
                  </a:extLst>
                </a:gridCol>
                <a:gridCol w="832497">
                  <a:extLst>
                    <a:ext uri="{9D8B030D-6E8A-4147-A177-3AD203B41FA5}">
                      <a16:colId xmlns:a16="http://schemas.microsoft.com/office/drawing/2014/main" val="20009"/>
                    </a:ext>
                  </a:extLst>
                </a:gridCol>
                <a:gridCol w="832497">
                  <a:extLst>
                    <a:ext uri="{9D8B030D-6E8A-4147-A177-3AD203B41FA5}">
                      <a16:colId xmlns:a16="http://schemas.microsoft.com/office/drawing/2014/main" val="20010"/>
                    </a:ext>
                  </a:extLst>
                </a:gridCol>
                <a:gridCol w="832497">
                  <a:extLst>
                    <a:ext uri="{9D8B030D-6E8A-4147-A177-3AD203B41FA5}">
                      <a16:colId xmlns:a16="http://schemas.microsoft.com/office/drawing/2014/main" val="20011"/>
                    </a:ext>
                  </a:extLst>
                </a:gridCol>
                <a:gridCol w="832497">
                  <a:extLst>
                    <a:ext uri="{9D8B030D-6E8A-4147-A177-3AD203B41FA5}">
                      <a16:colId xmlns:a16="http://schemas.microsoft.com/office/drawing/2014/main" val="20012"/>
                    </a:ext>
                  </a:extLst>
                </a:gridCol>
              </a:tblGrid>
              <a:tr h="1160924">
                <a:tc>
                  <a:txBody>
                    <a:bodyPr/>
                    <a:lstStyle/>
                    <a:p>
                      <a:pPr rtl="1"/>
                      <a:r>
                        <a:rPr lang="ar-IQ" dirty="0"/>
                        <a:t>معدل درجة الحرارة</a:t>
                      </a:r>
                    </a:p>
                  </a:txBody>
                  <a:tcPr/>
                </a:tc>
                <a:tc>
                  <a:txBody>
                    <a:bodyPr/>
                    <a:lstStyle/>
                    <a:p>
                      <a:pPr rtl="1"/>
                      <a:r>
                        <a:rPr lang="ar-IQ" dirty="0"/>
                        <a:t>كانون2</a:t>
                      </a:r>
                    </a:p>
                  </a:txBody>
                  <a:tcPr/>
                </a:tc>
                <a:tc>
                  <a:txBody>
                    <a:bodyPr/>
                    <a:lstStyle/>
                    <a:p>
                      <a:pPr rtl="1"/>
                      <a:r>
                        <a:rPr lang="ar-IQ" dirty="0"/>
                        <a:t>شباط</a:t>
                      </a:r>
                    </a:p>
                  </a:txBody>
                  <a:tcPr/>
                </a:tc>
                <a:tc>
                  <a:txBody>
                    <a:bodyPr/>
                    <a:lstStyle/>
                    <a:p>
                      <a:pPr rtl="1"/>
                      <a:r>
                        <a:rPr lang="ar-IQ" dirty="0"/>
                        <a:t>اذار</a:t>
                      </a:r>
                    </a:p>
                  </a:txBody>
                  <a:tcPr/>
                </a:tc>
                <a:tc>
                  <a:txBody>
                    <a:bodyPr/>
                    <a:lstStyle/>
                    <a:p>
                      <a:pPr rtl="1"/>
                      <a:r>
                        <a:rPr lang="ar-IQ" dirty="0"/>
                        <a:t>نيسان</a:t>
                      </a:r>
                    </a:p>
                  </a:txBody>
                  <a:tcPr/>
                </a:tc>
                <a:tc>
                  <a:txBody>
                    <a:bodyPr/>
                    <a:lstStyle/>
                    <a:p>
                      <a:pPr rtl="1"/>
                      <a:r>
                        <a:rPr lang="ar-IQ" dirty="0" err="1"/>
                        <a:t>مايس</a:t>
                      </a:r>
                      <a:endParaRPr lang="ar-IQ" dirty="0"/>
                    </a:p>
                  </a:txBody>
                  <a:tcPr/>
                </a:tc>
                <a:tc>
                  <a:txBody>
                    <a:bodyPr/>
                    <a:lstStyle/>
                    <a:p>
                      <a:pPr rtl="1"/>
                      <a:r>
                        <a:rPr lang="ar-IQ" dirty="0"/>
                        <a:t>حزيران</a:t>
                      </a:r>
                    </a:p>
                  </a:txBody>
                  <a:tcPr/>
                </a:tc>
                <a:tc>
                  <a:txBody>
                    <a:bodyPr/>
                    <a:lstStyle/>
                    <a:p>
                      <a:pPr rtl="1"/>
                      <a:r>
                        <a:rPr lang="ar-IQ" dirty="0"/>
                        <a:t>تموز</a:t>
                      </a:r>
                    </a:p>
                  </a:txBody>
                  <a:tcPr/>
                </a:tc>
                <a:tc>
                  <a:txBody>
                    <a:bodyPr/>
                    <a:lstStyle/>
                    <a:p>
                      <a:pPr rtl="1"/>
                      <a:r>
                        <a:rPr lang="ar-IQ" dirty="0"/>
                        <a:t>اب</a:t>
                      </a:r>
                    </a:p>
                  </a:txBody>
                  <a:tcPr/>
                </a:tc>
                <a:tc>
                  <a:txBody>
                    <a:bodyPr/>
                    <a:lstStyle/>
                    <a:p>
                      <a:pPr rtl="1"/>
                      <a:r>
                        <a:rPr lang="ar-IQ" dirty="0"/>
                        <a:t>ايلوا</a:t>
                      </a:r>
                    </a:p>
                  </a:txBody>
                  <a:tcPr/>
                </a:tc>
                <a:tc>
                  <a:txBody>
                    <a:bodyPr/>
                    <a:lstStyle/>
                    <a:p>
                      <a:pPr rtl="1"/>
                      <a:r>
                        <a:rPr lang="ar-IQ" dirty="0"/>
                        <a:t>ت1</a:t>
                      </a:r>
                    </a:p>
                  </a:txBody>
                  <a:tcPr/>
                </a:tc>
                <a:tc>
                  <a:txBody>
                    <a:bodyPr/>
                    <a:lstStyle/>
                    <a:p>
                      <a:pPr rtl="1"/>
                      <a:r>
                        <a:rPr lang="ar-IQ" dirty="0"/>
                        <a:t>ت2</a:t>
                      </a:r>
                    </a:p>
                  </a:txBody>
                  <a:tcPr/>
                </a:tc>
                <a:tc>
                  <a:txBody>
                    <a:bodyPr/>
                    <a:lstStyle/>
                    <a:p>
                      <a:pPr rtl="1"/>
                      <a:r>
                        <a:rPr lang="ar-IQ" dirty="0"/>
                        <a:t>كانون1</a:t>
                      </a:r>
                    </a:p>
                  </a:txBody>
                  <a:tcPr/>
                </a:tc>
                <a:extLst>
                  <a:ext uri="{0D108BD9-81ED-4DB2-BD59-A6C34878D82A}">
                    <a16:rowId xmlns:a16="http://schemas.microsoft.com/office/drawing/2014/main" val="10000"/>
                  </a:ext>
                </a:extLst>
              </a:tr>
              <a:tr h="470819">
                <a:tc>
                  <a:txBody>
                    <a:bodyPr/>
                    <a:lstStyle/>
                    <a:p>
                      <a:pPr rtl="1"/>
                      <a:r>
                        <a:rPr lang="ar-IQ" dirty="0"/>
                        <a:t>كركوك</a:t>
                      </a:r>
                    </a:p>
                  </a:txBody>
                  <a:tcPr/>
                </a:tc>
                <a:tc>
                  <a:txBody>
                    <a:bodyPr/>
                    <a:lstStyle/>
                    <a:p>
                      <a:pPr algn="ctr" rtl="0" fontAlgn="b"/>
                      <a:r>
                        <a:rPr lang="ar-IQ" sz="2400" b="1" i="0" u="none" strike="noStrike" dirty="0">
                          <a:solidFill>
                            <a:srgbClr val="000000"/>
                          </a:solidFill>
                          <a:effectLst/>
                          <a:latin typeface="Arial" panose="020B0604020202020204" pitchFamily="34" charset="0"/>
                        </a:rPr>
                        <a:t>9.20</a:t>
                      </a:r>
                    </a:p>
                  </a:txBody>
                  <a:tcPr marL="9525" marR="9525" marT="9525" marB="0" anchor="b"/>
                </a:tc>
                <a:tc>
                  <a:txBody>
                    <a:bodyPr/>
                    <a:lstStyle/>
                    <a:p>
                      <a:pPr algn="ctr" rtl="0" fontAlgn="b"/>
                      <a:r>
                        <a:rPr lang="ar-IQ" sz="2400" b="1" i="0" u="none" strike="noStrike" dirty="0">
                          <a:solidFill>
                            <a:srgbClr val="000000"/>
                          </a:solidFill>
                          <a:effectLst/>
                          <a:latin typeface="Arial" panose="020B0604020202020204" pitchFamily="34" charset="0"/>
                        </a:rPr>
                        <a:t>13.40</a:t>
                      </a:r>
                    </a:p>
                  </a:txBody>
                  <a:tcPr marL="9525" marR="9525" marT="9525" marB="0" anchor="b"/>
                </a:tc>
                <a:tc>
                  <a:txBody>
                    <a:bodyPr/>
                    <a:lstStyle/>
                    <a:p>
                      <a:pPr algn="ctr" rtl="0" fontAlgn="b"/>
                      <a:r>
                        <a:rPr lang="ar-IQ" sz="2400" b="1" i="0" u="none" strike="noStrike" dirty="0">
                          <a:solidFill>
                            <a:srgbClr val="000000"/>
                          </a:solidFill>
                          <a:effectLst/>
                          <a:latin typeface="Arial" panose="020B0604020202020204" pitchFamily="34" charset="0"/>
                        </a:rPr>
                        <a:t>15.70</a:t>
                      </a:r>
                    </a:p>
                  </a:txBody>
                  <a:tcPr marL="9525" marR="9525" marT="9525" marB="0" anchor="b"/>
                </a:tc>
                <a:tc>
                  <a:txBody>
                    <a:bodyPr/>
                    <a:lstStyle/>
                    <a:p>
                      <a:pPr algn="ctr" rtl="0" fontAlgn="b"/>
                      <a:r>
                        <a:rPr lang="ar-IQ" sz="2400" b="1" i="0" u="none" strike="noStrike" dirty="0">
                          <a:solidFill>
                            <a:srgbClr val="000000"/>
                          </a:solidFill>
                          <a:effectLst/>
                          <a:latin typeface="Arial" panose="020B0604020202020204" pitchFamily="34" charset="0"/>
                        </a:rPr>
                        <a:t>20.80</a:t>
                      </a:r>
                    </a:p>
                  </a:txBody>
                  <a:tcPr marL="9525" marR="9525" marT="9525" marB="0" anchor="b"/>
                </a:tc>
                <a:tc>
                  <a:txBody>
                    <a:bodyPr/>
                    <a:lstStyle/>
                    <a:p>
                      <a:pPr algn="ctr" rtl="0" fontAlgn="b"/>
                      <a:r>
                        <a:rPr lang="ar-IQ" sz="2400" b="1" i="0" u="none" strike="noStrike" dirty="0">
                          <a:solidFill>
                            <a:srgbClr val="000000"/>
                          </a:solidFill>
                          <a:effectLst/>
                          <a:latin typeface="Arial" panose="020B0604020202020204" pitchFamily="34" charset="0"/>
                        </a:rPr>
                        <a:t>27.80</a:t>
                      </a:r>
                    </a:p>
                  </a:txBody>
                  <a:tcPr marL="9525" marR="9525" marT="9525" marB="0" anchor="b"/>
                </a:tc>
                <a:tc>
                  <a:txBody>
                    <a:bodyPr/>
                    <a:lstStyle/>
                    <a:p>
                      <a:pPr algn="ctr" rtl="0" fontAlgn="b"/>
                      <a:r>
                        <a:rPr lang="ar-IQ" sz="2400" b="1" i="0" u="none" strike="noStrike" dirty="0">
                          <a:solidFill>
                            <a:srgbClr val="000000"/>
                          </a:solidFill>
                          <a:effectLst/>
                          <a:latin typeface="Arial" panose="020B0604020202020204" pitchFamily="34" charset="0"/>
                        </a:rPr>
                        <a:t>34.30</a:t>
                      </a:r>
                    </a:p>
                  </a:txBody>
                  <a:tcPr marL="9525" marR="9525" marT="9525" marB="0" anchor="b"/>
                </a:tc>
                <a:tc>
                  <a:txBody>
                    <a:bodyPr/>
                    <a:lstStyle/>
                    <a:p>
                      <a:pPr algn="ctr" rtl="0" fontAlgn="b"/>
                      <a:r>
                        <a:rPr lang="ar-IQ" sz="2400" b="1" i="0" u="none" strike="noStrike" dirty="0">
                          <a:solidFill>
                            <a:srgbClr val="000000"/>
                          </a:solidFill>
                          <a:effectLst/>
                          <a:latin typeface="Arial" panose="020B0604020202020204" pitchFamily="34" charset="0"/>
                        </a:rPr>
                        <a:t>35.40</a:t>
                      </a:r>
                    </a:p>
                  </a:txBody>
                  <a:tcPr marL="9525" marR="9525" marT="9525" marB="0" anchor="b"/>
                </a:tc>
                <a:tc>
                  <a:txBody>
                    <a:bodyPr/>
                    <a:lstStyle/>
                    <a:p>
                      <a:pPr algn="ctr" rtl="0" fontAlgn="b"/>
                      <a:r>
                        <a:rPr lang="ar-IQ" sz="2400" b="1" i="0" u="none" strike="noStrike" dirty="0">
                          <a:solidFill>
                            <a:srgbClr val="000000"/>
                          </a:solidFill>
                          <a:effectLst/>
                          <a:latin typeface="Arial" panose="020B0604020202020204" pitchFamily="34" charset="0"/>
                        </a:rPr>
                        <a:t>35.30</a:t>
                      </a:r>
                    </a:p>
                  </a:txBody>
                  <a:tcPr marL="9525" marR="9525" marT="9525" marB="0" anchor="b"/>
                </a:tc>
                <a:tc>
                  <a:txBody>
                    <a:bodyPr/>
                    <a:lstStyle/>
                    <a:p>
                      <a:pPr algn="ctr" rtl="0" fontAlgn="b"/>
                      <a:r>
                        <a:rPr lang="ar-IQ" sz="2400" b="1" i="0" u="none" strike="noStrike" dirty="0">
                          <a:solidFill>
                            <a:srgbClr val="000000"/>
                          </a:solidFill>
                          <a:effectLst/>
                          <a:latin typeface="Arial" panose="020B0604020202020204" pitchFamily="34" charset="0"/>
                        </a:rPr>
                        <a:t>28.30</a:t>
                      </a:r>
                    </a:p>
                  </a:txBody>
                  <a:tcPr marL="9525" marR="9525" marT="9525" marB="0" anchor="b"/>
                </a:tc>
                <a:tc>
                  <a:txBody>
                    <a:bodyPr/>
                    <a:lstStyle/>
                    <a:p>
                      <a:pPr algn="ctr" rtl="0" fontAlgn="b"/>
                      <a:r>
                        <a:rPr lang="ar-IQ" sz="2400" b="1" i="0" u="none" strike="noStrike" dirty="0">
                          <a:solidFill>
                            <a:srgbClr val="000000"/>
                          </a:solidFill>
                          <a:effectLst/>
                          <a:latin typeface="Arial" panose="020B0604020202020204" pitchFamily="34" charset="0"/>
                        </a:rPr>
                        <a:t>25.20</a:t>
                      </a:r>
                    </a:p>
                  </a:txBody>
                  <a:tcPr marL="9525" marR="9525" marT="9525" marB="0" anchor="b"/>
                </a:tc>
                <a:tc>
                  <a:txBody>
                    <a:bodyPr/>
                    <a:lstStyle/>
                    <a:p>
                      <a:pPr algn="ctr" rtl="0" fontAlgn="b"/>
                      <a:r>
                        <a:rPr lang="ar-IQ" sz="2400" b="1" i="0" u="none" strike="noStrike">
                          <a:solidFill>
                            <a:srgbClr val="000000"/>
                          </a:solidFill>
                          <a:effectLst/>
                          <a:latin typeface="Arial" panose="020B0604020202020204" pitchFamily="34" charset="0"/>
                        </a:rPr>
                        <a:t>18.70</a:t>
                      </a:r>
                    </a:p>
                  </a:txBody>
                  <a:tcPr marL="9525" marR="9525" marT="9525" marB="0" anchor="b"/>
                </a:tc>
                <a:tc>
                  <a:txBody>
                    <a:bodyPr/>
                    <a:lstStyle/>
                    <a:p>
                      <a:pPr algn="ctr" rtl="0" fontAlgn="b"/>
                      <a:r>
                        <a:rPr lang="ar-IQ" sz="2400" b="1" i="0" u="none" strike="noStrike" dirty="0">
                          <a:solidFill>
                            <a:srgbClr val="000000"/>
                          </a:solidFill>
                          <a:effectLst/>
                          <a:latin typeface="Arial" panose="020B0604020202020204" pitchFamily="34" charset="0"/>
                        </a:rPr>
                        <a:t>12.80</a:t>
                      </a:r>
                    </a:p>
                  </a:txBody>
                  <a:tcPr marL="9525" marR="9525" marT="9525" marB="0" anchor="b"/>
                </a:tc>
                <a:extLst>
                  <a:ext uri="{0D108BD9-81ED-4DB2-BD59-A6C34878D82A}">
                    <a16:rowId xmlns:a16="http://schemas.microsoft.com/office/drawing/2014/main" val="10001"/>
                  </a:ext>
                </a:extLst>
              </a:tr>
              <a:tr h="470819">
                <a:tc>
                  <a:txBody>
                    <a:bodyPr/>
                    <a:lstStyle/>
                    <a:p>
                      <a:pPr rtl="1"/>
                      <a:r>
                        <a:rPr lang="ar-IQ" dirty="0"/>
                        <a:t>البصرة</a:t>
                      </a:r>
                    </a:p>
                  </a:txBody>
                  <a:tcPr/>
                </a:tc>
                <a:tc>
                  <a:txBody>
                    <a:bodyPr/>
                    <a:lstStyle/>
                    <a:p>
                      <a:pPr algn="ctr" rtl="0" fontAlgn="b"/>
                      <a:r>
                        <a:rPr lang="ar-IQ" sz="2400" b="1" i="0" u="none" strike="noStrike" dirty="0">
                          <a:solidFill>
                            <a:srgbClr val="000000"/>
                          </a:solidFill>
                          <a:effectLst/>
                          <a:latin typeface="Arial" panose="020B0604020202020204" pitchFamily="34" charset="0"/>
                        </a:rPr>
                        <a:t>11.40</a:t>
                      </a:r>
                    </a:p>
                  </a:txBody>
                  <a:tcPr marL="9525" marR="9525" marT="9525" marB="0" anchor="b"/>
                </a:tc>
                <a:tc>
                  <a:txBody>
                    <a:bodyPr/>
                    <a:lstStyle/>
                    <a:p>
                      <a:pPr algn="ctr" rtl="0" fontAlgn="b"/>
                      <a:r>
                        <a:rPr lang="ar-IQ" sz="2400" b="1" i="0" u="none" strike="noStrike" dirty="0">
                          <a:solidFill>
                            <a:srgbClr val="000000"/>
                          </a:solidFill>
                          <a:effectLst/>
                          <a:latin typeface="Arial" panose="020B0604020202020204" pitchFamily="34" charset="0"/>
                        </a:rPr>
                        <a:t>16.90</a:t>
                      </a:r>
                    </a:p>
                  </a:txBody>
                  <a:tcPr marL="9525" marR="9525" marT="9525" marB="0" anchor="b"/>
                </a:tc>
                <a:tc>
                  <a:txBody>
                    <a:bodyPr/>
                    <a:lstStyle/>
                    <a:p>
                      <a:pPr algn="ctr" rtl="0" fontAlgn="b"/>
                      <a:r>
                        <a:rPr lang="ar-IQ" sz="2400" b="1" i="0" u="none" strike="noStrike" dirty="0">
                          <a:solidFill>
                            <a:srgbClr val="000000"/>
                          </a:solidFill>
                          <a:effectLst/>
                          <a:latin typeface="Arial" panose="020B0604020202020204" pitchFamily="34" charset="0"/>
                        </a:rPr>
                        <a:t>19.90</a:t>
                      </a:r>
                    </a:p>
                  </a:txBody>
                  <a:tcPr marL="9525" marR="9525" marT="9525" marB="0" anchor="b"/>
                </a:tc>
                <a:tc>
                  <a:txBody>
                    <a:bodyPr/>
                    <a:lstStyle/>
                    <a:p>
                      <a:pPr algn="ctr" rtl="0" fontAlgn="b"/>
                      <a:r>
                        <a:rPr lang="ar-IQ" sz="2400" b="1" i="0" u="none" strike="noStrike">
                          <a:solidFill>
                            <a:srgbClr val="000000"/>
                          </a:solidFill>
                          <a:effectLst/>
                          <a:latin typeface="Arial" panose="020B0604020202020204" pitchFamily="34" charset="0"/>
                        </a:rPr>
                        <a:t>25.40</a:t>
                      </a:r>
                    </a:p>
                  </a:txBody>
                  <a:tcPr marL="9525" marR="9525" marT="9525" marB="0" anchor="b"/>
                </a:tc>
                <a:tc>
                  <a:txBody>
                    <a:bodyPr/>
                    <a:lstStyle/>
                    <a:p>
                      <a:pPr algn="ctr" rtl="0" fontAlgn="b"/>
                      <a:r>
                        <a:rPr lang="ar-IQ" sz="2400" b="1" i="0" u="none" strike="noStrike">
                          <a:solidFill>
                            <a:srgbClr val="000000"/>
                          </a:solidFill>
                          <a:effectLst/>
                          <a:latin typeface="Arial" panose="020B0604020202020204" pitchFamily="34" charset="0"/>
                        </a:rPr>
                        <a:t>33.80</a:t>
                      </a:r>
                    </a:p>
                  </a:txBody>
                  <a:tcPr marL="9525" marR="9525" marT="9525" marB="0" anchor="b"/>
                </a:tc>
                <a:tc>
                  <a:txBody>
                    <a:bodyPr/>
                    <a:lstStyle/>
                    <a:p>
                      <a:pPr algn="ctr" rtl="0" fontAlgn="b"/>
                      <a:r>
                        <a:rPr lang="ar-IQ" sz="2400" b="1" i="0" u="none" strike="noStrike">
                          <a:solidFill>
                            <a:srgbClr val="000000"/>
                          </a:solidFill>
                          <a:effectLst/>
                          <a:latin typeface="Arial" panose="020B0604020202020204" pitchFamily="34" charset="0"/>
                        </a:rPr>
                        <a:t>37.60</a:t>
                      </a:r>
                    </a:p>
                  </a:txBody>
                  <a:tcPr marL="9525" marR="9525" marT="9525" marB="0" anchor="b"/>
                </a:tc>
                <a:tc>
                  <a:txBody>
                    <a:bodyPr/>
                    <a:lstStyle/>
                    <a:p>
                      <a:pPr algn="ctr" rtl="0" fontAlgn="b"/>
                      <a:r>
                        <a:rPr lang="ar-IQ" sz="2400" b="1" i="0" u="none" strike="noStrike" dirty="0">
                          <a:solidFill>
                            <a:srgbClr val="000000"/>
                          </a:solidFill>
                          <a:effectLst/>
                          <a:latin typeface="Arial" panose="020B0604020202020204" pitchFamily="34" charset="0"/>
                        </a:rPr>
                        <a:t>37.80</a:t>
                      </a:r>
                    </a:p>
                  </a:txBody>
                  <a:tcPr marL="9525" marR="9525" marT="9525" marB="0" anchor="b"/>
                </a:tc>
                <a:tc>
                  <a:txBody>
                    <a:bodyPr/>
                    <a:lstStyle/>
                    <a:p>
                      <a:pPr algn="ctr" rtl="0" fontAlgn="b"/>
                      <a:r>
                        <a:rPr lang="ar-IQ" sz="2400" b="1" i="0" u="none" strike="noStrike" dirty="0">
                          <a:solidFill>
                            <a:srgbClr val="000000"/>
                          </a:solidFill>
                          <a:effectLst/>
                          <a:latin typeface="Arial" panose="020B0604020202020204" pitchFamily="34" charset="0"/>
                        </a:rPr>
                        <a:t>37.70</a:t>
                      </a:r>
                    </a:p>
                  </a:txBody>
                  <a:tcPr marL="9525" marR="9525" marT="9525" marB="0" anchor="b"/>
                </a:tc>
                <a:tc>
                  <a:txBody>
                    <a:bodyPr/>
                    <a:lstStyle/>
                    <a:p>
                      <a:pPr algn="ctr" rtl="0" fontAlgn="b"/>
                      <a:r>
                        <a:rPr lang="ar-IQ" sz="2400" b="1" i="0" u="none" strike="noStrike" dirty="0">
                          <a:solidFill>
                            <a:srgbClr val="000000"/>
                          </a:solidFill>
                          <a:effectLst/>
                          <a:latin typeface="Arial" panose="020B0604020202020204" pitchFamily="34" charset="0"/>
                        </a:rPr>
                        <a:t>33.80</a:t>
                      </a:r>
                    </a:p>
                  </a:txBody>
                  <a:tcPr marL="9525" marR="9525" marT="9525" marB="0" anchor="b"/>
                </a:tc>
                <a:tc>
                  <a:txBody>
                    <a:bodyPr/>
                    <a:lstStyle/>
                    <a:p>
                      <a:pPr algn="ctr" rtl="0" fontAlgn="b"/>
                      <a:r>
                        <a:rPr lang="ar-IQ" sz="2400" b="1" i="0" u="none" strike="noStrike" dirty="0">
                          <a:solidFill>
                            <a:srgbClr val="000000"/>
                          </a:solidFill>
                          <a:effectLst/>
                          <a:latin typeface="Arial" panose="020B0604020202020204" pitchFamily="34" charset="0"/>
                        </a:rPr>
                        <a:t>29.00</a:t>
                      </a:r>
                    </a:p>
                  </a:txBody>
                  <a:tcPr marL="9525" marR="9525" marT="9525" marB="0" anchor="b"/>
                </a:tc>
                <a:tc>
                  <a:txBody>
                    <a:bodyPr/>
                    <a:lstStyle/>
                    <a:p>
                      <a:pPr algn="ctr" rtl="0" fontAlgn="b"/>
                      <a:r>
                        <a:rPr lang="ar-IQ" sz="2400" b="1" i="0" u="none" strike="noStrike" dirty="0">
                          <a:solidFill>
                            <a:srgbClr val="000000"/>
                          </a:solidFill>
                          <a:effectLst/>
                          <a:latin typeface="Arial" panose="020B0604020202020204" pitchFamily="34" charset="0"/>
                        </a:rPr>
                        <a:t>20.00</a:t>
                      </a:r>
                    </a:p>
                  </a:txBody>
                  <a:tcPr marL="9525" marR="9525" marT="9525" marB="0" anchor="b"/>
                </a:tc>
                <a:tc>
                  <a:txBody>
                    <a:bodyPr/>
                    <a:lstStyle/>
                    <a:p>
                      <a:pPr algn="ctr" rtl="0" fontAlgn="b"/>
                      <a:r>
                        <a:rPr lang="ar-IQ" sz="2400" b="1" i="0" u="none" strike="noStrike" dirty="0">
                          <a:solidFill>
                            <a:srgbClr val="000000"/>
                          </a:solidFill>
                          <a:effectLst/>
                          <a:latin typeface="Arial" panose="020B0604020202020204" pitchFamily="34" charset="0"/>
                        </a:rPr>
                        <a:t>15.90</a:t>
                      </a:r>
                    </a:p>
                  </a:txBody>
                  <a:tcPr marL="9525" marR="9525" marT="9525" marB="0" anchor="b"/>
                </a:tc>
                <a:extLst>
                  <a:ext uri="{0D108BD9-81ED-4DB2-BD59-A6C34878D82A}">
                    <a16:rowId xmlns:a16="http://schemas.microsoft.com/office/drawing/2014/main" val="10002"/>
                  </a:ext>
                </a:extLst>
              </a:tr>
              <a:tr h="470819">
                <a:tc>
                  <a:txBody>
                    <a:bodyPr/>
                    <a:lstStyle/>
                    <a:p>
                      <a:pPr rtl="1"/>
                      <a:endParaRPr lang="ar-IQ"/>
                    </a:p>
                  </a:txBody>
                  <a:tcPr/>
                </a:tc>
                <a:tc>
                  <a:txBody>
                    <a:bodyPr/>
                    <a:lstStyle/>
                    <a:p>
                      <a:pPr rtl="1"/>
                      <a:endParaRPr lang="ar-IQ" dirty="0"/>
                    </a:p>
                  </a:txBody>
                  <a:tcPr/>
                </a:tc>
                <a:tc>
                  <a:txBody>
                    <a:bodyPr/>
                    <a:lstStyle/>
                    <a:p>
                      <a:pPr rtl="1"/>
                      <a:endParaRPr lang="ar-IQ" dirty="0"/>
                    </a:p>
                  </a:txBody>
                  <a:tcPr/>
                </a:tc>
                <a:tc>
                  <a:txBody>
                    <a:bodyPr/>
                    <a:lstStyle/>
                    <a:p>
                      <a:pPr rtl="1"/>
                      <a:endParaRPr lang="ar-IQ" dirty="0"/>
                    </a:p>
                  </a:txBody>
                  <a:tcPr/>
                </a:tc>
                <a:tc>
                  <a:txBody>
                    <a:bodyPr/>
                    <a:lstStyle/>
                    <a:p>
                      <a:pPr rtl="1"/>
                      <a:endParaRPr lang="ar-IQ" dirty="0"/>
                    </a:p>
                  </a:txBody>
                  <a:tcPr/>
                </a:tc>
                <a:tc>
                  <a:txBody>
                    <a:bodyPr/>
                    <a:lstStyle/>
                    <a:p>
                      <a:pPr rtl="1"/>
                      <a:endParaRPr lang="ar-IQ" dirty="0"/>
                    </a:p>
                  </a:txBody>
                  <a:tcPr/>
                </a:tc>
                <a:tc>
                  <a:txBody>
                    <a:bodyPr/>
                    <a:lstStyle/>
                    <a:p>
                      <a:pPr rtl="1"/>
                      <a:endParaRPr lang="ar-IQ"/>
                    </a:p>
                  </a:txBody>
                  <a:tcPr/>
                </a:tc>
                <a:tc>
                  <a:txBody>
                    <a:bodyPr/>
                    <a:lstStyle/>
                    <a:p>
                      <a:pPr rtl="1"/>
                      <a:endParaRPr lang="ar-IQ"/>
                    </a:p>
                  </a:txBody>
                  <a:tcPr/>
                </a:tc>
                <a:tc>
                  <a:txBody>
                    <a:bodyPr/>
                    <a:lstStyle/>
                    <a:p>
                      <a:pPr rtl="1"/>
                      <a:endParaRPr lang="ar-IQ"/>
                    </a:p>
                  </a:txBody>
                  <a:tcPr/>
                </a:tc>
                <a:tc>
                  <a:txBody>
                    <a:bodyPr/>
                    <a:lstStyle/>
                    <a:p>
                      <a:pPr rtl="1"/>
                      <a:endParaRPr lang="ar-IQ" dirty="0"/>
                    </a:p>
                  </a:txBody>
                  <a:tcPr/>
                </a:tc>
                <a:tc>
                  <a:txBody>
                    <a:bodyPr/>
                    <a:lstStyle/>
                    <a:p>
                      <a:pPr rtl="1"/>
                      <a:endParaRPr lang="ar-IQ" dirty="0"/>
                    </a:p>
                  </a:txBody>
                  <a:tcPr/>
                </a:tc>
                <a:tc>
                  <a:txBody>
                    <a:bodyPr/>
                    <a:lstStyle/>
                    <a:p>
                      <a:pPr rtl="1"/>
                      <a:endParaRPr lang="ar-IQ"/>
                    </a:p>
                  </a:txBody>
                  <a:tcPr/>
                </a:tc>
                <a:tc>
                  <a:txBody>
                    <a:bodyPr/>
                    <a:lstStyle/>
                    <a:p>
                      <a:pPr rtl="1"/>
                      <a:endParaRPr lang="ar-IQ" dirty="0"/>
                    </a:p>
                  </a:txBody>
                  <a:tcPr/>
                </a:tc>
                <a:extLst>
                  <a:ext uri="{0D108BD9-81ED-4DB2-BD59-A6C34878D82A}">
                    <a16:rowId xmlns:a16="http://schemas.microsoft.com/office/drawing/2014/main" val="10003"/>
                  </a:ext>
                </a:extLst>
              </a:tr>
            </a:tbl>
          </a:graphicData>
        </a:graphic>
      </p:graphicFrame>
      <p:sp>
        <p:nvSpPr>
          <p:cNvPr id="5" name="TextBox 4"/>
          <p:cNvSpPr txBox="1"/>
          <p:nvPr/>
        </p:nvSpPr>
        <p:spPr>
          <a:xfrm>
            <a:off x="1854338" y="4895335"/>
            <a:ext cx="9083040" cy="646331"/>
          </a:xfrm>
          <a:prstGeom prst="rect">
            <a:avLst/>
          </a:prstGeom>
          <a:noFill/>
        </p:spPr>
        <p:txBody>
          <a:bodyPr wrap="square" rtlCol="1">
            <a:spAutoFit/>
          </a:bodyPr>
          <a:lstStyle/>
          <a:p>
            <a:r>
              <a:rPr lang="ar-IQ" dirty="0"/>
              <a:t>خطوات تطبيق المعادلة </a:t>
            </a:r>
          </a:p>
          <a:p>
            <a:r>
              <a:rPr lang="ar-IQ" dirty="0"/>
              <a:t> أولا – محطة كركوك </a:t>
            </a:r>
          </a:p>
        </p:txBody>
      </p:sp>
    </p:spTree>
    <p:extLst>
      <p:ext uri="{BB962C8B-B14F-4D97-AF65-F5344CB8AC3E}">
        <p14:creationId xmlns:p14="http://schemas.microsoft.com/office/powerpoint/2010/main" val="1710712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8980" y="366786"/>
            <a:ext cx="4602480" cy="1325563"/>
          </a:xfrm>
          <a:solidFill>
            <a:schemeClr val="bg1"/>
          </a:solidFill>
        </p:spPr>
        <p:txBody>
          <a:bodyPr/>
          <a:lstStyle/>
          <a:p>
            <a:pPr algn="just"/>
            <a:r>
              <a:rPr lang="ar-IQ" dirty="0"/>
              <a:t> </a:t>
            </a:r>
            <a:r>
              <a:rPr lang="ar-IQ" sz="2400" b="1" dirty="0"/>
              <a:t>الخطوة الأولى نجد قيمة </a:t>
            </a:r>
            <a:r>
              <a:rPr lang="en-US" sz="2400" b="1" dirty="0"/>
              <a:t>I</a:t>
            </a:r>
            <a:r>
              <a:rPr lang="ar-IQ" sz="2400" b="1" dirty="0"/>
              <a:t> من المعادلة الاتية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18965571"/>
              </p:ext>
            </p:extLst>
          </p:nvPr>
        </p:nvGraphicFramePr>
        <p:xfrm>
          <a:off x="9601200" y="1853922"/>
          <a:ext cx="1752600" cy="5040908"/>
        </p:xfrm>
        <a:graphic>
          <a:graphicData uri="http://schemas.openxmlformats.org/drawingml/2006/table">
            <a:tbl>
              <a:tblPr rtl="1" firstRow="1" bandRow="1">
                <a:tableStyleId>{5C22544A-7EE6-4342-B048-85BDC9FD1C3A}</a:tableStyleId>
              </a:tblPr>
              <a:tblGrid>
                <a:gridCol w="876300">
                  <a:extLst>
                    <a:ext uri="{9D8B030D-6E8A-4147-A177-3AD203B41FA5}">
                      <a16:colId xmlns:a16="http://schemas.microsoft.com/office/drawing/2014/main" val="20000"/>
                    </a:ext>
                  </a:extLst>
                </a:gridCol>
                <a:gridCol w="876300">
                  <a:extLst>
                    <a:ext uri="{9D8B030D-6E8A-4147-A177-3AD203B41FA5}">
                      <a16:colId xmlns:a16="http://schemas.microsoft.com/office/drawing/2014/main" val="20001"/>
                    </a:ext>
                  </a:extLst>
                </a:gridCol>
              </a:tblGrid>
              <a:tr h="368770">
                <a:tc>
                  <a:txBody>
                    <a:bodyPr/>
                    <a:lstStyle/>
                    <a:p>
                      <a:pPr algn="ctr" rtl="0" fontAlgn="b"/>
                      <a:r>
                        <a:rPr lang="ar-IQ" sz="2000" b="1" i="0" u="none" strike="noStrike" dirty="0">
                          <a:solidFill>
                            <a:srgbClr val="000000"/>
                          </a:solidFill>
                          <a:effectLst/>
                          <a:latin typeface="Arial" panose="020B0604020202020204" pitchFamily="34" charset="0"/>
                        </a:rPr>
                        <a:t>9.20</a:t>
                      </a:r>
                    </a:p>
                  </a:txBody>
                  <a:tcPr marL="9525" marR="9525" marT="9525" marB="0" anchor="b"/>
                </a:tc>
                <a:tc>
                  <a:txBody>
                    <a:bodyPr/>
                    <a:lstStyle/>
                    <a:p>
                      <a:pPr algn="r" rtl="0" fontAlgn="b"/>
                      <a:r>
                        <a:rPr lang="ar-IQ" sz="2000" b="1" i="0" u="none" strike="noStrike" dirty="0">
                          <a:solidFill>
                            <a:srgbClr val="000000"/>
                          </a:solidFill>
                          <a:effectLst/>
                          <a:latin typeface="Arial" panose="020B0604020202020204" pitchFamily="34" charset="0"/>
                        </a:rPr>
                        <a:t>2.51</a:t>
                      </a:r>
                    </a:p>
                  </a:txBody>
                  <a:tcPr marL="9525" marR="9525" marT="9525" marB="0" anchor="b"/>
                </a:tc>
                <a:extLst>
                  <a:ext uri="{0D108BD9-81ED-4DB2-BD59-A6C34878D82A}">
                    <a16:rowId xmlns:a16="http://schemas.microsoft.com/office/drawing/2014/main" val="10000"/>
                  </a:ext>
                </a:extLst>
              </a:tr>
              <a:tr h="368770">
                <a:tc>
                  <a:txBody>
                    <a:bodyPr/>
                    <a:lstStyle/>
                    <a:p>
                      <a:pPr algn="ctr" rtl="0" fontAlgn="b"/>
                      <a:r>
                        <a:rPr lang="ar-IQ" sz="2000" b="1" i="0" u="none" strike="noStrike" dirty="0">
                          <a:solidFill>
                            <a:srgbClr val="000000"/>
                          </a:solidFill>
                          <a:effectLst/>
                          <a:latin typeface="Arial" panose="020B0604020202020204" pitchFamily="34" charset="0"/>
                        </a:rPr>
                        <a:t>13.40</a:t>
                      </a:r>
                    </a:p>
                  </a:txBody>
                  <a:tcPr marL="9525" marR="9525" marT="9525" marB="0" anchor="b"/>
                </a:tc>
                <a:tc>
                  <a:txBody>
                    <a:bodyPr/>
                    <a:lstStyle/>
                    <a:p>
                      <a:pPr algn="r" rtl="0" fontAlgn="b"/>
                      <a:r>
                        <a:rPr lang="ar-IQ" sz="2000" b="1" i="0" u="none" strike="noStrike">
                          <a:solidFill>
                            <a:srgbClr val="000000"/>
                          </a:solidFill>
                          <a:effectLst/>
                          <a:latin typeface="Arial" panose="020B0604020202020204" pitchFamily="34" charset="0"/>
                        </a:rPr>
                        <a:t>4.41</a:t>
                      </a:r>
                      <a:endParaRPr lang="ar-IQ" sz="20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1"/>
                  </a:ext>
                </a:extLst>
              </a:tr>
              <a:tr h="368770">
                <a:tc>
                  <a:txBody>
                    <a:bodyPr/>
                    <a:lstStyle/>
                    <a:p>
                      <a:pPr algn="ctr" rtl="0" fontAlgn="b"/>
                      <a:r>
                        <a:rPr lang="ar-IQ" sz="2000" b="1" i="0" u="none" strike="noStrike" dirty="0">
                          <a:solidFill>
                            <a:srgbClr val="000000"/>
                          </a:solidFill>
                          <a:effectLst/>
                          <a:latin typeface="Arial" panose="020B0604020202020204" pitchFamily="34" charset="0"/>
                        </a:rPr>
                        <a:t>15.70</a:t>
                      </a:r>
                    </a:p>
                  </a:txBody>
                  <a:tcPr marL="9525" marR="9525" marT="9525" marB="0" anchor="b"/>
                </a:tc>
                <a:tc>
                  <a:txBody>
                    <a:bodyPr/>
                    <a:lstStyle/>
                    <a:p>
                      <a:pPr algn="r" rtl="0" fontAlgn="b"/>
                      <a:r>
                        <a:rPr lang="ar-IQ" sz="2000" b="1" i="0" u="none" strike="noStrike">
                          <a:solidFill>
                            <a:srgbClr val="000000"/>
                          </a:solidFill>
                          <a:effectLst/>
                          <a:latin typeface="Arial" panose="020B0604020202020204" pitchFamily="34" charset="0"/>
                        </a:rPr>
                        <a:t>5.60</a:t>
                      </a:r>
                      <a:endParaRPr lang="ar-IQ" sz="20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2"/>
                  </a:ext>
                </a:extLst>
              </a:tr>
              <a:tr h="368770">
                <a:tc>
                  <a:txBody>
                    <a:bodyPr/>
                    <a:lstStyle/>
                    <a:p>
                      <a:pPr algn="ctr" rtl="0" fontAlgn="b"/>
                      <a:r>
                        <a:rPr lang="ar-IQ" sz="2000" b="1" i="0" u="none" strike="noStrike" dirty="0">
                          <a:solidFill>
                            <a:srgbClr val="000000"/>
                          </a:solidFill>
                          <a:effectLst/>
                          <a:latin typeface="Arial" panose="020B0604020202020204" pitchFamily="34" charset="0"/>
                        </a:rPr>
                        <a:t>20.80</a:t>
                      </a:r>
                    </a:p>
                  </a:txBody>
                  <a:tcPr marL="9525" marR="9525" marT="9525" marB="0" anchor="b"/>
                </a:tc>
                <a:tc>
                  <a:txBody>
                    <a:bodyPr/>
                    <a:lstStyle/>
                    <a:p>
                      <a:pPr algn="r" rtl="0" fontAlgn="b"/>
                      <a:r>
                        <a:rPr lang="ar-IQ" sz="2000" b="1" i="0" u="none" strike="noStrike">
                          <a:solidFill>
                            <a:srgbClr val="000000"/>
                          </a:solidFill>
                          <a:effectLst/>
                          <a:latin typeface="Arial" panose="020B0604020202020204" pitchFamily="34" charset="0"/>
                        </a:rPr>
                        <a:t>8.54</a:t>
                      </a:r>
                      <a:endParaRPr lang="ar-IQ" sz="20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3"/>
                  </a:ext>
                </a:extLst>
              </a:tr>
              <a:tr h="368770">
                <a:tc>
                  <a:txBody>
                    <a:bodyPr/>
                    <a:lstStyle/>
                    <a:p>
                      <a:pPr algn="ctr" rtl="0" fontAlgn="b"/>
                      <a:r>
                        <a:rPr lang="ar-IQ" sz="2000" b="1" i="0" u="none" strike="noStrike" dirty="0">
                          <a:solidFill>
                            <a:srgbClr val="000000"/>
                          </a:solidFill>
                          <a:effectLst/>
                          <a:latin typeface="Arial" panose="020B0604020202020204" pitchFamily="34" charset="0"/>
                        </a:rPr>
                        <a:t>27.80</a:t>
                      </a:r>
                    </a:p>
                  </a:txBody>
                  <a:tcPr marL="9525" marR="9525" marT="9525" marB="0" anchor="b"/>
                </a:tc>
                <a:tc>
                  <a:txBody>
                    <a:bodyPr/>
                    <a:lstStyle/>
                    <a:p>
                      <a:pPr algn="r" rtl="0" fontAlgn="b"/>
                      <a:r>
                        <a:rPr lang="ar-IQ" sz="2000" b="1" i="0" u="none" strike="noStrike">
                          <a:solidFill>
                            <a:srgbClr val="000000"/>
                          </a:solidFill>
                          <a:effectLst/>
                          <a:latin typeface="Arial" panose="020B0604020202020204" pitchFamily="34" charset="0"/>
                        </a:rPr>
                        <a:t>13.19</a:t>
                      </a:r>
                      <a:endParaRPr lang="ar-IQ" sz="20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4"/>
                  </a:ext>
                </a:extLst>
              </a:tr>
              <a:tr h="368770">
                <a:tc>
                  <a:txBody>
                    <a:bodyPr/>
                    <a:lstStyle/>
                    <a:p>
                      <a:pPr algn="ctr" rtl="0" fontAlgn="b"/>
                      <a:r>
                        <a:rPr lang="ar-IQ" sz="2000" b="1" i="0" u="none" strike="noStrike" dirty="0">
                          <a:solidFill>
                            <a:srgbClr val="000000"/>
                          </a:solidFill>
                          <a:effectLst/>
                          <a:latin typeface="Arial" panose="020B0604020202020204" pitchFamily="34" charset="0"/>
                        </a:rPr>
                        <a:t>34.30</a:t>
                      </a:r>
                    </a:p>
                  </a:txBody>
                  <a:tcPr marL="9525" marR="9525" marT="9525" marB="0" anchor="b"/>
                </a:tc>
                <a:tc>
                  <a:txBody>
                    <a:bodyPr/>
                    <a:lstStyle/>
                    <a:p>
                      <a:pPr algn="r" rtl="0" fontAlgn="b"/>
                      <a:r>
                        <a:rPr lang="ar-IQ" sz="2000" b="1" i="0" u="none" strike="noStrike">
                          <a:solidFill>
                            <a:srgbClr val="000000"/>
                          </a:solidFill>
                          <a:effectLst/>
                          <a:latin typeface="Arial" panose="020B0604020202020204" pitchFamily="34" charset="0"/>
                        </a:rPr>
                        <a:t>18.08</a:t>
                      </a:r>
                      <a:endParaRPr lang="ar-IQ" sz="20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5"/>
                  </a:ext>
                </a:extLst>
              </a:tr>
              <a:tr h="368770">
                <a:tc>
                  <a:txBody>
                    <a:bodyPr/>
                    <a:lstStyle/>
                    <a:p>
                      <a:pPr algn="ctr" rtl="0" fontAlgn="b"/>
                      <a:r>
                        <a:rPr lang="ar-IQ" sz="2000" b="1" i="0" u="none" strike="noStrike" dirty="0">
                          <a:solidFill>
                            <a:srgbClr val="000000"/>
                          </a:solidFill>
                          <a:effectLst/>
                          <a:latin typeface="Arial" panose="020B0604020202020204" pitchFamily="34" charset="0"/>
                        </a:rPr>
                        <a:t>35.40</a:t>
                      </a:r>
                    </a:p>
                  </a:txBody>
                  <a:tcPr marL="9525" marR="9525" marT="9525" marB="0" anchor="b"/>
                </a:tc>
                <a:tc>
                  <a:txBody>
                    <a:bodyPr/>
                    <a:lstStyle/>
                    <a:p>
                      <a:pPr algn="r" rtl="0" fontAlgn="b"/>
                      <a:r>
                        <a:rPr lang="ar-IQ" sz="2000" b="1" i="0" u="none" strike="noStrike">
                          <a:solidFill>
                            <a:srgbClr val="000000"/>
                          </a:solidFill>
                          <a:effectLst/>
                          <a:latin typeface="Arial" panose="020B0604020202020204" pitchFamily="34" charset="0"/>
                        </a:rPr>
                        <a:t>18.96</a:t>
                      </a:r>
                      <a:endParaRPr lang="ar-IQ" sz="20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6"/>
                  </a:ext>
                </a:extLst>
              </a:tr>
              <a:tr h="368770">
                <a:tc>
                  <a:txBody>
                    <a:bodyPr/>
                    <a:lstStyle/>
                    <a:p>
                      <a:pPr algn="ctr" rtl="0" fontAlgn="b"/>
                      <a:r>
                        <a:rPr lang="ar-IQ" sz="2000" b="1" i="0" u="none" strike="noStrike" dirty="0">
                          <a:solidFill>
                            <a:srgbClr val="000000"/>
                          </a:solidFill>
                          <a:effectLst/>
                          <a:latin typeface="Arial" panose="020B0604020202020204" pitchFamily="34" charset="0"/>
                        </a:rPr>
                        <a:t>35.30</a:t>
                      </a:r>
                    </a:p>
                  </a:txBody>
                  <a:tcPr marL="9525" marR="9525" marT="9525" marB="0" anchor="b"/>
                </a:tc>
                <a:tc>
                  <a:txBody>
                    <a:bodyPr/>
                    <a:lstStyle/>
                    <a:p>
                      <a:pPr algn="r" rtl="0" fontAlgn="b"/>
                      <a:r>
                        <a:rPr lang="ar-IQ" sz="2000" b="1" i="0" u="none" strike="noStrike">
                          <a:solidFill>
                            <a:srgbClr val="000000"/>
                          </a:solidFill>
                          <a:effectLst/>
                          <a:latin typeface="Arial" panose="020B0604020202020204" pitchFamily="34" charset="0"/>
                        </a:rPr>
                        <a:t>18.88</a:t>
                      </a:r>
                      <a:endParaRPr lang="ar-IQ" sz="20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7"/>
                  </a:ext>
                </a:extLst>
              </a:tr>
              <a:tr h="368770">
                <a:tc>
                  <a:txBody>
                    <a:bodyPr/>
                    <a:lstStyle/>
                    <a:p>
                      <a:pPr algn="ctr" rtl="0" fontAlgn="b"/>
                      <a:r>
                        <a:rPr lang="ar-IQ" sz="2000" b="1" i="0" u="none" strike="noStrike" dirty="0">
                          <a:solidFill>
                            <a:srgbClr val="000000"/>
                          </a:solidFill>
                          <a:effectLst/>
                          <a:latin typeface="Arial" panose="020B0604020202020204" pitchFamily="34" charset="0"/>
                        </a:rPr>
                        <a:t>28.30</a:t>
                      </a:r>
                    </a:p>
                  </a:txBody>
                  <a:tcPr marL="9525" marR="9525" marT="9525" marB="0" anchor="b"/>
                </a:tc>
                <a:tc>
                  <a:txBody>
                    <a:bodyPr/>
                    <a:lstStyle/>
                    <a:p>
                      <a:pPr algn="r" rtl="0" fontAlgn="b"/>
                      <a:r>
                        <a:rPr lang="ar-IQ" sz="2000" b="1" i="0" u="none" strike="noStrike">
                          <a:solidFill>
                            <a:srgbClr val="000000"/>
                          </a:solidFill>
                          <a:effectLst/>
                          <a:latin typeface="Arial" panose="020B0604020202020204" pitchFamily="34" charset="0"/>
                        </a:rPr>
                        <a:t>13.55</a:t>
                      </a:r>
                      <a:endParaRPr lang="ar-IQ" sz="20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8"/>
                  </a:ext>
                </a:extLst>
              </a:tr>
              <a:tr h="368770">
                <a:tc>
                  <a:txBody>
                    <a:bodyPr/>
                    <a:lstStyle/>
                    <a:p>
                      <a:pPr algn="ctr" rtl="0" fontAlgn="b"/>
                      <a:r>
                        <a:rPr lang="ar-IQ" sz="2000" b="1" i="0" u="none" strike="noStrike" dirty="0">
                          <a:solidFill>
                            <a:srgbClr val="000000"/>
                          </a:solidFill>
                          <a:effectLst/>
                          <a:latin typeface="Arial" panose="020B0604020202020204" pitchFamily="34" charset="0"/>
                        </a:rPr>
                        <a:t>25.20</a:t>
                      </a:r>
                    </a:p>
                  </a:txBody>
                  <a:tcPr marL="9525" marR="9525" marT="9525" marB="0" anchor="b"/>
                </a:tc>
                <a:tc>
                  <a:txBody>
                    <a:bodyPr/>
                    <a:lstStyle/>
                    <a:p>
                      <a:pPr algn="r" rtl="0" fontAlgn="b"/>
                      <a:r>
                        <a:rPr lang="ar-IQ" sz="2000" b="1" i="0" u="none" strike="noStrike">
                          <a:solidFill>
                            <a:srgbClr val="000000"/>
                          </a:solidFill>
                          <a:effectLst/>
                          <a:latin typeface="Arial" panose="020B0604020202020204" pitchFamily="34" charset="0"/>
                        </a:rPr>
                        <a:t>11.39</a:t>
                      </a:r>
                      <a:endParaRPr lang="ar-IQ" sz="20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9"/>
                  </a:ext>
                </a:extLst>
              </a:tr>
              <a:tr h="368770">
                <a:tc>
                  <a:txBody>
                    <a:bodyPr/>
                    <a:lstStyle/>
                    <a:p>
                      <a:pPr algn="ctr" rtl="0" fontAlgn="b"/>
                      <a:r>
                        <a:rPr lang="ar-IQ" sz="2000" b="1" i="0" u="none" strike="noStrike" dirty="0">
                          <a:solidFill>
                            <a:srgbClr val="000000"/>
                          </a:solidFill>
                          <a:effectLst/>
                          <a:latin typeface="Arial" panose="020B0604020202020204" pitchFamily="34" charset="0"/>
                        </a:rPr>
                        <a:t>18.70</a:t>
                      </a:r>
                    </a:p>
                  </a:txBody>
                  <a:tcPr marL="9525" marR="9525" marT="9525" marB="0" anchor="b"/>
                </a:tc>
                <a:tc>
                  <a:txBody>
                    <a:bodyPr/>
                    <a:lstStyle/>
                    <a:p>
                      <a:pPr algn="r" rtl="0" fontAlgn="b"/>
                      <a:r>
                        <a:rPr lang="ar-IQ" sz="2000" b="1" i="0" u="none" strike="noStrike">
                          <a:solidFill>
                            <a:srgbClr val="000000"/>
                          </a:solidFill>
                          <a:effectLst/>
                          <a:latin typeface="Arial" panose="020B0604020202020204" pitchFamily="34" charset="0"/>
                        </a:rPr>
                        <a:t>7.28</a:t>
                      </a:r>
                      <a:endParaRPr lang="ar-IQ" sz="20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10"/>
                  </a:ext>
                </a:extLst>
              </a:tr>
              <a:tr h="368770">
                <a:tc>
                  <a:txBody>
                    <a:bodyPr/>
                    <a:lstStyle/>
                    <a:p>
                      <a:pPr algn="ctr" rtl="0" fontAlgn="b"/>
                      <a:r>
                        <a:rPr lang="ar-IQ" sz="2000" b="1" i="0" u="none" strike="noStrike" dirty="0">
                          <a:solidFill>
                            <a:srgbClr val="000000"/>
                          </a:solidFill>
                          <a:effectLst/>
                          <a:latin typeface="Arial" panose="020B0604020202020204" pitchFamily="34" charset="0"/>
                        </a:rPr>
                        <a:t>12.80</a:t>
                      </a:r>
                    </a:p>
                  </a:txBody>
                  <a:tcPr marL="9525" marR="9525" marT="9525" marB="0" anchor="b"/>
                </a:tc>
                <a:tc>
                  <a:txBody>
                    <a:bodyPr/>
                    <a:lstStyle/>
                    <a:p>
                      <a:pPr algn="r" rtl="0" fontAlgn="b"/>
                      <a:r>
                        <a:rPr lang="ar-IQ" sz="2000" b="1" i="0" u="none" strike="noStrike" dirty="0">
                          <a:solidFill>
                            <a:srgbClr val="000000"/>
                          </a:solidFill>
                          <a:effectLst/>
                          <a:latin typeface="Arial" panose="020B0604020202020204" pitchFamily="34" charset="0"/>
                        </a:rPr>
                        <a:t>4.12</a:t>
                      </a:r>
                    </a:p>
                  </a:txBody>
                  <a:tcPr marL="9525" marR="9525" marT="9525" marB="0" anchor="b"/>
                </a:tc>
                <a:extLst>
                  <a:ext uri="{0D108BD9-81ED-4DB2-BD59-A6C34878D82A}">
                    <a16:rowId xmlns:a16="http://schemas.microsoft.com/office/drawing/2014/main" val="10011"/>
                  </a:ext>
                </a:extLst>
              </a:tr>
              <a:tr h="615668">
                <a:tc>
                  <a:txBody>
                    <a:bodyPr/>
                    <a:lstStyle/>
                    <a:p>
                      <a:pPr algn="ctr" rtl="0" fontAlgn="b"/>
                      <a:r>
                        <a:rPr lang="ar-IQ" sz="2000" b="1" i="0" u="none" strike="noStrike" dirty="0">
                          <a:solidFill>
                            <a:srgbClr val="000000"/>
                          </a:solidFill>
                          <a:effectLst/>
                          <a:latin typeface="Arial" panose="020B0604020202020204" pitchFamily="34" charset="0"/>
                        </a:rPr>
                        <a:t>المجموع</a:t>
                      </a:r>
                    </a:p>
                  </a:txBody>
                  <a:tcPr marL="9525" marR="9525" marT="9525" marB="0" anchor="b"/>
                </a:tc>
                <a:tc>
                  <a:txBody>
                    <a:bodyPr/>
                    <a:lstStyle/>
                    <a:p>
                      <a:pPr algn="r" rtl="0" fontAlgn="b"/>
                      <a:r>
                        <a:rPr lang="en-US" sz="2000" b="1" i="0" u="none" strike="noStrike" dirty="0">
                          <a:solidFill>
                            <a:srgbClr val="000000"/>
                          </a:solidFill>
                          <a:effectLst/>
                          <a:latin typeface="Arial" panose="020B0604020202020204" pitchFamily="34" charset="0"/>
                        </a:rPr>
                        <a:t>126.50</a:t>
                      </a:r>
                      <a:endParaRPr lang="ar-IQ" sz="20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12"/>
                  </a:ext>
                </a:extLst>
              </a:tr>
            </a:tbl>
          </a:graphicData>
        </a:graphic>
      </p:graphicFrame>
      <p:sp>
        <p:nvSpPr>
          <p:cNvPr id="8" name="TextBox 7"/>
          <p:cNvSpPr txBox="1"/>
          <p:nvPr/>
        </p:nvSpPr>
        <p:spPr>
          <a:xfrm>
            <a:off x="6355080" y="1853926"/>
            <a:ext cx="2987040" cy="400110"/>
          </a:xfrm>
          <a:prstGeom prst="rect">
            <a:avLst/>
          </a:prstGeom>
          <a:noFill/>
        </p:spPr>
        <p:txBody>
          <a:bodyPr wrap="square" rtlCol="1">
            <a:spAutoFit/>
          </a:bodyPr>
          <a:lstStyle/>
          <a:p>
            <a:r>
              <a:rPr lang="en-US" sz="2000" dirty="0"/>
              <a:t>I=0.09*(9.20)^1.5=</a:t>
            </a:r>
            <a:endParaRPr lang="ar-IQ" sz="2000" dirty="0"/>
          </a:p>
        </p:txBody>
      </p:sp>
      <p:sp>
        <p:nvSpPr>
          <p:cNvPr id="10" name="TextBox 9"/>
          <p:cNvSpPr txBox="1"/>
          <p:nvPr/>
        </p:nvSpPr>
        <p:spPr>
          <a:xfrm>
            <a:off x="6359196" y="2174383"/>
            <a:ext cx="2987040" cy="400110"/>
          </a:xfrm>
          <a:prstGeom prst="rect">
            <a:avLst/>
          </a:prstGeom>
          <a:noFill/>
        </p:spPr>
        <p:txBody>
          <a:bodyPr wrap="square" rtlCol="1">
            <a:spAutoFit/>
          </a:bodyPr>
          <a:lstStyle/>
          <a:p>
            <a:r>
              <a:rPr lang="en-US" sz="2000" dirty="0"/>
              <a:t>I=0.09*(13.4)^1.5=</a:t>
            </a:r>
            <a:endParaRPr lang="ar-IQ" sz="2000" dirty="0"/>
          </a:p>
        </p:txBody>
      </p:sp>
      <p:sp>
        <p:nvSpPr>
          <p:cNvPr id="11" name="TextBox 10"/>
          <p:cNvSpPr txBox="1"/>
          <p:nvPr/>
        </p:nvSpPr>
        <p:spPr>
          <a:xfrm>
            <a:off x="6337777" y="2609990"/>
            <a:ext cx="2987040" cy="400110"/>
          </a:xfrm>
          <a:prstGeom prst="rect">
            <a:avLst/>
          </a:prstGeom>
          <a:noFill/>
        </p:spPr>
        <p:txBody>
          <a:bodyPr wrap="square" rtlCol="1">
            <a:spAutoFit/>
          </a:bodyPr>
          <a:lstStyle/>
          <a:p>
            <a:r>
              <a:rPr lang="en-US" sz="2000" dirty="0"/>
              <a:t>I=0.09*(15.7)^1.5=</a:t>
            </a:r>
            <a:endParaRPr lang="ar-IQ" sz="2000" dirty="0"/>
          </a:p>
        </p:txBody>
      </p:sp>
      <p:sp>
        <p:nvSpPr>
          <p:cNvPr id="12" name="TextBox 11"/>
          <p:cNvSpPr txBox="1"/>
          <p:nvPr/>
        </p:nvSpPr>
        <p:spPr>
          <a:xfrm>
            <a:off x="6321300" y="2990077"/>
            <a:ext cx="2987040" cy="400110"/>
          </a:xfrm>
          <a:prstGeom prst="rect">
            <a:avLst/>
          </a:prstGeom>
          <a:noFill/>
        </p:spPr>
        <p:txBody>
          <a:bodyPr wrap="square" rtlCol="1">
            <a:spAutoFit/>
          </a:bodyPr>
          <a:lstStyle/>
          <a:p>
            <a:r>
              <a:rPr lang="en-US" sz="2000" dirty="0"/>
              <a:t>I=0.09*(20.8)^1.5=</a:t>
            </a:r>
            <a:endParaRPr lang="ar-IQ" sz="2000" dirty="0"/>
          </a:p>
        </p:txBody>
      </p:sp>
      <p:sp>
        <p:nvSpPr>
          <p:cNvPr id="13" name="TextBox 12"/>
          <p:cNvSpPr txBox="1"/>
          <p:nvPr/>
        </p:nvSpPr>
        <p:spPr>
          <a:xfrm>
            <a:off x="6297411" y="3336320"/>
            <a:ext cx="2987040" cy="400110"/>
          </a:xfrm>
          <a:prstGeom prst="rect">
            <a:avLst/>
          </a:prstGeom>
          <a:noFill/>
        </p:spPr>
        <p:txBody>
          <a:bodyPr wrap="square" rtlCol="1">
            <a:spAutoFit/>
          </a:bodyPr>
          <a:lstStyle/>
          <a:p>
            <a:r>
              <a:rPr lang="en-US" sz="2000" dirty="0"/>
              <a:t>I=0.09*(27.8)^1.5</a:t>
            </a:r>
            <a:r>
              <a:rPr lang="en-US" dirty="0"/>
              <a:t>=</a:t>
            </a:r>
            <a:endParaRPr lang="ar-IQ" dirty="0"/>
          </a:p>
        </p:txBody>
      </p:sp>
      <p:sp>
        <p:nvSpPr>
          <p:cNvPr id="14" name="TextBox 13"/>
          <p:cNvSpPr txBox="1"/>
          <p:nvPr/>
        </p:nvSpPr>
        <p:spPr>
          <a:xfrm>
            <a:off x="6315534" y="3732848"/>
            <a:ext cx="2987040" cy="400110"/>
          </a:xfrm>
          <a:prstGeom prst="rect">
            <a:avLst/>
          </a:prstGeom>
          <a:noFill/>
        </p:spPr>
        <p:txBody>
          <a:bodyPr wrap="square" rtlCol="1">
            <a:spAutoFit/>
          </a:bodyPr>
          <a:lstStyle/>
          <a:p>
            <a:r>
              <a:rPr lang="en-US" sz="2000" dirty="0"/>
              <a:t>I=0.09*(34.3)^1.5</a:t>
            </a:r>
            <a:r>
              <a:rPr lang="en-US" dirty="0"/>
              <a:t>=</a:t>
            </a:r>
            <a:endParaRPr lang="ar-IQ" dirty="0"/>
          </a:p>
        </p:txBody>
      </p:sp>
      <p:sp>
        <p:nvSpPr>
          <p:cNvPr id="15" name="TextBox 14"/>
          <p:cNvSpPr txBox="1"/>
          <p:nvPr/>
        </p:nvSpPr>
        <p:spPr>
          <a:xfrm>
            <a:off x="6338190" y="4093676"/>
            <a:ext cx="2987040" cy="400110"/>
          </a:xfrm>
          <a:prstGeom prst="rect">
            <a:avLst/>
          </a:prstGeom>
          <a:noFill/>
        </p:spPr>
        <p:txBody>
          <a:bodyPr wrap="square" rtlCol="1">
            <a:spAutoFit/>
          </a:bodyPr>
          <a:lstStyle/>
          <a:p>
            <a:r>
              <a:rPr lang="en-US" sz="2000" dirty="0"/>
              <a:t>I=0.09*(35.4)^1.5=</a:t>
            </a:r>
            <a:endParaRPr lang="ar-IQ" sz="2000" dirty="0"/>
          </a:p>
        </p:txBody>
      </p:sp>
      <p:sp>
        <p:nvSpPr>
          <p:cNvPr id="16" name="TextBox 15"/>
          <p:cNvSpPr txBox="1"/>
          <p:nvPr/>
        </p:nvSpPr>
        <p:spPr>
          <a:xfrm>
            <a:off x="6315540" y="4437877"/>
            <a:ext cx="2987040" cy="400110"/>
          </a:xfrm>
          <a:prstGeom prst="rect">
            <a:avLst/>
          </a:prstGeom>
          <a:noFill/>
        </p:spPr>
        <p:txBody>
          <a:bodyPr wrap="square" rtlCol="1">
            <a:spAutoFit/>
          </a:bodyPr>
          <a:lstStyle/>
          <a:p>
            <a:r>
              <a:rPr lang="en-US" sz="2000" dirty="0"/>
              <a:t>I=0.09*(35.3)^1.5</a:t>
            </a:r>
            <a:r>
              <a:rPr lang="en-US" dirty="0"/>
              <a:t>=</a:t>
            </a:r>
            <a:endParaRPr lang="ar-IQ" dirty="0"/>
          </a:p>
        </p:txBody>
      </p:sp>
      <p:sp>
        <p:nvSpPr>
          <p:cNvPr id="17" name="TextBox 16"/>
          <p:cNvSpPr txBox="1"/>
          <p:nvPr/>
        </p:nvSpPr>
        <p:spPr>
          <a:xfrm>
            <a:off x="6329745" y="4843582"/>
            <a:ext cx="2987040" cy="400110"/>
          </a:xfrm>
          <a:prstGeom prst="rect">
            <a:avLst/>
          </a:prstGeom>
          <a:noFill/>
        </p:spPr>
        <p:txBody>
          <a:bodyPr wrap="square" rtlCol="1">
            <a:spAutoFit/>
          </a:bodyPr>
          <a:lstStyle/>
          <a:p>
            <a:r>
              <a:rPr lang="en-US" sz="2000" dirty="0"/>
              <a:t>I=0.09*(28.3)^1.5</a:t>
            </a:r>
            <a:r>
              <a:rPr lang="en-US" dirty="0"/>
              <a:t>=</a:t>
            </a:r>
            <a:endParaRPr lang="ar-IQ" dirty="0"/>
          </a:p>
        </p:txBody>
      </p:sp>
      <p:sp>
        <p:nvSpPr>
          <p:cNvPr id="18" name="TextBox 17"/>
          <p:cNvSpPr txBox="1"/>
          <p:nvPr/>
        </p:nvSpPr>
        <p:spPr>
          <a:xfrm>
            <a:off x="6355899" y="5234195"/>
            <a:ext cx="2987040" cy="400110"/>
          </a:xfrm>
          <a:prstGeom prst="rect">
            <a:avLst/>
          </a:prstGeom>
          <a:noFill/>
        </p:spPr>
        <p:txBody>
          <a:bodyPr wrap="square" rtlCol="1">
            <a:spAutoFit/>
          </a:bodyPr>
          <a:lstStyle/>
          <a:p>
            <a:r>
              <a:rPr lang="en-US" sz="2000" dirty="0"/>
              <a:t>I=0.09*(25.2)^1.5</a:t>
            </a:r>
            <a:r>
              <a:rPr lang="en-US" dirty="0"/>
              <a:t>=</a:t>
            </a:r>
            <a:endParaRPr lang="ar-IQ" dirty="0"/>
          </a:p>
        </p:txBody>
      </p:sp>
      <p:sp>
        <p:nvSpPr>
          <p:cNvPr id="19" name="TextBox 18"/>
          <p:cNvSpPr txBox="1"/>
          <p:nvPr/>
        </p:nvSpPr>
        <p:spPr>
          <a:xfrm>
            <a:off x="6380202" y="5530633"/>
            <a:ext cx="2987040" cy="400110"/>
          </a:xfrm>
          <a:prstGeom prst="rect">
            <a:avLst/>
          </a:prstGeom>
          <a:noFill/>
        </p:spPr>
        <p:txBody>
          <a:bodyPr wrap="square" rtlCol="1">
            <a:spAutoFit/>
          </a:bodyPr>
          <a:lstStyle/>
          <a:p>
            <a:r>
              <a:rPr lang="en-US" sz="2000" dirty="0"/>
              <a:t>I=0.09*(18.7)^1.5=</a:t>
            </a:r>
            <a:endParaRPr lang="ar-IQ" sz="2000" dirty="0"/>
          </a:p>
        </p:txBody>
      </p:sp>
      <p:sp>
        <p:nvSpPr>
          <p:cNvPr id="20" name="TextBox 19"/>
          <p:cNvSpPr txBox="1"/>
          <p:nvPr/>
        </p:nvSpPr>
        <p:spPr>
          <a:xfrm>
            <a:off x="6399975" y="5929775"/>
            <a:ext cx="2987040" cy="400110"/>
          </a:xfrm>
          <a:prstGeom prst="rect">
            <a:avLst/>
          </a:prstGeom>
          <a:noFill/>
        </p:spPr>
        <p:txBody>
          <a:bodyPr wrap="square" rtlCol="1">
            <a:spAutoFit/>
          </a:bodyPr>
          <a:lstStyle/>
          <a:p>
            <a:r>
              <a:rPr lang="en-US" sz="2000" dirty="0"/>
              <a:t>I=0.09*(12.8)^1.5=</a:t>
            </a:r>
            <a:endParaRPr lang="ar-IQ" sz="2000" dirty="0"/>
          </a:p>
        </p:txBody>
      </p:sp>
      <p:sp>
        <p:nvSpPr>
          <p:cNvPr id="21" name="TextBox 20"/>
          <p:cNvSpPr txBox="1"/>
          <p:nvPr/>
        </p:nvSpPr>
        <p:spPr>
          <a:xfrm>
            <a:off x="9302574" y="6253471"/>
            <a:ext cx="960120" cy="523220"/>
          </a:xfrm>
          <a:prstGeom prst="rect">
            <a:avLst/>
          </a:prstGeom>
          <a:noFill/>
        </p:spPr>
        <p:txBody>
          <a:bodyPr wrap="square" rtlCol="1">
            <a:spAutoFit/>
          </a:bodyPr>
          <a:lstStyle/>
          <a:p>
            <a:r>
              <a:rPr lang="en-US" sz="2800" dirty="0"/>
              <a:t>I=</a:t>
            </a:r>
            <a:endParaRPr lang="ar-IQ" sz="2800" dirty="0"/>
          </a:p>
        </p:txBody>
      </p:sp>
      <p:sp>
        <p:nvSpPr>
          <p:cNvPr id="23" name="TextBox 22"/>
          <p:cNvSpPr txBox="1"/>
          <p:nvPr/>
        </p:nvSpPr>
        <p:spPr>
          <a:xfrm>
            <a:off x="1310640" y="543446"/>
            <a:ext cx="4678680" cy="400110"/>
          </a:xfrm>
          <a:prstGeom prst="rect">
            <a:avLst/>
          </a:prstGeom>
          <a:solidFill>
            <a:schemeClr val="bg1"/>
          </a:solidFill>
        </p:spPr>
        <p:txBody>
          <a:bodyPr wrap="square" rtlCol="1">
            <a:spAutoFit/>
          </a:bodyPr>
          <a:lstStyle/>
          <a:p>
            <a:r>
              <a:rPr lang="ar-IQ" sz="2000" b="1" dirty="0"/>
              <a:t>الخطوة الثانية  نجد قيمة </a:t>
            </a:r>
            <a:r>
              <a:rPr lang="en-US" sz="2000" b="1" dirty="0"/>
              <a:t>a</a:t>
            </a:r>
            <a:r>
              <a:rPr lang="ar-IQ" sz="2000" b="1" dirty="0"/>
              <a:t> بتطبيق </a:t>
            </a:r>
            <a:r>
              <a:rPr lang="ar-IQ" sz="2000" b="1" dirty="0" err="1"/>
              <a:t>االمعادلة</a:t>
            </a:r>
            <a:r>
              <a:rPr lang="ar-IQ" sz="2000" b="1" dirty="0"/>
              <a:t> التالية </a:t>
            </a:r>
          </a:p>
        </p:txBody>
      </p:sp>
      <p:sp>
        <p:nvSpPr>
          <p:cNvPr id="25" name="TextBox 24"/>
          <p:cNvSpPr txBox="1"/>
          <p:nvPr/>
        </p:nvSpPr>
        <p:spPr>
          <a:xfrm>
            <a:off x="2743200" y="1142509"/>
            <a:ext cx="2880360" cy="1292662"/>
          </a:xfrm>
          <a:prstGeom prst="rect">
            <a:avLst/>
          </a:prstGeom>
          <a:solidFill>
            <a:schemeClr val="bg1"/>
          </a:solidFill>
        </p:spPr>
        <p:txBody>
          <a:bodyPr wrap="square" rtlCol="1">
            <a:spAutoFit/>
          </a:bodyPr>
          <a:lstStyle/>
          <a:p>
            <a:endParaRPr lang="en-US" dirty="0"/>
          </a:p>
          <a:p>
            <a:r>
              <a:rPr lang="en-US" sz="2000" dirty="0"/>
              <a:t>a=0.016*126.50+0.5</a:t>
            </a:r>
          </a:p>
          <a:p>
            <a:r>
              <a:rPr lang="en-US" sz="2000" dirty="0"/>
              <a:t>a=2.52</a:t>
            </a:r>
            <a:endParaRPr lang="ar-IQ" sz="2000" dirty="0"/>
          </a:p>
          <a:p>
            <a:r>
              <a:rPr lang="en-US" sz="2000" dirty="0"/>
              <a:t>a=0.016*I+0.5</a:t>
            </a:r>
            <a:endParaRPr lang="ar-IQ" sz="2000" dirty="0"/>
          </a:p>
        </p:txBody>
      </p:sp>
      <p:sp>
        <p:nvSpPr>
          <p:cNvPr id="26" name="TextBox 25"/>
          <p:cNvSpPr txBox="1"/>
          <p:nvPr/>
        </p:nvSpPr>
        <p:spPr>
          <a:xfrm>
            <a:off x="731520" y="3001745"/>
            <a:ext cx="5836920" cy="1384995"/>
          </a:xfrm>
          <a:prstGeom prst="rect">
            <a:avLst/>
          </a:prstGeom>
          <a:solidFill>
            <a:schemeClr val="bg1"/>
          </a:solidFill>
        </p:spPr>
        <p:txBody>
          <a:bodyPr wrap="square" rtlCol="1">
            <a:spAutoFit/>
          </a:bodyPr>
          <a:lstStyle/>
          <a:p>
            <a:r>
              <a:rPr lang="ar-IQ" sz="2000" b="1" dirty="0"/>
              <a:t>الخطوة الثالثة تطبيق المعادلة على الشهر المطلوب حساب كمية تبخره وهو </a:t>
            </a:r>
            <a:r>
              <a:rPr lang="ar-IQ" dirty="0"/>
              <a:t>شهر كانون الثاني</a:t>
            </a:r>
          </a:p>
          <a:p>
            <a:r>
              <a:rPr lang="en-US" sz="2400" dirty="0"/>
              <a:t>ET=16*((10*9.20)/126.50))^2.52</a:t>
            </a:r>
            <a:endParaRPr lang="ar-IQ" sz="2400" dirty="0"/>
          </a:p>
          <a:p>
            <a:r>
              <a:rPr lang="en-US" sz="2000" dirty="0"/>
              <a:t>= 7.17</a:t>
            </a:r>
            <a:endParaRPr lang="ar-IQ" sz="2000" dirty="0"/>
          </a:p>
        </p:txBody>
      </p:sp>
      <p:sp>
        <p:nvSpPr>
          <p:cNvPr id="27" name="TextBox 26"/>
          <p:cNvSpPr txBox="1"/>
          <p:nvPr/>
        </p:nvSpPr>
        <p:spPr>
          <a:xfrm>
            <a:off x="902043" y="4462582"/>
            <a:ext cx="5666397" cy="1323439"/>
          </a:xfrm>
          <a:prstGeom prst="rect">
            <a:avLst/>
          </a:prstGeom>
          <a:solidFill>
            <a:schemeClr val="bg1"/>
          </a:solidFill>
        </p:spPr>
        <p:txBody>
          <a:bodyPr wrap="square" rtlCol="1">
            <a:spAutoFit/>
          </a:bodyPr>
          <a:lstStyle/>
          <a:p>
            <a:r>
              <a:rPr lang="ar-IQ" sz="2000" b="1" dirty="0"/>
              <a:t>الخطوة الرابعة نضرب النتيجة في معدل ساعات السطوع </a:t>
            </a:r>
          </a:p>
          <a:p>
            <a:r>
              <a:rPr lang="en-US" sz="2000" dirty="0"/>
              <a:t>7.17*(31*6.6/360)</a:t>
            </a:r>
          </a:p>
          <a:p>
            <a:r>
              <a:rPr lang="en-US" sz="2000" dirty="0"/>
              <a:t> 7.17*0.57</a:t>
            </a:r>
          </a:p>
          <a:p>
            <a:r>
              <a:rPr lang="en-US" sz="2000" dirty="0"/>
              <a:t>4.09</a:t>
            </a:r>
            <a:r>
              <a:rPr lang="ar-IQ" sz="2000" dirty="0"/>
              <a:t> ملم مقدار التبخر في محطة كركو لشهر كانون الثاني </a:t>
            </a:r>
          </a:p>
        </p:txBody>
      </p:sp>
    </p:spTree>
    <p:extLst>
      <p:ext uri="{BB962C8B-B14F-4D97-AF65-F5344CB8AC3E}">
        <p14:creationId xmlns:p14="http://schemas.microsoft.com/office/powerpoint/2010/main" val="1895793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3914"/>
            <a:ext cx="10515600" cy="1325563"/>
          </a:xfrm>
        </p:spPr>
        <p:txBody>
          <a:bodyPr/>
          <a:lstStyle/>
          <a:p>
            <a:r>
              <a:rPr lang="ar-IQ" dirty="0"/>
              <a:t> مثال طبيق نفس الخطوات على قيمة التبخر لمحطة البصرة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92793332"/>
              </p:ext>
            </p:extLst>
          </p:nvPr>
        </p:nvGraphicFramePr>
        <p:xfrm>
          <a:off x="6629400" y="1397000"/>
          <a:ext cx="4724400" cy="5514340"/>
        </p:xfrm>
        <a:graphic>
          <a:graphicData uri="http://schemas.openxmlformats.org/drawingml/2006/table">
            <a:tbl>
              <a:tblPr rtl="1" firstRow="1" bandRow="1">
                <a:tableStyleId>{5C22544A-7EE6-4342-B048-85BDC9FD1C3A}</a:tableStyleId>
              </a:tblPr>
              <a:tblGrid>
                <a:gridCol w="1574800">
                  <a:extLst>
                    <a:ext uri="{9D8B030D-6E8A-4147-A177-3AD203B41FA5}">
                      <a16:colId xmlns:a16="http://schemas.microsoft.com/office/drawing/2014/main" val="20000"/>
                    </a:ext>
                  </a:extLst>
                </a:gridCol>
                <a:gridCol w="1574800">
                  <a:extLst>
                    <a:ext uri="{9D8B030D-6E8A-4147-A177-3AD203B41FA5}">
                      <a16:colId xmlns:a16="http://schemas.microsoft.com/office/drawing/2014/main" val="20001"/>
                    </a:ext>
                  </a:extLst>
                </a:gridCol>
                <a:gridCol w="1574800">
                  <a:extLst>
                    <a:ext uri="{9D8B030D-6E8A-4147-A177-3AD203B41FA5}">
                      <a16:colId xmlns:a16="http://schemas.microsoft.com/office/drawing/2014/main" val="20002"/>
                    </a:ext>
                  </a:extLst>
                </a:gridCol>
              </a:tblGrid>
              <a:tr h="370840">
                <a:tc>
                  <a:txBody>
                    <a:bodyPr/>
                    <a:lstStyle/>
                    <a:p>
                      <a:pPr rtl="1"/>
                      <a:r>
                        <a:rPr lang="ar-IQ" dirty="0"/>
                        <a:t>الاشهر</a:t>
                      </a:r>
                    </a:p>
                  </a:txBody>
                  <a:tcPr/>
                </a:tc>
                <a:tc>
                  <a:txBody>
                    <a:bodyPr/>
                    <a:lstStyle/>
                    <a:p>
                      <a:pPr rtl="1"/>
                      <a:r>
                        <a:rPr lang="ar-IQ" dirty="0"/>
                        <a:t>معدل درجة الحرارة</a:t>
                      </a:r>
                    </a:p>
                  </a:txBody>
                  <a:tcPr/>
                </a:tc>
                <a:tc>
                  <a:txBody>
                    <a:bodyPr/>
                    <a:lstStyle/>
                    <a:p>
                      <a:pPr rtl="1"/>
                      <a:r>
                        <a:rPr lang="ar-IQ" dirty="0"/>
                        <a:t>قيمة </a:t>
                      </a:r>
                      <a:r>
                        <a:rPr lang="en-US" dirty="0" err="1"/>
                        <a:t>i</a:t>
                      </a:r>
                      <a:endParaRPr lang="ar-IQ" dirty="0"/>
                    </a:p>
                  </a:txBody>
                  <a:tcPr/>
                </a:tc>
                <a:extLst>
                  <a:ext uri="{0D108BD9-81ED-4DB2-BD59-A6C34878D82A}">
                    <a16:rowId xmlns:a16="http://schemas.microsoft.com/office/drawing/2014/main" val="10000"/>
                  </a:ext>
                </a:extLst>
              </a:tr>
              <a:tr h="370840">
                <a:tc>
                  <a:txBody>
                    <a:bodyPr/>
                    <a:lstStyle/>
                    <a:p>
                      <a:pPr rtl="1"/>
                      <a:r>
                        <a:rPr lang="ar-IQ" dirty="0"/>
                        <a:t>كانون1</a:t>
                      </a:r>
                    </a:p>
                  </a:txBody>
                  <a:tcPr/>
                </a:tc>
                <a:tc>
                  <a:txBody>
                    <a:bodyPr/>
                    <a:lstStyle/>
                    <a:p>
                      <a:pPr algn="ctr" rtl="0" fontAlgn="b"/>
                      <a:r>
                        <a:rPr lang="ar-IQ" sz="2400" b="1" i="0" u="none" strike="noStrike" dirty="0">
                          <a:solidFill>
                            <a:srgbClr val="000000"/>
                          </a:solidFill>
                          <a:effectLst/>
                          <a:latin typeface="Arial" panose="020B0604020202020204" pitchFamily="34" charset="0"/>
                        </a:rPr>
                        <a:t>11.40</a:t>
                      </a:r>
                    </a:p>
                  </a:txBody>
                  <a:tcPr marL="9525" marR="9525" marT="9525" marB="0" anchor="b"/>
                </a:tc>
                <a:tc>
                  <a:txBody>
                    <a:bodyPr/>
                    <a:lstStyle/>
                    <a:p>
                      <a:pPr rtl="1"/>
                      <a:endParaRPr lang="ar-IQ" dirty="0"/>
                    </a:p>
                  </a:txBody>
                  <a:tcPr/>
                </a:tc>
                <a:extLst>
                  <a:ext uri="{0D108BD9-81ED-4DB2-BD59-A6C34878D82A}">
                    <a16:rowId xmlns:a16="http://schemas.microsoft.com/office/drawing/2014/main" val="10001"/>
                  </a:ext>
                </a:extLst>
              </a:tr>
              <a:tr h="370840">
                <a:tc>
                  <a:txBody>
                    <a:bodyPr/>
                    <a:lstStyle/>
                    <a:p>
                      <a:pPr rtl="1"/>
                      <a:r>
                        <a:rPr lang="ar-IQ" dirty="0"/>
                        <a:t>شباط</a:t>
                      </a:r>
                    </a:p>
                  </a:txBody>
                  <a:tcPr/>
                </a:tc>
                <a:tc>
                  <a:txBody>
                    <a:bodyPr/>
                    <a:lstStyle/>
                    <a:p>
                      <a:pPr algn="ctr" rtl="0" fontAlgn="b"/>
                      <a:r>
                        <a:rPr lang="ar-IQ" sz="2400" b="1" i="0" u="none" strike="noStrike" dirty="0">
                          <a:solidFill>
                            <a:srgbClr val="000000"/>
                          </a:solidFill>
                          <a:effectLst/>
                          <a:latin typeface="Arial" panose="020B0604020202020204" pitchFamily="34" charset="0"/>
                        </a:rPr>
                        <a:t>16.90</a:t>
                      </a:r>
                    </a:p>
                  </a:txBody>
                  <a:tcPr marL="9525" marR="9525" marT="9525" marB="0" anchor="b"/>
                </a:tc>
                <a:tc>
                  <a:txBody>
                    <a:bodyPr/>
                    <a:lstStyle/>
                    <a:p>
                      <a:pPr rtl="1"/>
                      <a:endParaRPr lang="ar-IQ"/>
                    </a:p>
                  </a:txBody>
                  <a:tcPr/>
                </a:tc>
                <a:extLst>
                  <a:ext uri="{0D108BD9-81ED-4DB2-BD59-A6C34878D82A}">
                    <a16:rowId xmlns:a16="http://schemas.microsoft.com/office/drawing/2014/main" val="10002"/>
                  </a:ext>
                </a:extLst>
              </a:tr>
              <a:tr h="370840">
                <a:tc>
                  <a:txBody>
                    <a:bodyPr/>
                    <a:lstStyle/>
                    <a:p>
                      <a:pPr rtl="1"/>
                      <a:r>
                        <a:rPr lang="ar-IQ" dirty="0"/>
                        <a:t>اذار</a:t>
                      </a:r>
                    </a:p>
                  </a:txBody>
                  <a:tcPr/>
                </a:tc>
                <a:tc>
                  <a:txBody>
                    <a:bodyPr/>
                    <a:lstStyle/>
                    <a:p>
                      <a:pPr algn="ctr" rtl="0" fontAlgn="b"/>
                      <a:r>
                        <a:rPr lang="ar-IQ" sz="2400" b="1" i="0" u="none" strike="noStrike" dirty="0">
                          <a:solidFill>
                            <a:srgbClr val="000000"/>
                          </a:solidFill>
                          <a:effectLst/>
                          <a:latin typeface="Arial" panose="020B0604020202020204" pitchFamily="34" charset="0"/>
                        </a:rPr>
                        <a:t>19.90</a:t>
                      </a:r>
                    </a:p>
                  </a:txBody>
                  <a:tcPr marL="9525" marR="9525" marT="9525" marB="0" anchor="b"/>
                </a:tc>
                <a:tc>
                  <a:txBody>
                    <a:bodyPr/>
                    <a:lstStyle/>
                    <a:p>
                      <a:pPr rtl="1"/>
                      <a:endParaRPr lang="ar-IQ"/>
                    </a:p>
                  </a:txBody>
                  <a:tcPr/>
                </a:tc>
                <a:extLst>
                  <a:ext uri="{0D108BD9-81ED-4DB2-BD59-A6C34878D82A}">
                    <a16:rowId xmlns:a16="http://schemas.microsoft.com/office/drawing/2014/main" val="10003"/>
                  </a:ext>
                </a:extLst>
              </a:tr>
              <a:tr h="370840">
                <a:tc>
                  <a:txBody>
                    <a:bodyPr/>
                    <a:lstStyle/>
                    <a:p>
                      <a:pPr rtl="1"/>
                      <a:r>
                        <a:rPr lang="ar-IQ" dirty="0"/>
                        <a:t>نيسان</a:t>
                      </a:r>
                    </a:p>
                  </a:txBody>
                  <a:tcPr/>
                </a:tc>
                <a:tc>
                  <a:txBody>
                    <a:bodyPr/>
                    <a:lstStyle/>
                    <a:p>
                      <a:pPr algn="ctr" rtl="0" fontAlgn="b"/>
                      <a:r>
                        <a:rPr lang="ar-IQ" sz="2400" b="1" i="0" u="none" strike="noStrike" dirty="0">
                          <a:solidFill>
                            <a:srgbClr val="000000"/>
                          </a:solidFill>
                          <a:effectLst/>
                          <a:latin typeface="Arial" panose="020B0604020202020204" pitchFamily="34" charset="0"/>
                        </a:rPr>
                        <a:t>25.40</a:t>
                      </a:r>
                    </a:p>
                  </a:txBody>
                  <a:tcPr marL="9525" marR="9525" marT="9525" marB="0" anchor="b"/>
                </a:tc>
                <a:tc>
                  <a:txBody>
                    <a:bodyPr/>
                    <a:lstStyle/>
                    <a:p>
                      <a:pPr rtl="1"/>
                      <a:endParaRPr lang="ar-IQ"/>
                    </a:p>
                  </a:txBody>
                  <a:tcPr/>
                </a:tc>
                <a:extLst>
                  <a:ext uri="{0D108BD9-81ED-4DB2-BD59-A6C34878D82A}">
                    <a16:rowId xmlns:a16="http://schemas.microsoft.com/office/drawing/2014/main" val="10004"/>
                  </a:ext>
                </a:extLst>
              </a:tr>
              <a:tr h="370840">
                <a:tc>
                  <a:txBody>
                    <a:bodyPr/>
                    <a:lstStyle/>
                    <a:p>
                      <a:pPr rtl="1"/>
                      <a:r>
                        <a:rPr lang="ar-IQ" dirty="0"/>
                        <a:t>مليس</a:t>
                      </a:r>
                    </a:p>
                  </a:txBody>
                  <a:tcPr/>
                </a:tc>
                <a:tc>
                  <a:txBody>
                    <a:bodyPr/>
                    <a:lstStyle/>
                    <a:p>
                      <a:pPr algn="ctr" rtl="0" fontAlgn="b"/>
                      <a:r>
                        <a:rPr lang="ar-IQ" sz="2400" b="1" i="0" u="none" strike="noStrike" dirty="0">
                          <a:solidFill>
                            <a:srgbClr val="000000"/>
                          </a:solidFill>
                          <a:effectLst/>
                          <a:latin typeface="Arial" panose="020B0604020202020204" pitchFamily="34" charset="0"/>
                        </a:rPr>
                        <a:t>33.80</a:t>
                      </a:r>
                    </a:p>
                  </a:txBody>
                  <a:tcPr marL="9525" marR="9525" marT="9525" marB="0" anchor="b"/>
                </a:tc>
                <a:tc>
                  <a:txBody>
                    <a:bodyPr/>
                    <a:lstStyle/>
                    <a:p>
                      <a:pPr rtl="1"/>
                      <a:endParaRPr lang="ar-IQ"/>
                    </a:p>
                  </a:txBody>
                  <a:tcPr/>
                </a:tc>
                <a:extLst>
                  <a:ext uri="{0D108BD9-81ED-4DB2-BD59-A6C34878D82A}">
                    <a16:rowId xmlns:a16="http://schemas.microsoft.com/office/drawing/2014/main" val="10005"/>
                  </a:ext>
                </a:extLst>
              </a:tr>
              <a:tr h="370840">
                <a:tc>
                  <a:txBody>
                    <a:bodyPr/>
                    <a:lstStyle/>
                    <a:p>
                      <a:pPr rtl="1"/>
                      <a:r>
                        <a:rPr lang="ar-IQ" dirty="0"/>
                        <a:t>حزيران</a:t>
                      </a:r>
                    </a:p>
                  </a:txBody>
                  <a:tcPr/>
                </a:tc>
                <a:tc>
                  <a:txBody>
                    <a:bodyPr/>
                    <a:lstStyle/>
                    <a:p>
                      <a:pPr algn="ctr" rtl="0" fontAlgn="b"/>
                      <a:r>
                        <a:rPr lang="ar-IQ" sz="2400" b="1" i="0" u="none" strike="noStrike" dirty="0">
                          <a:solidFill>
                            <a:srgbClr val="000000"/>
                          </a:solidFill>
                          <a:effectLst/>
                          <a:latin typeface="Arial" panose="020B0604020202020204" pitchFamily="34" charset="0"/>
                        </a:rPr>
                        <a:t>37.60</a:t>
                      </a:r>
                    </a:p>
                  </a:txBody>
                  <a:tcPr marL="9525" marR="9525" marT="9525" marB="0" anchor="b"/>
                </a:tc>
                <a:tc>
                  <a:txBody>
                    <a:bodyPr/>
                    <a:lstStyle/>
                    <a:p>
                      <a:pPr rtl="1"/>
                      <a:endParaRPr lang="ar-IQ"/>
                    </a:p>
                  </a:txBody>
                  <a:tcPr/>
                </a:tc>
                <a:extLst>
                  <a:ext uri="{0D108BD9-81ED-4DB2-BD59-A6C34878D82A}">
                    <a16:rowId xmlns:a16="http://schemas.microsoft.com/office/drawing/2014/main" val="10006"/>
                  </a:ext>
                </a:extLst>
              </a:tr>
              <a:tr h="370840">
                <a:tc>
                  <a:txBody>
                    <a:bodyPr/>
                    <a:lstStyle/>
                    <a:p>
                      <a:pPr rtl="1"/>
                      <a:r>
                        <a:rPr lang="ar-IQ" dirty="0"/>
                        <a:t>تموز</a:t>
                      </a:r>
                    </a:p>
                  </a:txBody>
                  <a:tcPr/>
                </a:tc>
                <a:tc>
                  <a:txBody>
                    <a:bodyPr/>
                    <a:lstStyle/>
                    <a:p>
                      <a:pPr algn="ctr" rtl="0" fontAlgn="b"/>
                      <a:r>
                        <a:rPr lang="ar-IQ" sz="2400" b="1" i="0" u="none" strike="noStrike" dirty="0">
                          <a:solidFill>
                            <a:srgbClr val="000000"/>
                          </a:solidFill>
                          <a:effectLst/>
                          <a:latin typeface="Arial" panose="020B0604020202020204" pitchFamily="34" charset="0"/>
                        </a:rPr>
                        <a:t>37.80</a:t>
                      </a:r>
                    </a:p>
                  </a:txBody>
                  <a:tcPr marL="9525" marR="9525" marT="9525" marB="0" anchor="b"/>
                </a:tc>
                <a:tc>
                  <a:txBody>
                    <a:bodyPr/>
                    <a:lstStyle/>
                    <a:p>
                      <a:pPr rtl="1"/>
                      <a:endParaRPr lang="ar-IQ" dirty="0"/>
                    </a:p>
                  </a:txBody>
                  <a:tcPr/>
                </a:tc>
                <a:extLst>
                  <a:ext uri="{0D108BD9-81ED-4DB2-BD59-A6C34878D82A}">
                    <a16:rowId xmlns:a16="http://schemas.microsoft.com/office/drawing/2014/main" val="10007"/>
                  </a:ext>
                </a:extLst>
              </a:tr>
              <a:tr h="370840">
                <a:tc>
                  <a:txBody>
                    <a:bodyPr/>
                    <a:lstStyle/>
                    <a:p>
                      <a:pPr rtl="1"/>
                      <a:r>
                        <a:rPr lang="ar-IQ" dirty="0"/>
                        <a:t>اب</a:t>
                      </a:r>
                    </a:p>
                  </a:txBody>
                  <a:tcPr/>
                </a:tc>
                <a:tc>
                  <a:txBody>
                    <a:bodyPr/>
                    <a:lstStyle/>
                    <a:p>
                      <a:pPr algn="ctr" rtl="0" fontAlgn="b"/>
                      <a:r>
                        <a:rPr lang="ar-IQ" sz="2400" b="1" i="0" u="none" strike="noStrike" dirty="0">
                          <a:solidFill>
                            <a:srgbClr val="000000"/>
                          </a:solidFill>
                          <a:effectLst/>
                          <a:latin typeface="Arial" panose="020B0604020202020204" pitchFamily="34" charset="0"/>
                        </a:rPr>
                        <a:t>37.70</a:t>
                      </a:r>
                    </a:p>
                  </a:txBody>
                  <a:tcPr marL="9525" marR="9525" marT="9525" marB="0" anchor="b"/>
                </a:tc>
                <a:tc>
                  <a:txBody>
                    <a:bodyPr/>
                    <a:lstStyle/>
                    <a:p>
                      <a:pPr rtl="1"/>
                      <a:endParaRPr lang="ar-IQ" dirty="0"/>
                    </a:p>
                  </a:txBody>
                  <a:tcPr/>
                </a:tc>
                <a:extLst>
                  <a:ext uri="{0D108BD9-81ED-4DB2-BD59-A6C34878D82A}">
                    <a16:rowId xmlns:a16="http://schemas.microsoft.com/office/drawing/2014/main" val="10008"/>
                  </a:ext>
                </a:extLst>
              </a:tr>
              <a:tr h="370840">
                <a:tc>
                  <a:txBody>
                    <a:bodyPr/>
                    <a:lstStyle/>
                    <a:p>
                      <a:pPr rtl="1"/>
                      <a:r>
                        <a:rPr lang="ar-IQ" dirty="0"/>
                        <a:t>أيلول</a:t>
                      </a:r>
                    </a:p>
                  </a:txBody>
                  <a:tcPr/>
                </a:tc>
                <a:tc>
                  <a:txBody>
                    <a:bodyPr/>
                    <a:lstStyle/>
                    <a:p>
                      <a:pPr algn="ctr" rtl="0" fontAlgn="b"/>
                      <a:r>
                        <a:rPr lang="ar-IQ" sz="2400" b="1" i="0" u="none" strike="noStrike" dirty="0">
                          <a:solidFill>
                            <a:srgbClr val="000000"/>
                          </a:solidFill>
                          <a:effectLst/>
                          <a:latin typeface="Arial" panose="020B0604020202020204" pitchFamily="34" charset="0"/>
                        </a:rPr>
                        <a:t>33.80</a:t>
                      </a:r>
                    </a:p>
                  </a:txBody>
                  <a:tcPr marL="9525" marR="9525" marT="9525" marB="0" anchor="b"/>
                </a:tc>
                <a:tc>
                  <a:txBody>
                    <a:bodyPr/>
                    <a:lstStyle/>
                    <a:p>
                      <a:pPr rtl="1"/>
                      <a:endParaRPr lang="ar-IQ" dirty="0"/>
                    </a:p>
                  </a:txBody>
                  <a:tcPr/>
                </a:tc>
                <a:extLst>
                  <a:ext uri="{0D108BD9-81ED-4DB2-BD59-A6C34878D82A}">
                    <a16:rowId xmlns:a16="http://schemas.microsoft.com/office/drawing/2014/main" val="10009"/>
                  </a:ext>
                </a:extLst>
              </a:tr>
              <a:tr h="370840">
                <a:tc>
                  <a:txBody>
                    <a:bodyPr/>
                    <a:lstStyle/>
                    <a:p>
                      <a:pPr rtl="1"/>
                      <a:r>
                        <a:rPr lang="ar-IQ" dirty="0"/>
                        <a:t>ت1</a:t>
                      </a:r>
                    </a:p>
                  </a:txBody>
                  <a:tcPr/>
                </a:tc>
                <a:tc>
                  <a:txBody>
                    <a:bodyPr/>
                    <a:lstStyle/>
                    <a:p>
                      <a:pPr algn="ctr" rtl="0" fontAlgn="b"/>
                      <a:r>
                        <a:rPr lang="ar-IQ" sz="2400" b="1" i="0" u="none" strike="noStrike" dirty="0">
                          <a:solidFill>
                            <a:srgbClr val="000000"/>
                          </a:solidFill>
                          <a:effectLst/>
                          <a:latin typeface="Arial" panose="020B0604020202020204" pitchFamily="34" charset="0"/>
                        </a:rPr>
                        <a:t>29.00</a:t>
                      </a:r>
                    </a:p>
                  </a:txBody>
                  <a:tcPr marL="9525" marR="9525" marT="9525" marB="0" anchor="b"/>
                </a:tc>
                <a:tc>
                  <a:txBody>
                    <a:bodyPr/>
                    <a:lstStyle/>
                    <a:p>
                      <a:pPr rtl="1"/>
                      <a:endParaRPr lang="ar-IQ" dirty="0"/>
                    </a:p>
                  </a:txBody>
                  <a:tcPr/>
                </a:tc>
                <a:extLst>
                  <a:ext uri="{0D108BD9-81ED-4DB2-BD59-A6C34878D82A}">
                    <a16:rowId xmlns:a16="http://schemas.microsoft.com/office/drawing/2014/main" val="10010"/>
                  </a:ext>
                </a:extLst>
              </a:tr>
              <a:tr h="370840">
                <a:tc>
                  <a:txBody>
                    <a:bodyPr/>
                    <a:lstStyle/>
                    <a:p>
                      <a:pPr rtl="1"/>
                      <a:r>
                        <a:rPr lang="ar-IQ" dirty="0"/>
                        <a:t>ت2</a:t>
                      </a:r>
                    </a:p>
                  </a:txBody>
                  <a:tcPr/>
                </a:tc>
                <a:tc>
                  <a:txBody>
                    <a:bodyPr/>
                    <a:lstStyle/>
                    <a:p>
                      <a:pPr algn="ctr" rtl="0" fontAlgn="b"/>
                      <a:r>
                        <a:rPr lang="ar-IQ" sz="2400" b="1" i="0" u="none" strike="noStrike" dirty="0">
                          <a:solidFill>
                            <a:srgbClr val="000000"/>
                          </a:solidFill>
                          <a:effectLst/>
                          <a:latin typeface="Arial" panose="020B0604020202020204" pitchFamily="34" charset="0"/>
                        </a:rPr>
                        <a:t>20.00</a:t>
                      </a:r>
                    </a:p>
                  </a:txBody>
                  <a:tcPr marL="9525" marR="9525" marT="9525" marB="0" anchor="b"/>
                </a:tc>
                <a:tc>
                  <a:txBody>
                    <a:bodyPr/>
                    <a:lstStyle/>
                    <a:p>
                      <a:pPr rtl="1"/>
                      <a:endParaRPr lang="ar-IQ" dirty="0"/>
                    </a:p>
                  </a:txBody>
                  <a:tcPr/>
                </a:tc>
                <a:extLst>
                  <a:ext uri="{0D108BD9-81ED-4DB2-BD59-A6C34878D82A}">
                    <a16:rowId xmlns:a16="http://schemas.microsoft.com/office/drawing/2014/main" val="10011"/>
                  </a:ext>
                </a:extLst>
              </a:tr>
              <a:tr h="370840">
                <a:tc>
                  <a:txBody>
                    <a:bodyPr/>
                    <a:lstStyle/>
                    <a:p>
                      <a:pPr rtl="1"/>
                      <a:r>
                        <a:rPr lang="ar-IQ" dirty="0"/>
                        <a:t>كانون1</a:t>
                      </a:r>
                    </a:p>
                  </a:txBody>
                  <a:tcPr/>
                </a:tc>
                <a:tc>
                  <a:txBody>
                    <a:bodyPr/>
                    <a:lstStyle/>
                    <a:p>
                      <a:pPr algn="ctr" rtl="0" fontAlgn="b"/>
                      <a:r>
                        <a:rPr lang="ar-IQ" sz="2400" b="1" i="0" u="none" strike="noStrike" dirty="0">
                          <a:solidFill>
                            <a:srgbClr val="000000"/>
                          </a:solidFill>
                          <a:effectLst/>
                          <a:latin typeface="Arial" panose="020B0604020202020204" pitchFamily="34" charset="0"/>
                        </a:rPr>
                        <a:t>15.90</a:t>
                      </a:r>
                    </a:p>
                  </a:txBody>
                  <a:tcPr marL="9525" marR="9525" marT="9525" marB="0" anchor="b"/>
                </a:tc>
                <a:tc>
                  <a:txBody>
                    <a:bodyPr/>
                    <a:lstStyle/>
                    <a:p>
                      <a:pPr rtl="1"/>
                      <a:endParaRPr lang="ar-IQ" dirty="0"/>
                    </a:p>
                  </a:txBody>
                  <a:tcPr/>
                </a:tc>
                <a:extLst>
                  <a:ext uri="{0D108BD9-81ED-4DB2-BD59-A6C34878D82A}">
                    <a16:rowId xmlns:a16="http://schemas.microsoft.com/office/drawing/2014/main" val="10012"/>
                  </a:ext>
                </a:extLst>
              </a:tr>
              <a:tr h="370840">
                <a:tc>
                  <a:txBody>
                    <a:bodyPr/>
                    <a:lstStyle/>
                    <a:p>
                      <a:pPr rtl="1"/>
                      <a:endParaRPr lang="ar-IQ" dirty="0"/>
                    </a:p>
                  </a:txBody>
                  <a:tcPr/>
                </a:tc>
                <a:tc>
                  <a:txBody>
                    <a:bodyPr/>
                    <a:lstStyle/>
                    <a:p>
                      <a:pPr rtl="1"/>
                      <a:endParaRPr lang="ar-IQ" dirty="0"/>
                    </a:p>
                  </a:txBody>
                  <a:tcPr/>
                </a:tc>
                <a:tc>
                  <a:txBody>
                    <a:bodyPr/>
                    <a:lstStyle/>
                    <a:p>
                      <a:pPr rtl="1"/>
                      <a:endParaRPr lang="ar-IQ" dirty="0"/>
                    </a:p>
                  </a:txBody>
                  <a:tcPr/>
                </a:tc>
                <a:extLst>
                  <a:ext uri="{0D108BD9-81ED-4DB2-BD59-A6C34878D82A}">
                    <a16:rowId xmlns:a16="http://schemas.microsoft.com/office/drawing/2014/main" val="10013"/>
                  </a:ext>
                </a:extLst>
              </a:tr>
            </a:tbl>
          </a:graphicData>
        </a:graphic>
      </p:graphicFrame>
      <p:sp>
        <p:nvSpPr>
          <p:cNvPr id="5" name="TextBox 4"/>
          <p:cNvSpPr txBox="1"/>
          <p:nvPr/>
        </p:nvSpPr>
        <p:spPr>
          <a:xfrm>
            <a:off x="3550920" y="1995488"/>
            <a:ext cx="2987040" cy="400110"/>
          </a:xfrm>
          <a:prstGeom prst="rect">
            <a:avLst/>
          </a:prstGeom>
          <a:noFill/>
        </p:spPr>
        <p:txBody>
          <a:bodyPr wrap="square" rtlCol="1">
            <a:spAutoFit/>
          </a:bodyPr>
          <a:lstStyle/>
          <a:p>
            <a:r>
              <a:rPr lang="en-US" sz="2000" dirty="0"/>
              <a:t>I=0.09*(11.40)^1.5</a:t>
            </a:r>
            <a:r>
              <a:rPr lang="en-US" dirty="0"/>
              <a:t>=</a:t>
            </a:r>
            <a:endParaRPr lang="ar-IQ" dirty="0"/>
          </a:p>
        </p:txBody>
      </p:sp>
    </p:spTree>
    <p:extLst>
      <p:ext uri="{BB962C8B-B14F-4D97-AF65-F5344CB8AC3E}">
        <p14:creationId xmlns:p14="http://schemas.microsoft.com/office/powerpoint/2010/main" val="4115607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TotalTime>
  <Words>727</Words>
  <Application>Microsoft Office PowerPoint</Application>
  <PresentationFormat>Widescreen</PresentationFormat>
  <Paragraphs>207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 محاضرة التبخر ، النتح، التبخر /النتح </vt:lpstr>
      <vt:lpstr>PowerPoint Presentation</vt:lpstr>
      <vt:lpstr>0التبخر النتح الحقيقي actual Evapotrnspiration   ويعني كمية المياه المتبخرة فعلا من التربة ويقوم النبات بامتصاص كل الماء الذي يحتاج اليه وينعدم هذا التبخر في الترب الجافة</vt:lpstr>
      <vt:lpstr>اهم معادلات قياس التبخر النتح معادلة ايفانوف</vt:lpstr>
      <vt:lpstr>مثال تطبيقي </vt:lpstr>
      <vt:lpstr>معادلة ثورنثوايتThornthwaite Equation</vt:lpstr>
      <vt:lpstr>مثال  قارن بين قيم التبخر النتح في محطتي كركوك والبصرة لشهر كانون الثاني  اذا علمت ان معدل عدد ساعات السطوع الشمسي لمحطة كركوك كانت 6.6      ولمحطة البصرة كانت 7.6 ساعة في اليوم</vt:lpstr>
      <vt:lpstr> الخطوة الأولى نجد قيمة I من المعادلة الاتية </vt:lpstr>
      <vt:lpstr> مثال طبيق نفس الخطوات على قيمة التبخر لمحطة البصرة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التبخر ، النتح، التبخر /النتح</dc:title>
  <dc:creator>Azhar</dc:creator>
  <cp:lastModifiedBy>Azhar Salman</cp:lastModifiedBy>
  <cp:revision>23</cp:revision>
  <dcterms:created xsi:type="dcterms:W3CDTF">2015-11-16T17:27:17Z</dcterms:created>
  <dcterms:modified xsi:type="dcterms:W3CDTF">2024-11-06T21:21:12Z</dcterms:modified>
</cp:coreProperties>
</file>