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6" r:id="rId2"/>
    <p:sldId id="256" r:id="rId3"/>
    <p:sldId id="267" r:id="rId4"/>
    <p:sldId id="263" r:id="rId5"/>
    <p:sldId id="257" r:id="rId6"/>
    <p:sldId id="262" r:id="rId7"/>
    <p:sldId id="268" r:id="rId8"/>
    <p:sldId id="258" r:id="rId9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979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4431F-5FE1-4857-A46A-E927DC4EF812}" type="datetimeFigureOut">
              <a:rPr lang="ar-IQ" smtClean="0"/>
              <a:t>06/05/1446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8504-79D2-4456-8EDB-2926ED582C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51334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4431F-5FE1-4857-A46A-E927DC4EF812}" type="datetimeFigureOut">
              <a:rPr lang="ar-IQ" smtClean="0"/>
              <a:t>06/05/1446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8504-79D2-4456-8EDB-2926ED582C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84538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4431F-5FE1-4857-A46A-E927DC4EF812}" type="datetimeFigureOut">
              <a:rPr lang="ar-IQ" smtClean="0"/>
              <a:t>06/05/1446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8504-79D2-4456-8EDB-2926ED582C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67986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4431F-5FE1-4857-A46A-E927DC4EF812}" type="datetimeFigureOut">
              <a:rPr lang="ar-IQ" smtClean="0"/>
              <a:t>06/05/1446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8504-79D2-4456-8EDB-2926ED582C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41644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4431F-5FE1-4857-A46A-E927DC4EF812}" type="datetimeFigureOut">
              <a:rPr lang="ar-IQ" smtClean="0"/>
              <a:t>06/05/1446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8504-79D2-4456-8EDB-2926ED582C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97340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4431F-5FE1-4857-A46A-E927DC4EF812}" type="datetimeFigureOut">
              <a:rPr lang="ar-IQ" smtClean="0"/>
              <a:t>06/05/1446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8504-79D2-4456-8EDB-2926ED582C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88776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4431F-5FE1-4857-A46A-E927DC4EF812}" type="datetimeFigureOut">
              <a:rPr lang="ar-IQ" smtClean="0"/>
              <a:t>06/05/1446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8504-79D2-4456-8EDB-2926ED582C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4535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4431F-5FE1-4857-A46A-E927DC4EF812}" type="datetimeFigureOut">
              <a:rPr lang="ar-IQ" smtClean="0"/>
              <a:t>06/05/1446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8504-79D2-4456-8EDB-2926ED582C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97291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4431F-5FE1-4857-A46A-E927DC4EF812}" type="datetimeFigureOut">
              <a:rPr lang="ar-IQ" smtClean="0"/>
              <a:t>06/05/1446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8504-79D2-4456-8EDB-2926ED582C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28854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4431F-5FE1-4857-A46A-E927DC4EF812}" type="datetimeFigureOut">
              <a:rPr lang="ar-IQ" smtClean="0"/>
              <a:t>06/05/1446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8504-79D2-4456-8EDB-2926ED582C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53937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4431F-5FE1-4857-A46A-E927DC4EF812}" type="datetimeFigureOut">
              <a:rPr lang="ar-IQ" smtClean="0"/>
              <a:t>06/05/1446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8504-79D2-4456-8EDB-2926ED582C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46845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4431F-5FE1-4857-A46A-E927DC4EF812}" type="datetimeFigureOut">
              <a:rPr lang="ar-IQ" smtClean="0"/>
              <a:t>06/05/1446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E8504-79D2-4456-8EDB-2926ED582C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43918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113" y="1272746"/>
            <a:ext cx="10723605" cy="4275437"/>
          </a:xfrm>
          <a:ln w="38100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ar-IQ" dirty="0"/>
              <a:t>محاضرة عن موضوع الجفاف </a:t>
            </a:r>
            <a:br>
              <a:rPr lang="ar-IQ" dirty="0"/>
            </a:br>
            <a:r>
              <a:rPr lang="ar-IQ" dirty="0"/>
              <a:t>مادة المناخ التطبيقي </a:t>
            </a:r>
            <a:br>
              <a:rPr lang="ar-IQ" dirty="0"/>
            </a:br>
            <a:r>
              <a:rPr lang="ar-IQ" dirty="0"/>
              <a:t>المرحلة الثانية قسم الجغرافية</a:t>
            </a:r>
            <a:br>
              <a:rPr lang="ar-IQ" dirty="0"/>
            </a:br>
            <a:r>
              <a:rPr lang="ar-IQ" dirty="0"/>
              <a:t>استاذ دكتور </a:t>
            </a:r>
            <a:br>
              <a:rPr lang="ar-IQ" dirty="0"/>
            </a:br>
            <a:r>
              <a:rPr lang="ar-IQ" dirty="0"/>
              <a:t>ازهار سلمان هادي </a:t>
            </a:r>
            <a:br>
              <a:rPr lang="ar-IQ" dirty="0"/>
            </a:br>
            <a:r>
              <a:rPr lang="ar-IQ" dirty="0"/>
              <a:t>جامعة ديالى كلية التربية للعلوم الانسانية </a:t>
            </a:r>
            <a:br>
              <a:rPr lang="ar-IQ" dirty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72919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6900" y="506627"/>
            <a:ext cx="10018199" cy="5403198"/>
          </a:xfrm>
          <a:ln w="28575">
            <a:solidFill>
              <a:srgbClr val="0070C0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ar-IQ" sz="3200" dirty="0">
                <a:solidFill>
                  <a:srgbClr val="FF0000"/>
                </a:solidFill>
              </a:rPr>
              <a:t>       </a:t>
            </a:r>
            <a:r>
              <a:rPr lang="ar-IQ" sz="3200" dirty="0"/>
              <a:t>عُد المناخ العامل الرئيس االمؤثر في تحديد خصائص البيئة الجافة   فهو الذي يتٌحكم في معامل السطح وخصائص النبات وملامح الحيوان وتركيب التربة</a:t>
            </a:r>
          </a:p>
          <a:p>
            <a:pPr algn="just"/>
            <a:r>
              <a:rPr lang="ar-IQ" sz="3200" dirty="0"/>
              <a:t>      عرف  ثورنثوايت </a:t>
            </a:r>
            <a:r>
              <a:rPr lang="en-US" sz="3200" dirty="0" err="1"/>
              <a:t>Thornthwite</a:t>
            </a:r>
            <a:r>
              <a:rPr lang="ar-IQ" sz="3200" dirty="0"/>
              <a:t> الجفاف</a:t>
            </a:r>
            <a:r>
              <a:rPr lang="en-US" sz="3200" dirty="0"/>
              <a:t>Drought</a:t>
            </a:r>
            <a:r>
              <a:rPr lang="ar-IQ" sz="3200" dirty="0"/>
              <a:t> على انه "عدم قدرة الرطوبة الجو ةٌ أو رطوبة التربة على الانبات او تكون  الرطوبة الجو يةٌ  او رطوبة التربة غير كافية للعمليات اللازمة للانبات </a:t>
            </a:r>
          </a:p>
          <a:p>
            <a:r>
              <a:rPr lang="ar-IQ" sz="3200" dirty="0"/>
              <a:t>وقد بين ان الجفاف أربعة أنواع هي </a:t>
            </a:r>
          </a:p>
          <a:p>
            <a:r>
              <a:rPr lang="ar-IQ" sz="3200" dirty="0"/>
              <a:t>الجفاف الدائم</a:t>
            </a:r>
          </a:p>
          <a:p>
            <a:r>
              <a:rPr lang="ar-IQ" sz="3200" dirty="0"/>
              <a:t>الجفاف الفصلي</a:t>
            </a:r>
          </a:p>
          <a:p>
            <a:r>
              <a:rPr lang="ar-IQ" sz="3200" dirty="0"/>
              <a:t>الجفاف الطارئ</a:t>
            </a:r>
          </a:p>
          <a:p>
            <a:r>
              <a:rPr lang="ar-IQ" sz="3200" dirty="0"/>
              <a:t>الجفاف غير المنظور</a:t>
            </a:r>
          </a:p>
        </p:txBody>
      </p:sp>
    </p:spTree>
    <p:extLst>
      <p:ext uri="{BB962C8B-B14F-4D97-AF65-F5344CB8AC3E}">
        <p14:creationId xmlns:p14="http://schemas.microsoft.com/office/powerpoint/2010/main" val="2006969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838200" y="1983861"/>
            <a:ext cx="10515600" cy="132556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IQ" dirty="0"/>
              <a:t> ولاهمية الجفاف وتاثيره على الحياة وضعت عدة معادلات لحسابه</a:t>
            </a:r>
          </a:p>
        </p:txBody>
      </p:sp>
    </p:spTree>
    <p:extLst>
      <p:ext uri="{BB962C8B-B14F-4D97-AF65-F5344CB8AC3E}">
        <p14:creationId xmlns:p14="http://schemas.microsoft.com/office/powerpoint/2010/main" val="1069663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1186249"/>
                <a:ext cx="10599821" cy="4990714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ar-IQ" sz="4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ar-IQ" sz="48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ar-IQ" sz="4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/>
                      <m:e>
                        <m:r>
                          <a:rPr lang="ar-IQ" sz="48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65</m:t>
                        </m:r>
                        <m:d>
                          <m:dPr>
                            <m:ctrlPr>
                              <a:rPr lang="en-US" sz="4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/(</m:t>
                            </m:r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12</m:t>
                            </m:r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^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9</m:t>
                        </m:r>
                      </m:e>
                    </m:nary>
                  </m:oMath>
                </a14:m>
                <a:endParaRPr lang="en-US" sz="4800" dirty="0"/>
              </a:p>
              <a:p>
                <a:r>
                  <a:rPr lang="ar-IQ" sz="4800" dirty="0"/>
                  <a:t>حيث ان </a:t>
                </a:r>
              </a:p>
              <a:p>
                <a:r>
                  <a:rPr lang="en-US" sz="4800" dirty="0"/>
                  <a:t>r </a:t>
                </a:r>
                <a:r>
                  <a:rPr lang="ar-IQ" sz="4800" dirty="0"/>
                  <a:t>=مجموع المطر السنوي </a:t>
                </a:r>
              </a:p>
              <a:p>
                <a:r>
                  <a:rPr lang="en-US" sz="4800" dirty="0"/>
                  <a:t>t </a:t>
                </a:r>
                <a:r>
                  <a:rPr lang="ar-IQ" sz="4800" dirty="0"/>
                  <a:t>= معدل درجة الحرارة السنوي </a:t>
                </a:r>
              </a:p>
              <a:p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186249"/>
                <a:ext cx="10599821" cy="4990714"/>
              </a:xfrm>
              <a:blipFill>
                <a:blip r:embed="rId2"/>
                <a:stretch>
                  <a:fillRect r="-247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260389" y="407773"/>
            <a:ext cx="10177631" cy="769441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IQ" sz="4400" dirty="0"/>
              <a:t>معادلة ثورنثوايت وصيغتها كمايلي: </a:t>
            </a:r>
            <a:endParaRPr lang="ar-IQ" sz="4400" i="1" dirty="0">
              <a:latin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201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7136"/>
            <a:ext cx="10639168" cy="6466486"/>
          </a:xfrm>
        </p:spPr>
        <p:txBody>
          <a:bodyPr>
            <a:normAutofit/>
          </a:bodyPr>
          <a:lstStyle/>
          <a:p>
            <a:r>
              <a:rPr lang="ar-IQ" sz="4300" dirty="0"/>
              <a:t>مثال حدد طبيعة المناخ لمحطة خانقين والخالص اذا علمت ان المعطيات المناخية الخاصة بكمية المطر الشهري ومعدل درجة الحرارة للمحطتين هو </a:t>
            </a:r>
          </a:p>
          <a:p>
            <a:endParaRPr lang="ar-IQ" dirty="0"/>
          </a:p>
          <a:p>
            <a:endParaRPr lang="ar-IQ" dirty="0"/>
          </a:p>
          <a:p>
            <a:endParaRPr lang="ar-IQ" dirty="0"/>
          </a:p>
          <a:p>
            <a:endParaRPr lang="ar-IQ" dirty="0"/>
          </a:p>
          <a:p>
            <a:endParaRPr lang="ar-IQ" dirty="0"/>
          </a:p>
          <a:p>
            <a:endParaRPr lang="ar-IQ" dirty="0"/>
          </a:p>
          <a:p>
            <a:endParaRPr lang="ar-IQ" dirty="0"/>
          </a:p>
          <a:p>
            <a:endParaRPr lang="ar-IQ" dirty="0"/>
          </a:p>
          <a:p>
            <a:endParaRPr lang="ar-IQ" dirty="0"/>
          </a:p>
          <a:p>
            <a:endParaRPr lang="ar-IQ" dirty="0"/>
          </a:p>
          <a:p>
            <a:endParaRPr lang="ar-IQ" dirty="0"/>
          </a:p>
          <a:p>
            <a:endParaRPr lang="ar-IQ" dirty="0"/>
          </a:p>
          <a:p>
            <a:endParaRPr lang="ar-IQ" dirty="0"/>
          </a:p>
          <a:p>
            <a:endParaRPr lang="ar-IQ" dirty="0"/>
          </a:p>
          <a:p>
            <a:endParaRPr lang="ar-IQ" dirty="0"/>
          </a:p>
          <a:p>
            <a:endParaRPr lang="ar-IQ" dirty="0"/>
          </a:p>
          <a:p>
            <a:endParaRPr lang="ar-IQ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805868"/>
              </p:ext>
            </p:extLst>
          </p:nvPr>
        </p:nvGraphicFramePr>
        <p:xfrm>
          <a:off x="321273" y="2780270"/>
          <a:ext cx="11232295" cy="341870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26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54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4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23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23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23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23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230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230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0230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0230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0230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80230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585643"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الخالص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ك1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شباط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اذار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نيسان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مايس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حزيران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تموز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اب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ايلول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ت1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ت2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ك1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6157"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معدل درجة الحرارة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8.2</a:t>
                      </a:r>
                      <a:endParaRPr lang="ar-IQ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13.9</a:t>
                      </a:r>
                      <a:endParaRPr lang="ar-IQ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16.6</a:t>
                      </a:r>
                      <a:endParaRPr lang="ar-IQ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20.8</a:t>
                      </a:r>
                      <a:endParaRPr lang="ar-IQ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27.9</a:t>
                      </a:r>
                      <a:endParaRPr lang="ar-IQ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33.2</a:t>
                      </a:r>
                      <a:endParaRPr lang="ar-IQ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33.3</a:t>
                      </a:r>
                      <a:endParaRPr lang="ar-IQ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33.4</a:t>
                      </a:r>
                      <a:endParaRPr lang="ar-IQ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28.8</a:t>
                      </a:r>
                      <a:endParaRPr lang="ar-IQ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24.7</a:t>
                      </a:r>
                      <a:endParaRPr lang="ar-IQ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15.5</a:t>
                      </a:r>
                      <a:endParaRPr lang="ar-IQ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13.3</a:t>
                      </a:r>
                      <a:endParaRPr lang="ar-IQ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ar-IQ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8665"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كمية المطر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9.0</a:t>
                      </a:r>
                      <a:endParaRPr lang="ar-IQ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</a:t>
                      </a:r>
                      <a:endParaRPr lang="ar-IQ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14.1</a:t>
                      </a:r>
                      <a:endParaRPr lang="ar-IQ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9.3</a:t>
                      </a:r>
                      <a:endParaRPr lang="ar-IQ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</a:t>
                      </a:r>
                      <a:endParaRPr lang="ar-IQ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0.01</a:t>
                      </a:r>
                      <a:endParaRPr lang="ar-IQ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  <a:endParaRPr lang="ar-IQ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  <a:endParaRPr lang="ar-IQ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</a:t>
                      </a:r>
                      <a:endParaRPr lang="ar-IQ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12.7</a:t>
                      </a:r>
                      <a:endParaRPr lang="ar-IQ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34.2</a:t>
                      </a:r>
                      <a:endParaRPr lang="ar-IQ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</a:t>
                      </a:r>
                      <a:endParaRPr lang="ar-IQ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ar-IQ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905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2811"/>
            <a:ext cx="10653584" cy="4694152"/>
          </a:xfrm>
        </p:spPr>
        <p:txBody>
          <a:bodyPr>
            <a:normAutofit/>
          </a:bodyPr>
          <a:lstStyle/>
          <a:p>
            <a:r>
              <a:rPr lang="ar-IQ" sz="4400" dirty="0"/>
              <a:t>نستخرج المعدل السنوي لدرجة الحرارة  بجمع المعدلات الشهرية ونقسم على عدد اشهر السنة اي(12) وفي المثال بلغ المعدل السنوي لدرجة الحرارة للمحطة (</a:t>
            </a:r>
            <a:r>
              <a:rPr lang="en-US" sz="4400" dirty="0"/>
              <a:t>22.47</a:t>
            </a:r>
            <a:r>
              <a:rPr lang="ar-IQ" sz="4400" dirty="0"/>
              <a:t>)</a:t>
            </a:r>
          </a:p>
          <a:p>
            <a:r>
              <a:rPr lang="ar-IQ" sz="4400" dirty="0"/>
              <a:t>نستخرج المجموع السنوي للامطار  وبلغ (</a:t>
            </a:r>
            <a:r>
              <a:rPr lang="en-US" sz="4400" dirty="0"/>
              <a:t>87.8</a:t>
            </a:r>
            <a:r>
              <a:rPr lang="ar-IQ" sz="4400" dirty="0"/>
              <a:t>)</a:t>
            </a:r>
          </a:p>
          <a:p>
            <a:r>
              <a:rPr lang="ar-IQ" sz="4400" dirty="0"/>
              <a:t>ولسهولة التطبيق نحول قيمة الاس(</a:t>
            </a:r>
            <a:r>
              <a:rPr lang="en-US" sz="4400" dirty="0"/>
              <a:t>10/9 </a:t>
            </a:r>
            <a:r>
              <a:rPr lang="ar-IQ" sz="4400" dirty="0"/>
              <a:t> الى </a:t>
            </a:r>
            <a:r>
              <a:rPr lang="en-US" sz="4400" dirty="0"/>
              <a:t>1.11(</a:t>
            </a:r>
            <a:endParaRPr lang="ar-IQ" sz="4400" dirty="0"/>
          </a:p>
          <a:p>
            <a:r>
              <a:rPr lang="ar-IQ" sz="4400" dirty="0"/>
              <a:t>فيكون تطبيق المعادلة كالاتي:</a:t>
            </a:r>
          </a:p>
          <a:p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/>
              <a:t>لتطبيق المعادلة نتبع الاتي </a:t>
            </a:r>
          </a:p>
        </p:txBody>
      </p:sp>
    </p:spTree>
    <p:extLst>
      <p:ext uri="{BB962C8B-B14F-4D97-AF65-F5344CB8AC3E}">
        <p14:creationId xmlns:p14="http://schemas.microsoft.com/office/powerpoint/2010/main" val="3334163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75038" y="466381"/>
                <a:ext cx="10562968" cy="6082699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ar-IQ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ar-IQ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ar-IQ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/>
                      <m:e>
                        <m:r>
                          <a:rPr lang="ar-IQ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65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/(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12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^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9</m:t>
                        </m:r>
                      </m:e>
                    </m:nary>
                  </m:oMath>
                </a14:m>
                <a:r>
                  <a:rPr lang="ar-IQ" dirty="0"/>
                  <a:t>      </a:t>
                </a:r>
              </a:p>
              <a:p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ar-IQ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ar-IQ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ar-IQ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/>
                      <m:e>
                        <m:r>
                          <a:rPr lang="ar-IQ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65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87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47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)^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e>
                    </m:nary>
                  </m:oMath>
                </a14:m>
                <a:endParaRPr lang="ar-IQ" dirty="0"/>
              </a:p>
              <a:p>
                <a:pPr marL="0" indent="0">
                  <a:buNone/>
                </a:pPr>
                <a:r>
                  <a:rPr lang="en-US" dirty="0"/>
                  <a:t> 4.63    </a:t>
                </a:r>
                <a:r>
                  <a:rPr lang="ar-IQ" dirty="0"/>
                  <a:t>نقارن النتيجة بالجدول بما ان النتيجة اقل من 16 فان المنطقة جافة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38" y="466381"/>
                <a:ext cx="10562968" cy="6082699"/>
              </a:xfrm>
              <a:blipFill>
                <a:blip r:embed="rId2"/>
                <a:stretch>
                  <a:fillRect t="-1805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5401" y="2399426"/>
            <a:ext cx="5078408" cy="3951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958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5849126"/>
              </p:ext>
            </p:extLst>
          </p:nvPr>
        </p:nvGraphicFramePr>
        <p:xfrm>
          <a:off x="878630" y="2259039"/>
          <a:ext cx="11008894" cy="138620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029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9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61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61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83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64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03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03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79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7830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7830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9408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3017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خانقين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ك1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شباط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اذار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نيسان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مايس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حزيران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تموز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اب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ايلول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ت1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ت2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ك1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معدل درجة الحرارة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effectLst/>
                          <a:latin typeface="Arial" panose="020B0604020202020204" pitchFamily="34" charset="0"/>
                        </a:rPr>
                        <a:t>9.3</a:t>
                      </a:r>
                      <a:endParaRPr lang="ar-IQ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effectLst/>
                          <a:latin typeface="Arial" panose="020B0604020202020204" pitchFamily="34" charset="0"/>
                        </a:rPr>
                        <a:t>14.0</a:t>
                      </a:r>
                      <a:endParaRPr lang="ar-IQ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effectLst/>
                          <a:latin typeface="Arial" panose="020B0604020202020204" pitchFamily="34" charset="0"/>
                        </a:rPr>
                        <a:t>16.8</a:t>
                      </a:r>
                      <a:endParaRPr lang="ar-IQ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effectLst/>
                          <a:latin typeface="Arial" panose="020B0604020202020204" pitchFamily="34" charset="0"/>
                        </a:rPr>
                        <a:t>21.2</a:t>
                      </a:r>
                      <a:endParaRPr lang="ar-IQ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effectLst/>
                          <a:latin typeface="Arial" panose="020B0604020202020204" pitchFamily="34" charset="0"/>
                        </a:rPr>
                        <a:t>29.5</a:t>
                      </a:r>
                      <a:endParaRPr lang="ar-IQ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effectLst/>
                          <a:latin typeface="Arial" panose="020B0604020202020204" pitchFamily="34" charset="0"/>
                        </a:rPr>
                        <a:t>35.3</a:t>
                      </a:r>
                      <a:endParaRPr lang="ar-IQ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effectLst/>
                          <a:latin typeface="Arial" panose="020B0604020202020204" pitchFamily="34" charset="0"/>
                        </a:rPr>
                        <a:t>36.3</a:t>
                      </a:r>
                      <a:endParaRPr lang="ar-IQ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effectLst/>
                          <a:latin typeface="Arial" panose="020B0604020202020204" pitchFamily="34" charset="0"/>
                        </a:rPr>
                        <a:t>35.5</a:t>
                      </a:r>
                      <a:endParaRPr lang="ar-IQ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effectLst/>
                          <a:latin typeface="Arial" panose="020B0604020202020204" pitchFamily="34" charset="0"/>
                        </a:rPr>
                        <a:t>30.2</a:t>
                      </a:r>
                      <a:endParaRPr lang="ar-IQ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effectLst/>
                          <a:latin typeface="Arial" panose="020B0604020202020204" pitchFamily="34" charset="0"/>
                        </a:rPr>
                        <a:t>26.0</a:t>
                      </a:r>
                      <a:endParaRPr lang="ar-IQ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16.7</a:t>
                      </a:r>
                      <a:endParaRPr lang="ar-IQ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13.7</a:t>
                      </a:r>
                      <a:endParaRPr lang="ar-IQ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كمية المطر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16.1</a:t>
                      </a:r>
                      <a:endParaRPr lang="ar-IQ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18.0</a:t>
                      </a:r>
                      <a:endParaRPr lang="ar-IQ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23.1</a:t>
                      </a:r>
                      <a:endParaRPr lang="ar-IQ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21.3</a:t>
                      </a:r>
                      <a:endParaRPr lang="ar-IQ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</a:t>
                      </a:r>
                      <a:endParaRPr lang="ar-IQ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  <a:endParaRPr lang="ar-IQ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  <a:endParaRPr lang="ar-IQ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  <a:endParaRPr lang="ar-IQ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</a:t>
                      </a:r>
                      <a:endParaRPr lang="ar-IQ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16.5</a:t>
                      </a:r>
                      <a:endParaRPr lang="ar-IQ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50.6</a:t>
                      </a:r>
                      <a:endParaRPr lang="ar-IQ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17.4</a:t>
                      </a:r>
                      <a:endParaRPr lang="ar-IQ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398108" y="1433384"/>
            <a:ext cx="831609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dirty="0"/>
              <a:t> مثال : طبق نفس الخطوات على محطة خانقين وقارن النتجية </a:t>
            </a:r>
          </a:p>
        </p:txBody>
      </p:sp>
    </p:spTree>
    <p:extLst>
      <p:ext uri="{BB962C8B-B14F-4D97-AF65-F5344CB8AC3E}">
        <p14:creationId xmlns:p14="http://schemas.microsoft.com/office/powerpoint/2010/main" val="588649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315</Words>
  <Application>Microsoft Office PowerPoint</Application>
  <PresentationFormat>Widescreen</PresentationFormat>
  <Paragraphs>117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Theme</vt:lpstr>
      <vt:lpstr>محاضرة عن موضوع الجفاف  مادة المناخ التطبيقي  المرحلة الثانية قسم الجغرافية استاذ دكتور  ازهار سلمان هادي  جامعة ديالى كلية التربية للعلوم الانسانية  </vt:lpstr>
      <vt:lpstr>PowerPoint Presentation</vt:lpstr>
      <vt:lpstr> ولاهمية الجفاف وتاثيره على الحياة وضعت عدة معادلات لحسابه</vt:lpstr>
      <vt:lpstr>PowerPoint Presentation</vt:lpstr>
      <vt:lpstr>PowerPoint Presentation</vt:lpstr>
      <vt:lpstr>لتطبيق المعادلة نتبع الاتي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الجفاف</dc:title>
  <dc:creator>Azhar</dc:creator>
  <cp:lastModifiedBy>Azhar Salman</cp:lastModifiedBy>
  <cp:revision>27</cp:revision>
  <dcterms:created xsi:type="dcterms:W3CDTF">2015-11-23T18:50:23Z</dcterms:created>
  <dcterms:modified xsi:type="dcterms:W3CDTF">2024-11-06T21:21:27Z</dcterms:modified>
</cp:coreProperties>
</file>