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67" r:id="rId4"/>
    <p:sldId id="263" r:id="rId5"/>
    <p:sldId id="257" r:id="rId6"/>
    <p:sldId id="262" r:id="rId7"/>
    <p:sldId id="268" r:id="rId8"/>
    <p:sldId id="258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133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3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9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16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73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7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2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8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8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391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113" y="1272746"/>
            <a:ext cx="10723605" cy="4275437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>محاضرة عن موضوع الجفاف </a:t>
            </a:r>
            <a:br>
              <a:rPr lang="ar-IQ" dirty="0"/>
            </a:br>
            <a:r>
              <a:rPr lang="ar-IQ" dirty="0"/>
              <a:t>مادة المناخ التطبيقي </a:t>
            </a:r>
            <a:br>
              <a:rPr lang="ar-IQ" dirty="0"/>
            </a:br>
            <a:r>
              <a:rPr lang="ar-IQ" dirty="0"/>
              <a:t>المرحلة الثانية قسم الجغرافية</a:t>
            </a:r>
            <a:br>
              <a:rPr lang="ar-IQ" dirty="0"/>
            </a:br>
            <a:r>
              <a:rPr lang="ar-IQ" dirty="0"/>
              <a:t>استاذ دكتور </a:t>
            </a:r>
            <a:br>
              <a:rPr lang="ar-IQ" dirty="0"/>
            </a:br>
            <a:r>
              <a:rPr lang="ar-IQ" dirty="0"/>
              <a:t>ازهار سلمان هادي </a:t>
            </a:r>
            <a:br>
              <a:rPr lang="ar-IQ" dirty="0"/>
            </a:br>
            <a:r>
              <a:rPr lang="ar-IQ" dirty="0"/>
              <a:t>جامعة ديالى كلية التربية للعلوم الانسانية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91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900" y="506627"/>
            <a:ext cx="10018199" cy="5403198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ar-IQ" sz="3200" dirty="0">
                <a:solidFill>
                  <a:srgbClr val="FF0000"/>
                </a:solidFill>
              </a:rPr>
              <a:t>       </a:t>
            </a:r>
            <a:r>
              <a:rPr lang="ar-IQ" sz="3200" dirty="0"/>
              <a:t>عُد المناخ العامل الرئيس االمؤثر في تحديد خصائص البيئة الجافة   فهو الذي يتٌحكم في معامل السطح وخصائص النبات وملامح الحيوان وتركيب التربة</a:t>
            </a:r>
          </a:p>
          <a:p>
            <a:pPr algn="just"/>
            <a:r>
              <a:rPr lang="ar-IQ" sz="3200" dirty="0"/>
              <a:t>      عرف  ثورنثوايت </a:t>
            </a:r>
            <a:r>
              <a:rPr lang="en-US" sz="3200" dirty="0" err="1"/>
              <a:t>Thornthwite</a:t>
            </a:r>
            <a:r>
              <a:rPr lang="ar-IQ" sz="3200" dirty="0"/>
              <a:t> الجفاف</a:t>
            </a:r>
            <a:r>
              <a:rPr lang="en-US" sz="3200" dirty="0"/>
              <a:t>Drought</a:t>
            </a:r>
            <a:r>
              <a:rPr lang="ar-IQ" sz="3200" dirty="0"/>
              <a:t> على انه "عدم قدرة الرطوبة الجو ةٌ أو رطوبة التربة على الانبات او تكون  الرطوبة الجو يةٌ  او رطوبة التربة غير كافية للعمليات اللازمة للانبات </a:t>
            </a:r>
          </a:p>
          <a:p>
            <a:r>
              <a:rPr lang="ar-IQ" sz="3200" dirty="0"/>
              <a:t>وقد بين ان الجفاف أربعة أنواع هي </a:t>
            </a:r>
          </a:p>
          <a:p>
            <a:r>
              <a:rPr lang="ar-IQ" sz="3200" dirty="0"/>
              <a:t>الجفاف الدائم</a:t>
            </a:r>
          </a:p>
          <a:p>
            <a:r>
              <a:rPr lang="ar-IQ" sz="3200" dirty="0"/>
              <a:t>الجفاف الفصلي</a:t>
            </a:r>
          </a:p>
          <a:p>
            <a:r>
              <a:rPr lang="ar-IQ" sz="3200" dirty="0"/>
              <a:t>الجفاف الطارئ</a:t>
            </a:r>
          </a:p>
          <a:p>
            <a:r>
              <a:rPr lang="ar-IQ" sz="3200" dirty="0"/>
              <a:t>الجفاف غير المنظور</a:t>
            </a:r>
          </a:p>
        </p:txBody>
      </p:sp>
    </p:spTree>
    <p:extLst>
      <p:ext uri="{BB962C8B-B14F-4D97-AF65-F5344CB8AC3E}">
        <p14:creationId xmlns:p14="http://schemas.microsoft.com/office/powerpoint/2010/main" val="200696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838200" y="1983861"/>
            <a:ext cx="10515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dirty="0"/>
              <a:t> ولاهمية الجفاف وتاثيره على الحياة وضعت عدة معادلات لحسابه</a:t>
            </a:r>
          </a:p>
        </p:txBody>
      </p:sp>
    </p:spTree>
    <p:extLst>
      <p:ext uri="{BB962C8B-B14F-4D97-AF65-F5344CB8AC3E}">
        <p14:creationId xmlns:p14="http://schemas.microsoft.com/office/powerpoint/2010/main" val="106966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86249"/>
                <a:ext cx="10599821" cy="499071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ar-IQ" sz="4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ar-IQ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sz="4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65</m:t>
                        </m:r>
                        <m:d>
                          <m:d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/(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nary>
                  </m:oMath>
                </a14:m>
                <a:endParaRPr lang="en-US" sz="4800" dirty="0"/>
              </a:p>
              <a:p>
                <a:r>
                  <a:rPr lang="ar-IQ" sz="4800" dirty="0"/>
                  <a:t>حيث ان </a:t>
                </a:r>
              </a:p>
              <a:p>
                <a:r>
                  <a:rPr lang="en-US" sz="4800" dirty="0"/>
                  <a:t>r </a:t>
                </a:r>
                <a:r>
                  <a:rPr lang="ar-IQ" sz="4800" dirty="0"/>
                  <a:t>=مجموع المطر السنوي </a:t>
                </a:r>
              </a:p>
              <a:p>
                <a:r>
                  <a:rPr lang="en-US" sz="4800" dirty="0"/>
                  <a:t>t </a:t>
                </a:r>
                <a:r>
                  <a:rPr lang="ar-IQ" sz="4800" dirty="0"/>
                  <a:t>= معدل درجة الحرارة السنوي 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86249"/>
                <a:ext cx="10599821" cy="4990714"/>
              </a:xfrm>
              <a:blipFill>
                <a:blip r:embed="rId2"/>
                <a:stretch>
                  <a:fillRect r="-24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260389" y="407773"/>
            <a:ext cx="10177631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IQ" sz="4400" dirty="0"/>
              <a:t>معادلة ثورنثوايت وصيغتها كمايلي: </a:t>
            </a:r>
            <a:endParaRPr lang="ar-IQ" sz="4400" i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0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7136"/>
            <a:ext cx="10639168" cy="6466486"/>
          </a:xfrm>
        </p:spPr>
        <p:txBody>
          <a:bodyPr>
            <a:normAutofit/>
          </a:bodyPr>
          <a:lstStyle/>
          <a:p>
            <a:r>
              <a:rPr lang="ar-IQ" sz="4300" dirty="0"/>
              <a:t>مثال حدد طبيعة المناخ لمحطة خانقين والخالص اذا علمت ان المعطيات المناخية الخاصة بكمية المطر الشهري ومعدل درجة الحرارة للمحطتين هو 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05868"/>
              </p:ext>
            </p:extLst>
          </p:nvPr>
        </p:nvGraphicFramePr>
        <p:xfrm>
          <a:off x="321273" y="2780270"/>
          <a:ext cx="11232295" cy="34187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85643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الخالص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شباط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اذار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نيسان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مايس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حزيران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تموز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ايلول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157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معدل درجة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ar-IQ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665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كمية المطر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ar-IQ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90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1"/>
            <a:ext cx="10653584" cy="4694152"/>
          </a:xfrm>
        </p:spPr>
        <p:txBody>
          <a:bodyPr>
            <a:normAutofit/>
          </a:bodyPr>
          <a:lstStyle/>
          <a:p>
            <a:r>
              <a:rPr lang="ar-IQ" sz="4400" dirty="0"/>
              <a:t>نستخرج المعدل السنوي لدرجة الحرارة  بجمع المعدلات الشهرية ونقسم على عدد اشهر السنة اي(12) وفي المثال بلغ المعدل السنوي لدرجة الحرارة للمحطة (</a:t>
            </a:r>
            <a:r>
              <a:rPr lang="en-US" sz="4400" dirty="0"/>
              <a:t>22.47</a:t>
            </a:r>
            <a:r>
              <a:rPr lang="ar-IQ" sz="4400" dirty="0"/>
              <a:t>)</a:t>
            </a:r>
          </a:p>
          <a:p>
            <a:r>
              <a:rPr lang="ar-IQ" sz="4400" dirty="0"/>
              <a:t>نستخرج المجموع السنوي للامطار  وبلغ (</a:t>
            </a:r>
            <a:r>
              <a:rPr lang="en-US" sz="4400" dirty="0"/>
              <a:t>87.8</a:t>
            </a:r>
            <a:r>
              <a:rPr lang="ar-IQ" sz="4400" dirty="0"/>
              <a:t>)</a:t>
            </a:r>
          </a:p>
          <a:p>
            <a:r>
              <a:rPr lang="ar-IQ" sz="4400" dirty="0"/>
              <a:t>ولسهولة التطبيق نحول قيمة الاس(</a:t>
            </a:r>
            <a:r>
              <a:rPr lang="en-US" sz="4400" dirty="0"/>
              <a:t>10/9 </a:t>
            </a:r>
            <a:r>
              <a:rPr lang="ar-IQ" sz="4400" dirty="0"/>
              <a:t> الى </a:t>
            </a:r>
            <a:r>
              <a:rPr lang="en-US" sz="4400" dirty="0"/>
              <a:t>1.11(</a:t>
            </a:r>
            <a:endParaRPr lang="ar-IQ" sz="4400" dirty="0"/>
          </a:p>
          <a:p>
            <a:r>
              <a:rPr lang="ar-IQ" sz="4400" dirty="0"/>
              <a:t>فيكون تطبيق المعادلة كالاتي: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لتطبيق المعادلة نتبع الاتي </a:t>
            </a:r>
          </a:p>
        </p:txBody>
      </p:sp>
    </p:spTree>
    <p:extLst>
      <p:ext uri="{BB962C8B-B14F-4D97-AF65-F5344CB8AC3E}">
        <p14:creationId xmlns:p14="http://schemas.microsoft.com/office/powerpoint/2010/main" val="333416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38" y="466381"/>
                <a:ext cx="10562968" cy="608269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ar-IQ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65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/(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nary>
                  </m:oMath>
                </a14:m>
                <a:r>
                  <a:rPr lang="ar-IQ" dirty="0"/>
                  <a:t>     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ar-IQ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nary>
                  </m:oMath>
                </a14:m>
                <a:endParaRPr lang="ar-IQ" dirty="0"/>
              </a:p>
              <a:p>
                <a:pPr marL="0" indent="0">
                  <a:buNone/>
                </a:pPr>
                <a:r>
                  <a:rPr lang="en-US" dirty="0"/>
                  <a:t> 4.63    </a:t>
                </a:r>
                <a:r>
                  <a:rPr lang="ar-IQ" dirty="0"/>
                  <a:t>نقارن النتيجة بالجدول بما ان النتيجة اقل من 16 فان المنطقة جافة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38" y="466381"/>
                <a:ext cx="10562968" cy="6082699"/>
              </a:xfrm>
              <a:blipFill>
                <a:blip r:embed="rId2"/>
                <a:stretch>
                  <a:fillRect t="-18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01" y="2399426"/>
            <a:ext cx="5078408" cy="395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5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49126"/>
              </p:ext>
            </p:extLst>
          </p:nvPr>
        </p:nvGraphicFramePr>
        <p:xfrm>
          <a:off x="878630" y="2259039"/>
          <a:ext cx="11008894" cy="13862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خانقين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شباط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اذار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نيسان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مايس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حزيران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تموز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ايلول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ت2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معدل درجة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9.3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14.0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16.8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21.2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29.5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35.3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36.3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35.5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30.2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26.0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</a:t>
                      </a:r>
                      <a:endParaRPr lang="ar-IQ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</a:t>
                      </a:r>
                      <a:endParaRPr lang="ar-IQ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كمية المطر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21.3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98108" y="1433384"/>
            <a:ext cx="83160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/>
              <a:t> مثال : طبق نفس الخطوات على محطة خانقين وقارن النتجية </a:t>
            </a:r>
          </a:p>
        </p:txBody>
      </p:sp>
    </p:spTree>
    <p:extLst>
      <p:ext uri="{BB962C8B-B14F-4D97-AF65-F5344CB8AC3E}">
        <p14:creationId xmlns:p14="http://schemas.microsoft.com/office/powerpoint/2010/main" val="58864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315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محاضرة عن موضوع الجفاف  مادة المناخ التطبيقي  المرحلة الثانية قسم الجغرافية استاذ دكتور  ازهار سلمان هادي  جامعة ديالى كلية التربية للعلوم الانسانية  </vt:lpstr>
      <vt:lpstr>PowerPoint Presentation</vt:lpstr>
      <vt:lpstr> ولاهمية الجفاف وتاثيره على الحياة وضعت عدة معادلات لحسابه</vt:lpstr>
      <vt:lpstr>PowerPoint Presentation</vt:lpstr>
      <vt:lpstr>PowerPoint Presentation</vt:lpstr>
      <vt:lpstr>لتطبيق المعادلة نتبع الاتي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الجفاف</dc:title>
  <dc:creator>Azhar</dc:creator>
  <cp:lastModifiedBy>Azhar Salman</cp:lastModifiedBy>
  <cp:revision>27</cp:revision>
  <dcterms:created xsi:type="dcterms:W3CDTF">2015-11-23T18:50:23Z</dcterms:created>
  <dcterms:modified xsi:type="dcterms:W3CDTF">2024-11-06T21:21:27Z</dcterms:modified>
</cp:coreProperties>
</file>