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7" r:id="rId3"/>
    <p:sldId id="268" r:id="rId4"/>
    <p:sldId id="269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6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8CF1494-E5B2-433E-AB67-24B7AC852925}">
          <p14:sldIdLst>
            <p14:sldId id="256"/>
            <p14:sldId id="267"/>
            <p14:sldId id="268"/>
            <p14:sldId id="269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  <p14:section name="Untitled Section" id="{6F4E1BDE-CCC5-4F07-8EF5-BD4C70D8FB18}">
          <p14:sldIdLst>
            <p14:sldId id="270"/>
            <p14:sldId id="271"/>
            <p14:sldId id="272"/>
            <p14:sldId id="273"/>
            <p14:sldId id="274"/>
            <p14:sldId id="275"/>
            <p14:sldId id="276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76" d="100"/>
          <a:sy n="76" d="100"/>
        </p:scale>
        <p:origin x="-120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AA148-80F3-46D5-BCF6-371F214DC63A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41AEB-F20D-4484-AC20-D4886336B4D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10587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319EA-4ADC-40B9-8EF3-13849C5C7849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33F51-17EA-4B11-8B4B-023926C9444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164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1</a:t>
            </a:fld>
            <a:endParaRPr lang="en-MY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13</a:t>
            </a:fld>
            <a:endParaRPr lang="en-MY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21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5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6</a:t>
            </a:fld>
            <a:endParaRPr lang="en-M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7</a:t>
            </a:fld>
            <a:endParaRPr lang="en-M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8</a:t>
            </a:fld>
            <a:endParaRPr lang="en-MY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9</a:t>
            </a:fld>
            <a:endParaRPr lang="en-MY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10</a:t>
            </a:fld>
            <a:endParaRPr lang="en-MY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11</a:t>
            </a:fld>
            <a:endParaRPr lang="en-MY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33F51-17EA-4B11-8B4B-023926C94449}" type="slidenum">
              <a:rPr lang="en-MY" smtClean="0"/>
              <a:t>12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MY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MY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4C36A20-A868-41CE-8A77-07451C3EF1D1}" type="datetimeFigureOut">
              <a:rPr lang="en-MY" smtClean="0"/>
              <a:t>24/2/2025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EDD90ECC-591E-41A3-8CBD-0DFC74948E04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about-esl.com/grammar-translation-method-teaching-english/" TargetMode="External"/><Relationship Id="rId2" Type="http://schemas.openxmlformats.org/officeDocument/2006/relationships/hyperlink" Target="http://en.wikipedia.org/wiki/Grammar-translation_metho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apantoday.com/category/opinions/view/the-grammar-translation-method-is-it-really-all-that-ba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reek_language" TargetMode="External"/><Relationship Id="rId2" Type="http://schemas.openxmlformats.org/officeDocument/2006/relationships/hyperlink" Target="http://en.wikipedia.org/wiki/Method_of_teaching_foreign_languag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hyperlink" Target="http://en.wikipedia.org/wiki/Latin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bO14GvgOXfM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927032" cy="3224800"/>
          </a:xfrm>
        </p:spPr>
        <p:txBody>
          <a:bodyPr/>
          <a:lstStyle/>
          <a:p>
            <a:r>
              <a:rPr lang="en-US" b="1" dirty="0" smtClean="0"/>
              <a:t>PREPARED BY : </a:t>
            </a:r>
          </a:p>
          <a:p>
            <a:r>
              <a:rPr lang="en-US" b="1" dirty="0" smtClean="0"/>
              <a:t>IFFAH MARINAH JOHAARI </a:t>
            </a:r>
          </a:p>
          <a:p>
            <a:r>
              <a:rPr lang="en-US" b="1" dirty="0" smtClean="0"/>
              <a:t>ALINA ZAKARIA</a:t>
            </a:r>
          </a:p>
          <a:p>
            <a:endParaRPr lang="ms-MY" b="1" dirty="0"/>
          </a:p>
          <a:p>
            <a:r>
              <a:rPr lang="ms-MY" sz="2000" b="1" dirty="0" smtClean="0">
                <a:latin typeface="Adobe Devanagari" pitchFamily="18" charset="0"/>
                <a:cs typeface="Adobe Devanagari" pitchFamily="18" charset="0"/>
              </a:rPr>
              <a:t>Teaching by Principles </a:t>
            </a:r>
            <a:r>
              <a:rPr lang="ms-MY" sz="2000" b="1" dirty="0" smtClean="0">
                <a:sym typeface="Wingdings" pitchFamily="2" charset="2"/>
              </a:rPr>
              <a:t></a:t>
            </a:r>
            <a:endParaRPr lang="en-MY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2232248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latin typeface="Centaur" pitchFamily="18" charset="0"/>
              </a:rPr>
              <a:t>THE GRAMMAR TRANSLATION METHOD</a:t>
            </a:r>
            <a:endParaRPr lang="en-MY" sz="4800" dirty="0">
              <a:solidFill>
                <a:schemeClr val="tx1"/>
              </a:solidFill>
              <a:latin typeface="Centaur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060848"/>
            <a:ext cx="1733178" cy="17331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933056"/>
            <a:ext cx="3096344" cy="22499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42480">
            <a:off x="5531599" y="1997961"/>
            <a:ext cx="2735568" cy="162173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5. Reading of difficult classical texts is begun early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*The teacher will expose to students with the </a:t>
            </a:r>
          </a:p>
          <a:p>
            <a:pPr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              literature text which is classical text earlier</a:t>
            </a:r>
          </a:p>
          <a:p>
            <a:pPr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           *In Malay, we call it as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Kesusasteraan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Melayu</a:t>
            </a: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8701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MAJOR CHARACTERISTICS OF GRAMMAR TRANSLATION</a:t>
            </a:r>
            <a:endParaRPr lang="en-MY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5" y="4509120"/>
            <a:ext cx="1368152" cy="21477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818564"/>
            <a:ext cx="2486025" cy="183832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6. Little attention is paid to the content of texts, which</a:t>
            </a:r>
          </a:p>
          <a:p>
            <a:pPr>
              <a:buNone/>
            </a:pPr>
            <a:r>
              <a:rPr lang="en-US" dirty="0" smtClean="0"/>
              <a:t>     are treated as exercises in grammatical analysis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*Which means the student will only have to read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the passage and identify the grammar rules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which is related to SVA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*They do not have to understand what is the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passage is all about</a:t>
            </a:r>
            <a:endParaRPr lang="en-MY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8701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MAJOR CHARACTERISTICS OF GRAMMAR TRANSLATION</a:t>
            </a:r>
            <a:endParaRPr lang="en-MY" sz="4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7. Often the only drills are exercises in translating </a:t>
            </a:r>
          </a:p>
          <a:p>
            <a:pPr>
              <a:buNone/>
            </a:pPr>
            <a:r>
              <a:rPr lang="en-US" dirty="0" smtClean="0"/>
              <a:t>     disconnected sentences from the target language</a:t>
            </a:r>
          </a:p>
          <a:p>
            <a:pPr>
              <a:buNone/>
            </a:pPr>
            <a:r>
              <a:rPr lang="en-US" dirty="0" smtClean="0"/>
              <a:t>     into the mother tongue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*</a:t>
            </a:r>
            <a:r>
              <a:rPr lang="en-US" dirty="0" smtClean="0">
                <a:solidFill>
                  <a:srgbClr val="00B050"/>
                </a:solidFill>
              </a:rPr>
              <a:t>This means that the teacher will drill the students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with a lot of exercises that contains sentences  in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English and the students must translate the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sentences into their mother tongue</a:t>
            </a:r>
            <a:endParaRPr lang="en-MY" dirty="0">
              <a:solidFill>
                <a:srgbClr val="00B05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8701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MAJOR CHARACTERISTICS OF GRAMMAR TRANSLATION</a:t>
            </a:r>
            <a:endParaRPr lang="en-MY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5" y="4653136"/>
            <a:ext cx="2402729" cy="170080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2175" y="2276872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8. Little or no attention is given to pronunciation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*</a:t>
            </a:r>
            <a:r>
              <a:rPr lang="en-US" dirty="0" smtClean="0">
                <a:solidFill>
                  <a:srgbClr val="7030A0"/>
                </a:solidFill>
              </a:rPr>
              <a:t>The teacher will not emphasize on the way the 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students should pronounce the words</a:t>
            </a:r>
            <a:endParaRPr lang="en-MY" dirty="0">
              <a:solidFill>
                <a:srgbClr val="7030A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8701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MAJOR CHARACTERISTICS OF GRAMMAR TRANSLATION</a:t>
            </a:r>
            <a:endParaRPr lang="en-MY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775398"/>
            <a:ext cx="2088232" cy="268251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ms-MY" sz="2800" b="1" dirty="0" smtClean="0"/>
          </a:p>
          <a:p>
            <a:r>
              <a:rPr lang="ms-MY" sz="2800" b="1" dirty="0" smtClean="0"/>
              <a:t>Teacher</a:t>
            </a:r>
          </a:p>
          <a:p>
            <a:r>
              <a:rPr lang="ms-MY" sz="2000" dirty="0" smtClean="0"/>
              <a:t>Source of knowledge</a:t>
            </a:r>
          </a:p>
          <a:p>
            <a:r>
              <a:rPr lang="ms-MY" sz="2800" b="1" dirty="0" smtClean="0"/>
              <a:t>Students</a:t>
            </a:r>
          </a:p>
          <a:p>
            <a:r>
              <a:rPr lang="ms-MY" sz="2000" dirty="0" smtClean="0"/>
              <a:t>Passive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215008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MAJOR CHARACTERISTICS OF GRAMMAR TRANSLATION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89699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/>
          <a:lstStyle/>
          <a:p>
            <a:r>
              <a:rPr lang="ms-MY" b="1" dirty="0" smtClean="0"/>
              <a:t>Advantages:</a:t>
            </a:r>
          </a:p>
          <a:p>
            <a:r>
              <a:rPr lang="ms-MY" dirty="0" smtClean="0"/>
              <a:t>Focusing the translation of Vocabularies-beginners</a:t>
            </a:r>
          </a:p>
          <a:p>
            <a:endParaRPr lang="ms-MY" dirty="0"/>
          </a:p>
          <a:p>
            <a:endParaRPr lang="ms-MY" dirty="0" smtClean="0"/>
          </a:p>
          <a:p>
            <a:pPr marL="0" indent="0">
              <a:buNone/>
            </a:pPr>
            <a:endParaRPr lang="ms-MY" dirty="0"/>
          </a:p>
          <a:p>
            <a:r>
              <a:rPr lang="ms-MY" dirty="0" smtClean="0"/>
              <a:t>Good for mental exercises. </a:t>
            </a:r>
          </a:p>
          <a:p>
            <a:endParaRPr lang="ms-MY" dirty="0" smtClean="0"/>
          </a:p>
          <a:p>
            <a:endParaRPr lang="ms-MY" dirty="0" smtClean="0"/>
          </a:p>
          <a:p>
            <a:endParaRPr lang="ms-MY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 smtClean="0"/>
              <a:t>Pros and Cons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80627">
            <a:off x="4736294" y="2974458"/>
            <a:ext cx="2132904" cy="14453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72638"/>
            <a:ext cx="1728192" cy="17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3463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284168"/>
          </a:xfrm>
        </p:spPr>
        <p:txBody>
          <a:bodyPr/>
          <a:lstStyle/>
          <a:p>
            <a:endParaRPr lang="ms-MY" b="1" dirty="0" smtClean="0"/>
          </a:p>
          <a:p>
            <a:endParaRPr lang="ms-MY" b="1" dirty="0"/>
          </a:p>
          <a:p>
            <a:pPr marL="45720" indent="0">
              <a:buNone/>
            </a:pPr>
            <a:endParaRPr lang="ms-MY" b="1" dirty="0" smtClean="0"/>
          </a:p>
          <a:p>
            <a:pPr marL="45720" indent="0">
              <a:buNone/>
            </a:pPr>
            <a:r>
              <a:rPr lang="ms-MY" b="1" dirty="0" smtClean="0"/>
              <a:t>Disadvantages:</a:t>
            </a:r>
          </a:p>
          <a:p>
            <a:r>
              <a:rPr lang="en-MY" dirty="0" smtClean="0"/>
              <a:t>Class time is not allocated for students to produce </a:t>
            </a:r>
            <a:r>
              <a:rPr lang="en-MY" sz="1800" dirty="0" smtClean="0"/>
              <a:t>their own sentences</a:t>
            </a:r>
          </a:p>
          <a:p>
            <a:endParaRPr lang="en-MY" sz="2400" dirty="0" smtClean="0"/>
          </a:p>
          <a:p>
            <a:endParaRPr lang="en-MY" sz="2400" dirty="0" smtClean="0"/>
          </a:p>
          <a:p>
            <a:endParaRPr lang="en-MY" sz="2400" dirty="0" smtClean="0"/>
          </a:p>
          <a:p>
            <a:r>
              <a:rPr lang="en-MY" dirty="0" smtClean="0"/>
              <a:t>less </a:t>
            </a:r>
            <a:r>
              <a:rPr lang="en-MY" dirty="0"/>
              <a:t>time is spent on oral practice (whether productive or reproductive)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0260">
            <a:off x="4341219" y="4906069"/>
            <a:ext cx="2368223" cy="15032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441891"/>
            <a:ext cx="1716899" cy="157438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81" y="4631936"/>
            <a:ext cx="1369279" cy="20514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5110">
            <a:off x="3903961" y="2350844"/>
            <a:ext cx="1034892" cy="156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0825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/>
          </a:bodyPr>
          <a:lstStyle/>
          <a:p>
            <a:endParaRPr lang="en-MY" dirty="0" smtClean="0"/>
          </a:p>
          <a:p>
            <a:endParaRPr lang="en-MY" dirty="0"/>
          </a:p>
          <a:p>
            <a:r>
              <a:rPr lang="en-MY" dirty="0" smtClean="0"/>
              <a:t>Removes </a:t>
            </a:r>
            <a:r>
              <a:rPr lang="en-MY" dirty="0"/>
              <a:t>any creativity from the </a:t>
            </a:r>
            <a:r>
              <a:rPr lang="en-MY" dirty="0" smtClean="0"/>
              <a:t>class-dull and bored.</a:t>
            </a:r>
          </a:p>
          <a:p>
            <a:endParaRPr lang="en-MY" dirty="0" smtClean="0"/>
          </a:p>
          <a:p>
            <a:endParaRPr lang="en-MY" dirty="0"/>
          </a:p>
          <a:p>
            <a:endParaRPr lang="en-MY" dirty="0" smtClean="0"/>
          </a:p>
          <a:p>
            <a:endParaRPr lang="en-MY" dirty="0" smtClean="0"/>
          </a:p>
          <a:p>
            <a:endParaRPr lang="en-MY" dirty="0"/>
          </a:p>
          <a:p>
            <a:endParaRPr lang="en-MY" dirty="0" smtClean="0"/>
          </a:p>
          <a:p>
            <a:pPr marL="0" indent="0">
              <a:buNone/>
            </a:pPr>
            <a:endParaRPr lang="en-MY" dirty="0" smtClean="0"/>
          </a:p>
          <a:p>
            <a:r>
              <a:rPr lang="en-MY" dirty="0" smtClean="0"/>
              <a:t>Often </a:t>
            </a:r>
            <a:r>
              <a:rPr lang="en-MY" dirty="0"/>
              <a:t>little </a:t>
            </a:r>
            <a:r>
              <a:rPr lang="en-MY" dirty="0" smtClean="0"/>
              <a:t>contextualization </a:t>
            </a:r>
            <a:r>
              <a:rPr lang="en-MY" dirty="0"/>
              <a:t>of the </a:t>
            </a:r>
            <a:r>
              <a:rPr lang="en-MY" dirty="0" smtClean="0"/>
              <a:t>grammar</a:t>
            </a:r>
          </a:p>
          <a:p>
            <a:r>
              <a:rPr lang="en-MY" dirty="0" smtClean="0"/>
              <a:t>Difficult to describe the actual meaning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93632">
            <a:off x="1371599" y="2514600"/>
            <a:ext cx="2803549" cy="18643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13285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207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s-MY" dirty="0"/>
              <a:t>Terjemahkan ayat ini ke dalam bahasa ibunda </a:t>
            </a:r>
            <a:r>
              <a:rPr lang="ms-MY" dirty="0" smtClean="0"/>
              <a:t>anda.</a:t>
            </a:r>
          </a:p>
          <a:p>
            <a:endParaRPr lang="ms-MY" dirty="0" smtClean="0"/>
          </a:p>
          <a:p>
            <a:pPr marL="502920" indent="-457200">
              <a:buAutoNum type="arabicPeriod"/>
            </a:pPr>
            <a:r>
              <a:rPr lang="ms-MY" dirty="0" smtClean="0"/>
              <a:t>I am a student</a:t>
            </a:r>
          </a:p>
          <a:p>
            <a:pPr marL="502920" indent="-457200">
              <a:buAutoNum type="arabicPeriod"/>
            </a:pPr>
            <a:r>
              <a:rPr lang="ms-MY" dirty="0" smtClean="0"/>
              <a:t>Irsyad is a good boy</a:t>
            </a:r>
          </a:p>
          <a:p>
            <a:pPr marL="502920" indent="-457200">
              <a:buAutoNum type="arabicPeriod"/>
            </a:pPr>
            <a:r>
              <a:rPr lang="ms-MY" dirty="0" smtClean="0"/>
              <a:t>Shikin is drinking a cup of coffee</a:t>
            </a:r>
          </a:p>
          <a:p>
            <a:pPr marL="502920" indent="-457200">
              <a:buAutoNum type="arabicPeriod"/>
            </a:pPr>
            <a:r>
              <a:rPr lang="ms-MY" dirty="0" smtClean="0"/>
              <a:t>Syira loves her father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 smtClean="0"/>
              <a:t>TIME FOR ACTIVITies!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53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en.wikipedia.org/wiki/Grammar-translation_method</a:t>
            </a:r>
            <a:endParaRPr lang="en-US" dirty="0" smtClean="0"/>
          </a:p>
          <a:p>
            <a:r>
              <a:rPr lang="en-MY" sz="1000" b="1" dirty="0"/>
              <a:t>References</a:t>
            </a:r>
          </a:p>
          <a:p>
            <a:r>
              <a:rPr lang="en-MY" sz="1000" dirty="0"/>
              <a:t>Chastain, Kenneth. </a:t>
            </a:r>
            <a:r>
              <a:rPr lang="en-MY" sz="1000" i="1" dirty="0"/>
              <a:t>The Development of Modern Language Skills: Theory to Practice</a:t>
            </a:r>
            <a:r>
              <a:rPr lang="en-MY" sz="1000" dirty="0"/>
              <a:t>. Philadelphia: </a:t>
            </a:r>
            <a:r>
              <a:rPr lang="en-MY" sz="1000" dirty="0" err="1"/>
              <a:t>Center</a:t>
            </a:r>
            <a:r>
              <a:rPr lang="en-MY" sz="1000" dirty="0"/>
              <a:t> for Curriculum Development,1971.</a:t>
            </a:r>
          </a:p>
          <a:p>
            <a:r>
              <a:rPr lang="en-MY" sz="1000" dirty="0" err="1"/>
              <a:t>Rippa</a:t>
            </a:r>
            <a:r>
              <a:rPr lang="en-MY" sz="1000" dirty="0"/>
              <a:t>, S. Alexander 1971. </a:t>
            </a:r>
            <a:r>
              <a:rPr lang="en-MY" sz="1000" i="1" dirty="0"/>
              <a:t>Education in a Free Society</a:t>
            </a:r>
            <a:r>
              <a:rPr lang="en-MY" sz="1000" dirty="0"/>
              <a:t>, 2nd. Edition. New York: David McKay Company, 1971.</a:t>
            </a:r>
          </a:p>
          <a:p>
            <a:r>
              <a:rPr lang="en-MY" sz="1000" dirty="0"/>
              <a:t>Richards, Jack C.; Rodgers, Theodore S. (2001). </a:t>
            </a:r>
            <a:r>
              <a:rPr lang="en-MY" sz="1000" i="1" dirty="0"/>
              <a:t>Approaches and Methods in Language Teaching</a:t>
            </a:r>
            <a:r>
              <a:rPr lang="en-MY" sz="1000" dirty="0"/>
              <a:t> (2nd ed.). Cambridge, New York: Cambridge University Press.</a:t>
            </a:r>
          </a:p>
          <a:p>
            <a:r>
              <a:rPr lang="en-MY" sz="1000" dirty="0"/>
              <a:t>Rivers, </a:t>
            </a:r>
            <a:r>
              <a:rPr lang="en-MY" sz="1000" dirty="0" err="1"/>
              <a:t>Wilga</a:t>
            </a:r>
            <a:r>
              <a:rPr lang="en-MY" sz="1000" dirty="0"/>
              <a:t> M. </a:t>
            </a:r>
            <a:r>
              <a:rPr lang="en-MY" sz="1000" i="1" dirty="0"/>
              <a:t>Teaching Foreign Language Skills</a:t>
            </a:r>
            <a:r>
              <a:rPr lang="en-MY" sz="1000" dirty="0"/>
              <a:t>, 2nd Edition. Chicago: University of Chicago Press, 1981.</a:t>
            </a:r>
          </a:p>
          <a:p>
            <a:endParaRPr lang="en-US" dirty="0" smtClean="0"/>
          </a:p>
          <a:p>
            <a:r>
              <a:rPr lang="en-US" dirty="0">
                <a:hlinkClick r:id="rId3"/>
              </a:rPr>
              <a:t>http://blog.about-esl.com/grammar-translation-method-teaching-english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www.japantoday.com/category/opinions/view/the-grammar-translation-method-is-it-really-all-that-bad</a:t>
            </a:r>
            <a:endParaRPr lang="en-US" dirty="0" smtClean="0"/>
          </a:p>
          <a:p>
            <a:r>
              <a:rPr lang="en-US"/>
              <a:t>http://www.nthuleen.com/papers/720report.html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 smtClean="0"/>
              <a:t>CiteD from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992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2400" dirty="0"/>
              <a:t>The </a:t>
            </a:r>
            <a:r>
              <a:rPr lang="en-MY" sz="2400" b="1" dirty="0"/>
              <a:t>grammar-translation method</a:t>
            </a:r>
            <a:r>
              <a:rPr lang="en-MY" sz="2400" dirty="0"/>
              <a:t> is a </a:t>
            </a:r>
            <a:r>
              <a:rPr lang="en-MY" sz="2400" dirty="0">
                <a:hlinkClick r:id="rId2" tooltip="Method of teaching foreign languages"/>
              </a:rPr>
              <a:t>method of teaching foreign languages</a:t>
            </a:r>
            <a:r>
              <a:rPr lang="en-MY" sz="2400" dirty="0"/>
              <a:t> derived from the classical </a:t>
            </a:r>
            <a:r>
              <a:rPr lang="en-MY" sz="2400" dirty="0" smtClean="0"/>
              <a:t>method </a:t>
            </a:r>
            <a:r>
              <a:rPr lang="en-MY" sz="2400" dirty="0"/>
              <a:t>of teaching </a:t>
            </a:r>
            <a:r>
              <a:rPr lang="en-MY" sz="2400" dirty="0">
                <a:hlinkClick r:id="rId3" tooltip="Greek language"/>
              </a:rPr>
              <a:t>Greek</a:t>
            </a:r>
            <a:r>
              <a:rPr lang="en-MY" sz="2400" dirty="0"/>
              <a:t> and </a:t>
            </a:r>
            <a:r>
              <a:rPr lang="en-MY" sz="2400" dirty="0" smtClean="0">
                <a:hlinkClick r:id="rId4" tooltip="Latin"/>
              </a:rPr>
              <a:t>Latin</a:t>
            </a:r>
            <a:endParaRPr lang="en-MY" sz="2400" dirty="0" smtClean="0"/>
          </a:p>
          <a:p>
            <a:r>
              <a:rPr lang="en-MY" sz="2400" dirty="0" smtClean="0"/>
              <a:t>Late 19th </a:t>
            </a:r>
            <a:r>
              <a:rPr lang="en-MY" sz="2400" dirty="0"/>
              <a:t>and early </a:t>
            </a:r>
            <a:r>
              <a:rPr lang="en-MY" sz="2400" dirty="0" smtClean="0"/>
              <a:t>20th centuries</a:t>
            </a:r>
          </a:p>
          <a:p>
            <a:r>
              <a:rPr lang="en-MY" sz="2400" dirty="0" smtClean="0"/>
              <a:t>It was essentially based on the use of L1(mother tongue) and L2(target language)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s-MY" sz="3200" dirty="0" smtClean="0"/>
              <a:t>The Grammar Translation Method of Teaching English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221088"/>
            <a:ext cx="2284115" cy="17525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227766"/>
            <a:ext cx="4243563" cy="200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335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s-MY" dirty="0" smtClean="0"/>
              <a:t>Prator and Celce-Murcia (1979,p.3) chapter 2 A “Methodical” History of Language Teaching. Teaching by Principles, An Interactive Approach to Language Pedagogy. Third Edition, H. Douglas Brown</a:t>
            </a:r>
          </a:p>
          <a:p>
            <a:endParaRPr lang="ms-MY" dirty="0"/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www.youtube.com/watch?v=bO14GvgOXfM</a:t>
            </a:r>
            <a:r>
              <a:rPr lang="en-US" dirty="0" smtClean="0"/>
              <a:t> </a:t>
            </a:r>
            <a:r>
              <a:rPr lang="en-US" b="1" dirty="0"/>
              <a:t>The Grammar Translation Method GTM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 smtClean="0"/>
              <a:t>Textbook and video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0394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7200" dirty="0" smtClean="0">
                <a:latin typeface="Aharoni" pitchFamily="2" charset="-79"/>
                <a:cs typeface="Aharoni" pitchFamily="2" charset="-79"/>
              </a:rPr>
              <a:t>THE END ! </a:t>
            </a:r>
            <a:r>
              <a:rPr lang="en-US" sz="7200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</a:t>
            </a:r>
            <a:endParaRPr lang="en-MY" sz="7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138929"/>
          </a:xfrm>
        </p:spPr>
        <p:txBody>
          <a:bodyPr/>
          <a:lstStyle/>
          <a:p>
            <a:r>
              <a:rPr lang="en-MY" sz="2400" dirty="0"/>
              <a:t>The method has </a:t>
            </a:r>
            <a:r>
              <a:rPr lang="en-MY" sz="2400" b="1" dirty="0"/>
              <a:t>two main goals</a:t>
            </a:r>
            <a:r>
              <a:rPr lang="en-MY" sz="2400" dirty="0"/>
              <a:t>: </a:t>
            </a:r>
          </a:p>
          <a:p>
            <a:r>
              <a:rPr lang="en-MY" sz="2400" dirty="0"/>
              <a:t>To enable students to read and </a:t>
            </a:r>
            <a:r>
              <a:rPr lang="en-MY" sz="2400" dirty="0" smtClean="0"/>
              <a:t>translate literature </a:t>
            </a:r>
            <a:r>
              <a:rPr lang="en-MY" sz="2400" dirty="0"/>
              <a:t>written in the target </a:t>
            </a:r>
            <a:r>
              <a:rPr lang="en-MY" sz="2400" dirty="0" smtClean="0"/>
              <a:t>language</a:t>
            </a:r>
          </a:p>
          <a:p>
            <a:endParaRPr lang="en-MY" sz="2400" dirty="0"/>
          </a:p>
          <a:p>
            <a:endParaRPr lang="en-MY" sz="2400" dirty="0" smtClean="0"/>
          </a:p>
          <a:p>
            <a:pPr marL="45720" indent="0">
              <a:buNone/>
            </a:pPr>
            <a:endParaRPr lang="en-MY" sz="2400" dirty="0"/>
          </a:p>
          <a:p>
            <a:r>
              <a:rPr lang="en-US" sz="2400" dirty="0" smtClean="0"/>
              <a:t>Develop </a:t>
            </a:r>
            <a:r>
              <a:rPr lang="en-US" sz="2400" dirty="0"/>
              <a:t>student’s general mental discipline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07" y="2924944"/>
            <a:ext cx="1584176" cy="1389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738687"/>
            <a:ext cx="1303586" cy="195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069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2400" dirty="0"/>
              <a:t>Translation is the key to this methodology as is reading and writing. There is not normally any </a:t>
            </a:r>
            <a:r>
              <a:rPr lang="en-MY" sz="2400" b="1" dirty="0"/>
              <a:t>listening or speaking </a:t>
            </a:r>
            <a:r>
              <a:rPr lang="en-MY" sz="2400" dirty="0"/>
              <a:t>practice carried out moreover, there is </a:t>
            </a:r>
            <a:r>
              <a:rPr lang="en-MY" sz="2400" b="1" dirty="0"/>
              <a:t>virtually no pronunciation practice for the students</a:t>
            </a:r>
            <a:r>
              <a:rPr lang="en-MY" sz="2400" b="1" dirty="0" smtClean="0"/>
              <a:t>.</a:t>
            </a:r>
          </a:p>
          <a:p>
            <a:endParaRPr lang="ms-MY" sz="2400" dirty="0" smtClean="0"/>
          </a:p>
          <a:p>
            <a:endParaRPr lang="ms-MY" sz="2400" dirty="0"/>
          </a:p>
          <a:p>
            <a:endParaRPr lang="ms-MY" sz="2400" dirty="0" smtClean="0"/>
          </a:p>
          <a:p>
            <a:endParaRPr lang="ms-MY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191000"/>
            <a:ext cx="2218742" cy="22187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182998"/>
            <a:ext cx="2286000" cy="24162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824" y="4606093"/>
            <a:ext cx="1981200" cy="1570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39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1. Classes are taught in the mother tongue, with the  </a:t>
            </a:r>
          </a:p>
          <a:p>
            <a:pPr>
              <a:buNone/>
            </a:pPr>
            <a:r>
              <a:rPr lang="en-US" dirty="0" smtClean="0"/>
              <a:t>     little active use of the target language :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*which means the teacher will teach the target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language using the mother tongue of the 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students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*For Malaysian we are going to use Malay 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language</a:t>
            </a:r>
          </a:p>
          <a:p>
            <a:pPr>
              <a:buNone/>
            </a:pPr>
            <a:r>
              <a:rPr lang="en-US" dirty="0" smtClean="0"/>
              <a:t>             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35902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MAJOR CHARACTERISTICS OF GRAMMAR TRANSLATION</a:t>
            </a:r>
            <a:endParaRPr lang="en-MY" sz="44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4437112"/>
            <a:ext cx="1872542" cy="12487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653136"/>
            <a:ext cx="2457450" cy="18669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2. Much vocabulary is taught in the form of lists of </a:t>
            </a:r>
          </a:p>
          <a:p>
            <a:pPr>
              <a:buNone/>
            </a:pPr>
            <a:r>
              <a:rPr lang="en-US" dirty="0" smtClean="0"/>
              <a:t>     isolated words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 *Isolated words is the word that is not connected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   to each other</a:t>
            </a:r>
          </a:p>
          <a:p>
            <a:pPr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 * </a:t>
            </a:r>
            <a:r>
              <a:rPr lang="en-MY" dirty="0" smtClean="0">
                <a:solidFill>
                  <a:srgbClr val="00B050"/>
                </a:solidFill>
              </a:rPr>
              <a:t>Vocabulary items are taught in the form of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     word list </a:t>
            </a:r>
            <a:endParaRPr lang="en-MY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8701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MAJOR CHARACTERISTICS OF GRAMMAR TRANSLATION</a:t>
            </a:r>
            <a:endParaRPr lang="en-MY" sz="4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3. Long, elaborate explanations of the intricacies of</a:t>
            </a:r>
          </a:p>
          <a:p>
            <a:pPr>
              <a:buNone/>
            </a:pPr>
            <a:r>
              <a:rPr lang="en-US" dirty="0" smtClean="0"/>
              <a:t>     grammar are given 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    * The teacher will explain details about the 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       grammar rule in the simple grammar table</a:t>
            </a:r>
          </a:p>
          <a:p>
            <a:pPr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    * for example, in teaching of the Subject Verb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       Agreement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15008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MAJOR CHARACTERISTICS OF GRAMMAR TRANSLATION</a:t>
            </a:r>
            <a:endParaRPr lang="en-MY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5" y="4869160"/>
            <a:ext cx="3171825" cy="143827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4. Grammar provides the rules for putting words </a:t>
            </a:r>
          </a:p>
          <a:p>
            <a:pPr>
              <a:buNone/>
            </a:pPr>
            <a:r>
              <a:rPr lang="en-US" dirty="0" smtClean="0"/>
              <a:t>      together, and instruction often focuses on the form</a:t>
            </a:r>
          </a:p>
          <a:p>
            <a:pPr>
              <a:buNone/>
            </a:pPr>
            <a:r>
              <a:rPr lang="en-US" dirty="0" smtClean="0"/>
              <a:t>      and inflection of words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*which means the grammar rules provide us 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  the way to construct sentences in a proper way,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  to give instructions to form and says the word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  properly</a:t>
            </a:r>
          </a:p>
          <a:p>
            <a:pPr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             </a:t>
            </a:r>
            <a:endParaRPr lang="en-MY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264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MAJOR CHARACTERISTICS OF GRAMMAR TRANSLATION</a:t>
            </a:r>
            <a:endParaRPr lang="en-MY" sz="4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*For example the grammar rule will guide us to</a:t>
            </a:r>
          </a:p>
          <a:p>
            <a:pPr>
              <a:buNone/>
            </a:pPr>
            <a:r>
              <a:rPr lang="en-US" dirty="0" smtClean="0"/>
              <a:t>      pronounce words using correct pronunciation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smtClean="0">
                <a:solidFill>
                  <a:srgbClr val="0070C0"/>
                </a:solidFill>
              </a:rPr>
              <a:t>- We will pronounce the word read as read 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when the action word in the present tense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whereas we will pronounce the word read as 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 read when the action word is in the past tense</a:t>
            </a: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460</TotalTime>
  <Words>902</Words>
  <Application>Microsoft Office PowerPoint</Application>
  <PresentationFormat>عرض على الشاشة (3:4)‏</PresentationFormat>
  <Paragraphs>171</Paragraphs>
  <Slides>21</Slides>
  <Notes>11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Grid</vt:lpstr>
      <vt:lpstr>THE GRAMMAR TRANSLATION METHOD</vt:lpstr>
      <vt:lpstr>The Grammar Translation Method of Teaching English</vt:lpstr>
      <vt:lpstr>عرض تقديمي في PowerPoint</vt:lpstr>
      <vt:lpstr>عرض تقديمي في PowerPoint</vt:lpstr>
      <vt:lpstr>MAJOR CHARACTERISTICS OF GRAMMAR TRANSLATION</vt:lpstr>
      <vt:lpstr>MAJOR CHARACTERISTICS OF GRAMMAR TRANSLATION</vt:lpstr>
      <vt:lpstr>MAJOR CHARACTERISTICS OF GRAMMAR TRANSLATION</vt:lpstr>
      <vt:lpstr>MAJOR CHARACTERISTICS OF GRAMMAR TRANSLATION</vt:lpstr>
      <vt:lpstr>عرض تقديمي في PowerPoint</vt:lpstr>
      <vt:lpstr>MAJOR CHARACTERISTICS OF GRAMMAR TRANSLATION</vt:lpstr>
      <vt:lpstr>MAJOR CHARACTERISTICS OF GRAMMAR TRANSLATION</vt:lpstr>
      <vt:lpstr>MAJOR CHARACTERISTICS OF GRAMMAR TRANSLATION</vt:lpstr>
      <vt:lpstr>MAJOR CHARACTERISTICS OF GRAMMAR TRANSLATION</vt:lpstr>
      <vt:lpstr>MAJOR CHARACTERISTICS OF GRAMMAR TRANSLATION</vt:lpstr>
      <vt:lpstr>Pros and Cons</vt:lpstr>
      <vt:lpstr>عرض تقديمي في PowerPoint</vt:lpstr>
      <vt:lpstr>عرض تقديمي في PowerPoint</vt:lpstr>
      <vt:lpstr>TIME FOR ACTIVITies!</vt:lpstr>
      <vt:lpstr>CiteD from websites</vt:lpstr>
      <vt:lpstr>Textbook and video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GRAMMAR TRANSLATION METHOD</dc:title>
  <dc:creator>y</dc:creator>
  <cp:lastModifiedBy>DR.Ahmed Saker 2o1O</cp:lastModifiedBy>
  <cp:revision>78</cp:revision>
  <dcterms:created xsi:type="dcterms:W3CDTF">2013-08-13T08:27:30Z</dcterms:created>
  <dcterms:modified xsi:type="dcterms:W3CDTF">2025-02-24T07:29:19Z</dcterms:modified>
</cp:coreProperties>
</file>