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9" r:id="rId4"/>
    <p:sldId id="262" r:id="rId5"/>
    <p:sldId id="257" r:id="rId6"/>
    <p:sldId id="258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pPr/>
              <a:t>2/24/2025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2/24/2025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 صو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2/24/2025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2/24/2025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2/24/2025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2/24/2025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2/24/2025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2/24/2025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2/24/2025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pPr/>
              <a:t>2/24/2025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154954" y="660400"/>
            <a:ext cx="10656045" cy="8915400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</a:rPr>
              <a:t>                             Approach</a:t>
            </a:r>
            <a:endParaRPr lang="ar-IQ" sz="3600" b="1" dirty="0" smtClean="0">
              <a:solidFill>
                <a:schemeClr val="bg1"/>
              </a:solidFill>
            </a:endParaRPr>
          </a:p>
          <a:p>
            <a:pPr algn="ctr"/>
            <a:endParaRPr lang="ar-IQ" sz="3600" b="1" dirty="0" smtClean="0">
              <a:solidFill>
                <a:schemeClr val="bg1"/>
              </a:solidFill>
            </a:endParaRPr>
          </a:p>
          <a:p>
            <a:r>
              <a:rPr lang="en-US" sz="3600" b="1" dirty="0" smtClean="0">
                <a:solidFill>
                  <a:schemeClr val="bg1"/>
                </a:solidFill>
              </a:rPr>
              <a:t>                                 METHOD</a:t>
            </a:r>
          </a:p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                                                               </a:t>
            </a:r>
            <a:endParaRPr lang="en-US" sz="3600" b="1" dirty="0">
              <a:solidFill>
                <a:schemeClr val="bg1"/>
              </a:solidFill>
            </a:endParaRPr>
          </a:p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Technique</a:t>
            </a:r>
          </a:p>
          <a:p>
            <a:pPr algn="ctr"/>
            <a:endParaRPr lang="en-US" sz="3600" b="1" dirty="0">
              <a:solidFill>
                <a:schemeClr val="bg1"/>
              </a:solidFill>
            </a:endParaRPr>
          </a:p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Procedure</a:t>
            </a:r>
          </a:p>
          <a:p>
            <a:pPr algn="ctr"/>
            <a:endParaRPr lang="en-US" sz="3600" b="1" dirty="0">
              <a:solidFill>
                <a:schemeClr val="bg1"/>
              </a:solidFill>
            </a:endParaRPr>
          </a:p>
          <a:p>
            <a:pPr algn="ctr"/>
            <a:r>
              <a:rPr lang="ar-IQ" sz="2800" b="1" dirty="0" smtClean="0"/>
              <a:t>  </a:t>
            </a:r>
            <a:endParaRPr lang="ar-IQ" sz="2800" b="1" dirty="0"/>
          </a:p>
        </p:txBody>
      </p:sp>
      <p:sp>
        <p:nvSpPr>
          <p:cNvPr id="7" name="سهم للأسفل 6"/>
          <p:cNvSpPr/>
          <p:nvPr/>
        </p:nvSpPr>
        <p:spPr>
          <a:xfrm>
            <a:off x="6280636" y="1261474"/>
            <a:ext cx="402371" cy="742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pic>
        <p:nvPicPr>
          <p:cNvPr id="8" name="صورة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0635" y="2613896"/>
            <a:ext cx="402371" cy="733987"/>
          </a:xfrm>
          <a:prstGeom prst="rect">
            <a:avLst/>
          </a:prstGeom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0635" y="3958241"/>
            <a:ext cx="457240" cy="731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59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495300" y="668635"/>
            <a:ext cx="109601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1200" dirty="0">
                <a:latin typeface="Verdan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ctr">
              <a:lnSpc>
                <a:spcPct val="150000"/>
              </a:lnSpc>
              <a:spcAft>
                <a:spcPts val="0"/>
              </a:spcAft>
            </a:pPr>
            <a:r>
              <a:rPr lang="en-US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+mj-cs"/>
              </a:rPr>
              <a:t>The simple diagram found below is an attempt to distinguish them:</a:t>
            </a: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endParaRPr lang="en-US" sz="1200" dirty="0">
              <a:effectLst/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endParaRPr lang="en-US" sz="1200" dirty="0" smtClean="0"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endParaRPr lang="en-US" sz="1200" dirty="0">
              <a:effectLst/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endParaRPr lang="en-US" sz="1200" dirty="0" smtClean="0"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endParaRPr lang="en-US" sz="1200" dirty="0">
              <a:effectLst/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endParaRPr lang="en-US" sz="1200" dirty="0" smtClean="0"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endParaRPr lang="en-US" sz="1200" dirty="0">
              <a:effectLst/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endParaRPr lang="en-US" sz="1200" dirty="0" smtClean="0"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endParaRPr lang="en-US" sz="1200" dirty="0">
              <a:effectLst/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endParaRPr lang="en-US" sz="1200" dirty="0" smtClean="0"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endParaRPr lang="en-US" sz="1200" dirty="0">
              <a:effectLst/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endParaRPr lang="en-US" sz="1200" dirty="0" smtClean="0"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endParaRPr lang="en-US" sz="1200" dirty="0">
              <a:effectLst/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endParaRPr lang="en-US" sz="1200" dirty="0" smtClean="0"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endParaRPr lang="en-US" sz="1200" dirty="0">
              <a:effectLst/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endParaRPr lang="en-US" sz="1200" dirty="0" smtClean="0"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endParaRPr lang="en-US" sz="1200" dirty="0">
              <a:effectLst/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endParaRPr lang="en-US" sz="1200" dirty="0" smtClean="0"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شكل بيضاوي 3"/>
          <p:cNvSpPr/>
          <p:nvPr/>
        </p:nvSpPr>
        <p:spPr>
          <a:xfrm>
            <a:off x="3451122" y="1703437"/>
            <a:ext cx="4137127" cy="50218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/>
              <a:t>Approach</a:t>
            </a:r>
          </a:p>
          <a:p>
            <a:pPr algn="ctr"/>
            <a:endParaRPr lang="en-US" b="1" dirty="0"/>
          </a:p>
          <a:p>
            <a:pPr algn="ctr"/>
            <a:endParaRPr lang="en-US" b="1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 </a:t>
            </a:r>
            <a:endParaRPr lang="ar-IQ" dirty="0"/>
          </a:p>
        </p:txBody>
      </p:sp>
      <p:sp>
        <p:nvSpPr>
          <p:cNvPr id="5" name="شكل بيضاوي 4"/>
          <p:cNvSpPr/>
          <p:nvPr/>
        </p:nvSpPr>
        <p:spPr>
          <a:xfrm>
            <a:off x="4292600" y="33782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6" name="شكل بيضاوي 5"/>
          <p:cNvSpPr/>
          <p:nvPr/>
        </p:nvSpPr>
        <p:spPr>
          <a:xfrm>
            <a:off x="3875240" y="2492477"/>
            <a:ext cx="3288889" cy="393782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Method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endParaRPr lang="en-US" b="1" dirty="0" smtClean="0">
              <a:solidFill>
                <a:schemeClr val="bg1"/>
              </a:solidFill>
            </a:endParaRPr>
          </a:p>
          <a:p>
            <a:pPr algn="ctr"/>
            <a:endParaRPr lang="en-US" b="1" dirty="0" smtClean="0">
              <a:solidFill>
                <a:schemeClr val="bg1"/>
              </a:solidFill>
            </a:endParaRP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endParaRPr lang="en-US" b="1" dirty="0" smtClean="0">
              <a:solidFill>
                <a:schemeClr val="bg1"/>
              </a:solidFill>
            </a:endParaRP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endParaRPr lang="en-US" b="1" dirty="0" smtClean="0">
              <a:solidFill>
                <a:schemeClr val="bg1"/>
              </a:solidFill>
            </a:endParaRP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endParaRPr lang="en-US" b="1" dirty="0" smtClean="0">
              <a:solidFill>
                <a:schemeClr val="bg1"/>
              </a:solidFill>
            </a:endParaRP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 </a:t>
            </a:r>
            <a:endParaRPr lang="ar-IQ" b="1" dirty="0">
              <a:solidFill>
                <a:schemeClr val="bg1"/>
              </a:solidFill>
            </a:endParaRPr>
          </a:p>
        </p:txBody>
      </p:sp>
      <p:sp>
        <p:nvSpPr>
          <p:cNvPr id="7" name="شكل بيضاوي 6"/>
          <p:cNvSpPr/>
          <p:nvPr/>
        </p:nvSpPr>
        <p:spPr>
          <a:xfrm>
            <a:off x="4292600" y="3170904"/>
            <a:ext cx="2609645" cy="2934928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Technique</a:t>
            </a:r>
          </a:p>
          <a:p>
            <a:pPr algn="ctr"/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ar-IQ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شكل بيضاوي 7"/>
          <p:cNvSpPr/>
          <p:nvPr/>
        </p:nvSpPr>
        <p:spPr>
          <a:xfrm>
            <a:off x="4630994" y="3884670"/>
            <a:ext cx="1956361" cy="192619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Procedure </a:t>
            </a:r>
            <a:endParaRPr lang="ar-IQ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928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4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20700" y="368300"/>
            <a:ext cx="113284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577850" y="694035"/>
            <a:ext cx="1121410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4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An Approach </a:t>
            </a:r>
            <a:endParaRPr lang="en-US" sz="24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400" b="1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An approach is theoretical . </a:t>
            </a:r>
            <a:r>
              <a:rPr lang="en-US" sz="2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provides philosophy to the whole process of instruction</a:t>
            </a:r>
            <a:r>
              <a:rPr lang="en-US" sz="2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endParaRPr lang="en-US" sz="2400" b="1" dirty="0" smtClean="0">
              <a:solidFill>
                <a:schemeClr val="accent1">
                  <a:lumMod val="40000"/>
                  <a:lumOff val="60000"/>
                </a:schemeClr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It is the collection of general principles, pace on which different methods can be developed </a:t>
            </a:r>
            <a:r>
              <a:rPr lang="en-US" sz="24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.</a:t>
            </a:r>
          </a:p>
          <a:p>
            <a:pPr lvl="0" algn="just"/>
            <a:endParaRPr lang="en-US" sz="2400" b="1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It is at the level of theories and principles</a:t>
            </a:r>
            <a:r>
              <a:rPr lang="en-US" sz="24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.</a:t>
            </a:r>
          </a:p>
          <a:p>
            <a:pPr lvl="0"/>
            <a:endParaRPr lang="en-US" sz="2400" b="1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It is concerned with the fundamental principles of teaching</a:t>
            </a:r>
            <a:r>
              <a:rPr lang="en-US" sz="24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lvl="0"/>
            <a:r>
              <a:rPr lang="en-US" sz="24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                In </a:t>
            </a:r>
            <a:r>
              <a:rPr lang="en-US" sz="24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short , it is a set of assumptions and principles about the nature of language and  the nature of learning .</a:t>
            </a:r>
          </a:p>
          <a:p>
            <a:pPr lvl="0"/>
            <a:endParaRPr lang="en-US" sz="2400" b="1" dirty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400" b="1" dirty="0" smtClean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400" b="1" dirty="0" smtClean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400" b="1" dirty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4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14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796413" y="197346"/>
            <a:ext cx="1054509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dirty="0">
              <a:solidFill>
                <a:prstClr val="white"/>
              </a:solidFill>
            </a:endParaRPr>
          </a:p>
          <a:p>
            <a:pPr lvl="0" algn="ctr"/>
            <a:r>
              <a:rPr lang="en-US" sz="2400" b="1" dirty="0" smtClean="0">
                <a:solidFill>
                  <a:srgbClr val="00B0F0"/>
                </a:solidFill>
              </a:rPr>
              <a:t>A </a:t>
            </a:r>
            <a:r>
              <a:rPr lang="en-US" sz="2400" b="1" dirty="0">
                <a:solidFill>
                  <a:srgbClr val="00B0F0"/>
                </a:solidFill>
              </a:rPr>
              <a:t>method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B0F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B0F0"/>
                </a:solidFill>
              </a:rPr>
              <a:t>It is a general framework for the presentation, practice,  and production of language</a:t>
            </a:r>
            <a:r>
              <a:rPr lang="en-US" sz="2400" b="1" dirty="0" smtClean="0">
                <a:solidFill>
                  <a:srgbClr val="00B0F0"/>
                </a:solidFill>
              </a:rPr>
              <a:t>.</a:t>
            </a:r>
          </a:p>
          <a:p>
            <a:pPr lvl="0"/>
            <a:endParaRPr lang="en-US" sz="2400" b="1" dirty="0">
              <a:solidFill>
                <a:srgbClr val="00B0F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B0F0"/>
                </a:solidFill>
              </a:rPr>
              <a:t>It is embodiment of the ideas of an approach</a:t>
            </a:r>
            <a:r>
              <a:rPr lang="en-US" sz="2400" b="1" dirty="0" smtClean="0">
                <a:solidFill>
                  <a:srgbClr val="00B0F0"/>
                </a:solidFill>
              </a:rPr>
              <a:t>.</a:t>
            </a:r>
          </a:p>
          <a:p>
            <a:pPr lvl="0"/>
            <a:endParaRPr lang="en-US" sz="2400" b="1" dirty="0">
              <a:solidFill>
                <a:srgbClr val="00B0F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B0F0"/>
                </a:solidFill>
              </a:rPr>
              <a:t>It is derived </a:t>
            </a:r>
            <a:r>
              <a:rPr lang="en-US" sz="2400" b="1" dirty="0" smtClean="0">
                <a:solidFill>
                  <a:srgbClr val="00B0F0"/>
                </a:solidFill>
              </a:rPr>
              <a:t>from </a:t>
            </a:r>
            <a:r>
              <a:rPr lang="en-US" sz="2400" b="1" dirty="0">
                <a:solidFill>
                  <a:srgbClr val="00B0F0"/>
                </a:solidFill>
              </a:rPr>
              <a:t>an approach , i.e. from single approach, many methods can be derived</a:t>
            </a:r>
            <a:r>
              <a:rPr lang="en-US" sz="2400" b="1" dirty="0" smtClean="0">
                <a:solidFill>
                  <a:srgbClr val="00B0F0"/>
                </a:solidFill>
              </a:rPr>
              <a:t>.</a:t>
            </a:r>
          </a:p>
          <a:p>
            <a:pPr lvl="0"/>
            <a:endParaRPr lang="en-US" sz="2400" b="1" dirty="0">
              <a:solidFill>
                <a:srgbClr val="00B0F0"/>
              </a:solidFill>
            </a:endParaRPr>
          </a:p>
          <a:p>
            <a:pPr lvl="0" algn="just"/>
            <a:r>
              <a:rPr lang="en-US" sz="2400" b="1" dirty="0" smtClean="0">
                <a:solidFill>
                  <a:srgbClr val="00B0F0"/>
                </a:solidFill>
              </a:rPr>
              <a:t>             </a:t>
            </a:r>
            <a:r>
              <a:rPr lang="en-US" sz="2400" b="1" dirty="0">
                <a:solidFill>
                  <a:srgbClr val="00B0F0"/>
                </a:solidFill>
              </a:rPr>
              <a:t>I</a:t>
            </a:r>
            <a:r>
              <a:rPr lang="en-US" sz="2400" b="1" dirty="0" smtClean="0">
                <a:solidFill>
                  <a:srgbClr val="00B0F0"/>
                </a:solidFill>
              </a:rPr>
              <a:t>n </a:t>
            </a:r>
            <a:r>
              <a:rPr lang="en-US" sz="2400" b="1" dirty="0">
                <a:solidFill>
                  <a:srgbClr val="00B0F0"/>
                </a:solidFill>
              </a:rPr>
              <a:t>a brief , it is an overall a plan or a framework for teaching, all parts of which aim at one thing: the teaching of language in particular way. It is procedural .</a:t>
            </a:r>
          </a:p>
          <a:p>
            <a:pPr lvl="0"/>
            <a:endParaRPr lang="en-US" sz="24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598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00" decel="100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100000" fill="hold">
                                          <p:stCondLst>
                                            <p:cond delay="4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5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016000" y="304800"/>
            <a:ext cx="9997353" cy="11141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2800" dirty="0" smtClean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ea typeface="Times New Roman" panose="02020603050405020304" pitchFamily="18" charset="0"/>
                <a:cs typeface="+mj-cs"/>
              </a:rPr>
              <a:t>A Technique</a:t>
            </a:r>
          </a:p>
          <a:p>
            <a:pPr algn="ctr"/>
            <a:r>
              <a:rPr lang="en-US" sz="24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ea typeface="Times New Roman" panose="02020603050405020304" pitchFamily="18" charset="0"/>
                <a:cs typeface="+mj-cs"/>
              </a:rPr>
              <a:t>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+mj-lt"/>
                <a:ea typeface="Times New Roman" panose="02020603050405020304" pitchFamily="18" charset="0"/>
                <a:cs typeface="+mj-cs"/>
              </a:rPr>
              <a:t>It encompasses the personal style of the teacher in carrying out specific steps of the teaching process.</a:t>
            </a:r>
            <a:endParaRPr lang="en-US" sz="2400" b="1" dirty="0" smtClean="0">
              <a:solidFill>
                <a:schemeClr val="accent3">
                  <a:lumMod val="40000"/>
                  <a:lumOff val="60000"/>
                </a:schemeClr>
              </a:solidFill>
              <a:latin typeface="+mj-lt"/>
              <a:cs typeface="+mj-cs"/>
            </a:endParaRPr>
          </a:p>
          <a:p>
            <a:pPr lvl="0"/>
            <a:endParaRPr lang="en-US" sz="2400" b="1" dirty="0">
              <a:solidFill>
                <a:schemeClr val="accent3">
                  <a:lumMod val="40000"/>
                  <a:lumOff val="60000"/>
                </a:schemeClr>
              </a:solidFill>
              <a:latin typeface="Vrinda" panose="020B0502040204020203" pitchFamily="34" charset="0"/>
              <a:cs typeface="Vrinda" panose="020B0502040204020203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+mj-lt"/>
                <a:cs typeface="Vrinda" panose="020B0502040204020203" pitchFamily="34" charset="0"/>
              </a:rPr>
              <a:t>It is an </a:t>
            </a:r>
            <a:r>
              <a:rPr lang="en-US" sz="24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+mj-lt"/>
                <a:cs typeface="Vrinda" panose="020B0502040204020203" pitchFamily="34" charset="0"/>
              </a:rPr>
              <a:t>actual specific action, which </a:t>
            </a:r>
            <a:r>
              <a:rPr lang="en-US" sz="24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+mj-lt"/>
                <a:cs typeface="Vrinda" panose="020B0502040204020203" pitchFamily="34" charset="0"/>
              </a:rPr>
              <a:t>is </a:t>
            </a:r>
            <a:r>
              <a:rPr lang="en-US" sz="24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+mj-lt"/>
                <a:cs typeface="Vrinda" panose="020B0502040204020203" pitchFamily="34" charset="0"/>
              </a:rPr>
              <a:t>taken in a class</a:t>
            </a:r>
            <a:r>
              <a:rPr lang="en-US" sz="24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+mj-lt"/>
                <a:cs typeface="Vrinda" panose="020B0502040204020203" pitchFamily="34" charset="0"/>
              </a:rPr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accent3">
                  <a:lumMod val="40000"/>
                  <a:lumOff val="60000"/>
                </a:schemeClr>
              </a:solidFill>
              <a:latin typeface="+mj-lt"/>
              <a:cs typeface="Vrinda" panose="020B0502040204020203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E6B729">
                    <a:lumMod val="40000"/>
                    <a:lumOff val="60000"/>
                  </a:srgbClr>
                </a:solidFill>
              </a:rPr>
              <a:t>It is the activities </a:t>
            </a:r>
            <a:r>
              <a:rPr lang="en-US" sz="2400" b="1" dirty="0">
                <a:solidFill>
                  <a:srgbClr val="E6B729">
                    <a:lumMod val="40000"/>
                    <a:lumOff val="60000"/>
                  </a:srgbClr>
                </a:solidFill>
              </a:rPr>
              <a:t>that are performed in the class.</a:t>
            </a:r>
          </a:p>
          <a:p>
            <a:pPr lvl="0"/>
            <a:endParaRPr lang="en-US" sz="2400" dirty="0">
              <a:solidFill>
                <a:srgbClr val="E6B729">
                  <a:lumMod val="40000"/>
                  <a:lumOff val="60000"/>
                </a:srgbClr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E6B729">
                    <a:lumMod val="40000"/>
                    <a:lumOff val="60000"/>
                  </a:srgbClr>
                </a:solidFill>
              </a:rPr>
              <a:t>It is concerned </a:t>
            </a:r>
            <a:r>
              <a:rPr lang="en-US" sz="2400" b="1" dirty="0">
                <a:solidFill>
                  <a:srgbClr val="E6B729">
                    <a:lumMod val="40000"/>
                    <a:lumOff val="60000"/>
                  </a:srgbClr>
                </a:solidFill>
              </a:rPr>
              <a:t>with specific and practical details of language teaching </a:t>
            </a:r>
            <a:r>
              <a:rPr lang="en-US" sz="2400" b="1" dirty="0" smtClean="0">
                <a:solidFill>
                  <a:srgbClr val="E6B729">
                    <a:lumMod val="40000"/>
                    <a:lumOff val="60000"/>
                  </a:srgbClr>
                </a:solidFill>
              </a:rPr>
              <a:t>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E6B729">
                  <a:lumMod val="40000"/>
                  <a:lumOff val="60000"/>
                </a:srgbClr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E6B729">
                    <a:lumMod val="40000"/>
                    <a:lumOff val="60000"/>
                  </a:srgbClr>
                </a:solidFill>
              </a:rPr>
              <a:t>It is a trick, a strategy and a single action.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E6B729">
                  <a:lumMod val="40000"/>
                  <a:lumOff val="60000"/>
                </a:srgbClr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E6B729">
                  <a:lumMod val="40000"/>
                  <a:lumOff val="60000"/>
                </a:srgbClr>
              </a:solidFill>
            </a:endParaRPr>
          </a:p>
          <a:p>
            <a:pPr lvl="0"/>
            <a:endParaRPr lang="en-US" sz="2400" b="1" dirty="0">
              <a:solidFill>
                <a:srgbClr val="E6B729">
                  <a:lumMod val="40000"/>
                  <a:lumOff val="60000"/>
                </a:srgbClr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400" b="1" dirty="0" smtClean="0">
              <a:solidFill>
                <a:schemeClr val="accent3">
                  <a:lumMod val="40000"/>
                  <a:lumOff val="60000"/>
                </a:schemeClr>
              </a:solidFill>
              <a:latin typeface="+mj-lt"/>
              <a:cs typeface="Vrinda" panose="020B0502040204020203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accent3">
                  <a:lumMod val="40000"/>
                  <a:lumOff val="60000"/>
                </a:schemeClr>
              </a:solidFill>
              <a:latin typeface="+mj-lt"/>
              <a:cs typeface="Vrinda" panose="020B0502040204020203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accent3">
                  <a:lumMod val="40000"/>
                  <a:lumOff val="60000"/>
                </a:schemeClr>
              </a:solidFill>
              <a:latin typeface="+mj-lt"/>
              <a:cs typeface="Vrinda" panose="020B0502040204020203" pitchFamily="34" charset="0"/>
            </a:endParaRPr>
          </a:p>
          <a:p>
            <a:pPr lvl="0"/>
            <a:endParaRPr lang="en-US" sz="2400" b="1" dirty="0">
              <a:solidFill>
                <a:schemeClr val="accent3">
                  <a:lumMod val="40000"/>
                  <a:lumOff val="60000"/>
                </a:schemeClr>
              </a:solidFill>
              <a:latin typeface="Vrinda" panose="020B0502040204020203" pitchFamily="34" charset="0"/>
              <a:cs typeface="Vrinda" panose="020B0502040204020203" pitchFamily="34" charset="0"/>
            </a:endParaRPr>
          </a:p>
          <a:p>
            <a:endParaRPr lang="en-US" sz="2400" b="1" dirty="0" smtClean="0">
              <a:latin typeface="Vrinda" panose="020B0502040204020203" pitchFamily="34" charset="0"/>
              <a:cs typeface="Vrinda" panose="020B0502040204020203" pitchFamily="34" charset="0"/>
            </a:endParaRPr>
          </a:p>
          <a:p>
            <a:endParaRPr lang="en-US" sz="2400" b="1" dirty="0">
              <a:latin typeface="Vrinda" panose="020B0502040204020203" pitchFamily="34" charset="0"/>
              <a:cs typeface="Vrinda" panose="020B0502040204020203" pitchFamily="34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999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5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5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5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5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5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92100" y="622300"/>
            <a:ext cx="114300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It is </a:t>
            </a:r>
            <a:r>
              <a:rPr lang="en-US" sz="2400" b="1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implementational</a:t>
            </a:r>
            <a:r>
              <a:rPr lang="en-US" sz="24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because they are take place in the </a:t>
            </a:r>
            <a:r>
              <a:rPr lang="en-US" sz="24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classroom during </a:t>
            </a:r>
            <a:r>
              <a:rPr lang="en-US" sz="24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the implementation of a method </a:t>
            </a:r>
            <a:r>
              <a:rPr lang="en-US" sz="24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.</a:t>
            </a:r>
          </a:p>
          <a:p>
            <a:pPr lvl="0" algn="just"/>
            <a:endParaRPr lang="en-US" sz="2400" b="1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lvl="0" algn="just"/>
            <a:r>
              <a:rPr lang="en-US" sz="24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              The purpose of technique is to help students and teachers to fulfill and immediate objective in the classroom .</a:t>
            </a:r>
          </a:p>
          <a:p>
            <a:pPr lvl="0" algn="just"/>
            <a:endParaRPr lang="en-US" sz="24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lvl="0" algn="just"/>
            <a:endParaRPr lang="en-US" sz="2400" b="1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lvl="0" algn="just"/>
            <a:endParaRPr lang="en-US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0"/>
            <a:endParaRPr lang="en-US" dirty="0">
              <a:solidFill>
                <a:prstClr val="white"/>
              </a:solidFill>
            </a:endParaRPr>
          </a:p>
          <a:p>
            <a:pPr lvl="0"/>
            <a:endParaRPr lang="en-US" dirty="0">
              <a:solidFill>
                <a:prstClr val="white"/>
              </a:solidFill>
            </a:endParaRPr>
          </a:p>
          <a:p>
            <a:pPr lvl="0"/>
            <a:endParaRPr lang="en-US" sz="2400" b="1" dirty="0">
              <a:solidFill>
                <a:srgbClr val="9E5E9B">
                  <a:lumMod val="60000"/>
                  <a:lumOff val="40000"/>
                </a:srgb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157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60400" y="690940"/>
            <a:ext cx="111252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400" b="1" dirty="0">
                <a:solidFill>
                  <a:srgbClr val="92D050"/>
                </a:solidFill>
              </a:rPr>
              <a:t>A procedure </a:t>
            </a:r>
          </a:p>
          <a:p>
            <a:pPr lvl="0"/>
            <a:endParaRPr lang="en-US" sz="2400" b="1" dirty="0">
              <a:solidFill>
                <a:srgbClr val="92D050"/>
              </a:solidFill>
            </a:endParaRPr>
          </a:p>
          <a:p>
            <a:pPr lvl="0" algn="just"/>
            <a:r>
              <a:rPr lang="en-US" sz="2400" b="1" dirty="0" smtClean="0">
                <a:solidFill>
                  <a:srgbClr val="92D050"/>
                </a:solidFill>
              </a:rPr>
              <a:t>               It </a:t>
            </a:r>
            <a:r>
              <a:rPr lang="en-US" sz="2400" b="1" dirty="0">
                <a:solidFill>
                  <a:srgbClr val="92D050"/>
                </a:solidFill>
              </a:rPr>
              <a:t>is a collection of techniques and series of step by step activities which teachers take from </a:t>
            </a:r>
            <a:r>
              <a:rPr lang="en-US" sz="2400" b="1" dirty="0" smtClean="0">
                <a:solidFill>
                  <a:srgbClr val="92D050"/>
                </a:solidFill>
              </a:rPr>
              <a:t>the beginning of the class to the end. It is in fact a description of the actual steps taken in teaching in the order they should be performed. </a:t>
            </a:r>
          </a:p>
          <a:p>
            <a:pPr lvl="0"/>
            <a:endParaRPr lang="en-US" sz="2400" b="1" dirty="0">
              <a:solidFill>
                <a:srgbClr val="92D050"/>
              </a:solidFill>
            </a:endParaRPr>
          </a:p>
          <a:p>
            <a:pPr lvl="0"/>
            <a:endParaRPr lang="en-US" dirty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white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554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يون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484</TotalTime>
  <Words>335</Words>
  <Application>Microsoft Office PowerPoint</Application>
  <PresentationFormat>مخصص</PresentationFormat>
  <Paragraphs>153</Paragraphs>
  <Slides>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أيون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itech</dc:creator>
  <cp:lastModifiedBy>DR.Ahmed Saker 2o1O</cp:lastModifiedBy>
  <cp:revision>28</cp:revision>
  <dcterms:created xsi:type="dcterms:W3CDTF">2013-10-23T11:40:44Z</dcterms:created>
  <dcterms:modified xsi:type="dcterms:W3CDTF">2025-02-24T07:32:18Z</dcterms:modified>
</cp:coreProperties>
</file>