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51762CF-B441-49C0-84B5-4A749D6AFAC8}" type="datetimeFigureOut">
              <a:rPr lang="ar-IQ" smtClean="0"/>
              <a:t>26/08/1446</a:t>
            </a:fld>
            <a:endParaRPr lang="ar-IQ"/>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IQ"/>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433E7CD-FF8D-42E9-B768-8C840B9FE726}" type="slidenum">
              <a:rPr lang="ar-IQ" smtClean="0"/>
              <a:t>‹#›</a:t>
            </a:fld>
            <a:endParaRPr lang="ar-IQ"/>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551762CF-B441-49C0-84B5-4A749D6AFAC8}" type="datetimeFigureOut">
              <a:rPr lang="ar-IQ" smtClean="0"/>
              <a:t>26/08/1446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551762CF-B441-49C0-84B5-4A749D6AFAC8}" type="datetimeFigureOut">
              <a:rPr lang="ar-IQ" smtClean="0"/>
              <a:t>26/08/1446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551762CF-B441-49C0-84B5-4A749D6AFAC8}" type="datetimeFigureOut">
              <a:rPr lang="ar-IQ" smtClean="0"/>
              <a:t>26/08/1446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551762CF-B441-49C0-84B5-4A749D6AFAC8}" type="datetimeFigureOut">
              <a:rPr lang="ar-IQ" smtClean="0"/>
              <a:t>26/08/1446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551762CF-B441-49C0-84B5-4A749D6AFAC8}" type="datetimeFigureOut">
              <a:rPr lang="ar-IQ" smtClean="0"/>
              <a:t>26/08/1446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433E7CD-FF8D-42E9-B768-8C840B9FE726}" type="slidenum">
              <a:rPr lang="ar-IQ" smtClean="0"/>
              <a:t>‹#›</a:t>
            </a:fld>
            <a:endParaRPr lang="ar-IQ"/>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551762CF-B441-49C0-84B5-4A749D6AFAC8}" type="datetimeFigureOut">
              <a:rPr lang="ar-IQ" smtClean="0"/>
              <a:t>26/08/1446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551762CF-B441-49C0-84B5-4A749D6AFAC8}" type="datetimeFigureOut">
              <a:rPr lang="ar-IQ" smtClean="0"/>
              <a:t>26/08/1446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1762CF-B441-49C0-84B5-4A749D6AFAC8}" type="datetimeFigureOut">
              <a:rPr lang="ar-IQ" smtClean="0"/>
              <a:t>26/08/1446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51762CF-B441-49C0-84B5-4A749D6AFAC8}" type="datetimeFigureOut">
              <a:rPr lang="ar-IQ" smtClean="0"/>
              <a:t>26/08/1446</a:t>
            </a:fld>
            <a:endParaRPr lang="ar-IQ"/>
          </a:p>
        </p:txBody>
      </p:sp>
      <p:sp>
        <p:nvSpPr>
          <p:cNvPr id="7" name="Slide Number Placeholder 6"/>
          <p:cNvSpPr>
            <a:spLocks noGrp="1"/>
          </p:cNvSpPr>
          <p:nvPr>
            <p:ph type="sldNum" sz="quarter" idx="12"/>
          </p:nvPr>
        </p:nvSpPr>
        <p:spPr/>
        <p:txBody>
          <a:bodyPr/>
          <a:lstStyle/>
          <a:p>
            <a:fld id="{D433E7CD-FF8D-42E9-B768-8C840B9FE726}" type="slidenum">
              <a:rPr lang="ar-IQ" smtClean="0"/>
              <a:t>‹#›</a:t>
            </a:fld>
            <a:endParaRPr lang="ar-IQ"/>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551762CF-B441-49C0-84B5-4A749D6AFAC8}" type="datetimeFigureOut">
              <a:rPr lang="ar-IQ" smtClean="0"/>
              <a:t>26/08/1446</a:t>
            </a:fld>
            <a:endParaRPr lang="ar-IQ"/>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7" name="Slide Number Placeholder 6"/>
          <p:cNvSpPr>
            <a:spLocks noGrp="1"/>
          </p:cNvSpPr>
          <p:nvPr>
            <p:ph type="sldNum" sz="quarter" idx="12"/>
          </p:nvPr>
        </p:nvSpPr>
        <p:spPr/>
        <p:txBody>
          <a:bodyPr/>
          <a:lstStyle/>
          <a:p>
            <a:fld id="{D433E7CD-FF8D-42E9-B768-8C840B9FE726}"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51762CF-B441-49C0-84B5-4A749D6AFAC8}" type="datetimeFigureOut">
              <a:rPr lang="ar-IQ" smtClean="0"/>
              <a:t>26/08/1446</a:t>
            </a:fld>
            <a:endParaRPr lang="ar-IQ"/>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IQ"/>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433E7CD-FF8D-42E9-B768-8C840B9FE726}"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ctr"/>
            <a:r>
              <a:rPr lang="en-US" sz="4800" b="1" dirty="0" smtClean="0"/>
              <a:t>The Direct Method</a:t>
            </a:r>
            <a:endParaRPr lang="ar-IQ" sz="4800" b="1" dirty="0"/>
          </a:p>
        </p:txBody>
      </p:sp>
      <p:sp>
        <p:nvSpPr>
          <p:cNvPr id="3" name="عنوان فرعي 2"/>
          <p:cNvSpPr>
            <a:spLocks noGrp="1"/>
          </p:cNvSpPr>
          <p:nvPr>
            <p:ph type="subTitle" idx="1"/>
          </p:nvPr>
        </p:nvSpPr>
        <p:spPr/>
        <p:txBody>
          <a:bodyPr/>
          <a:lstStyle/>
          <a:p>
            <a:endParaRPr lang="ar-IQ" dirty="0"/>
          </a:p>
        </p:txBody>
      </p:sp>
    </p:spTree>
    <p:extLst>
      <p:ext uri="{BB962C8B-B14F-4D97-AF65-F5344CB8AC3E}">
        <p14:creationId xmlns:p14="http://schemas.microsoft.com/office/powerpoint/2010/main" val="184052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467544" y="323850"/>
            <a:ext cx="4248472" cy="6129486"/>
          </a:xfrm>
        </p:spPr>
        <p:txBody>
          <a:bodyPr>
            <a:noAutofit/>
          </a:bodyPr>
          <a:lstStyle/>
          <a:p>
            <a:pPr rtl="0"/>
            <a:r>
              <a:rPr lang="en-US" sz="1800" b="1" dirty="0" smtClean="0"/>
              <a:t>1- He was </a:t>
            </a:r>
            <a:r>
              <a:rPr lang="en-US" sz="1800" b="1" dirty="0"/>
              <a:t>a teacher of Latin who lived in France in the nineteenth </a:t>
            </a:r>
            <a:r>
              <a:rPr lang="en-US" sz="1800" b="1" dirty="0" smtClean="0"/>
              <a:t>century.</a:t>
            </a:r>
            <a:br>
              <a:rPr lang="en-US" sz="1800" b="1" dirty="0" smtClean="0"/>
            </a:br>
            <a:r>
              <a:rPr lang="en-US" sz="1800" b="1" dirty="0" smtClean="0"/>
              <a:t/>
            </a:r>
            <a:br>
              <a:rPr lang="en-US" sz="1800" b="1" dirty="0" smtClean="0"/>
            </a:br>
            <a:r>
              <a:rPr lang="en-US" sz="1800" b="1" dirty="0"/>
              <a:t>2- A year or two before 1880, Francois decided he needed to learn German</a:t>
            </a:r>
            <a:r>
              <a:rPr lang="en-US" sz="1800" b="1" dirty="0" smtClean="0"/>
              <a:t>.</a:t>
            </a:r>
            <a:br>
              <a:rPr lang="en-US" sz="1800" b="1" dirty="0" smtClean="0"/>
            </a:br>
            <a:r>
              <a:rPr lang="en-US" sz="1800" b="1" dirty="0"/>
              <a:t/>
            </a:r>
            <a:br>
              <a:rPr lang="en-US" sz="1800" b="1" dirty="0"/>
            </a:br>
            <a:r>
              <a:rPr lang="en-US" sz="1800" b="1" dirty="0" smtClean="0"/>
              <a:t>3- Francois </a:t>
            </a:r>
            <a:r>
              <a:rPr lang="en-US" sz="1800" b="1" dirty="0"/>
              <a:t>decided that the best way to learn German would be to memorize a German grammar book and the 248 irregular German verbs</a:t>
            </a:r>
            <a:r>
              <a:rPr lang="en-US" sz="1800" b="1" dirty="0" smtClean="0"/>
              <a:t>.</a:t>
            </a:r>
            <a:br>
              <a:rPr lang="en-US" sz="1800" b="1" dirty="0" smtClean="0"/>
            </a:br>
            <a:r>
              <a:rPr lang="en-US" sz="1800" b="1" dirty="0" smtClean="0"/>
              <a:t/>
            </a:r>
            <a:br>
              <a:rPr lang="en-US" sz="1800" b="1" dirty="0" smtClean="0"/>
            </a:br>
            <a:r>
              <a:rPr lang="en-US" sz="1800" b="1" dirty="0"/>
              <a:t>4- He isolated himself in his room for ten days, and successfully memorized the book and the verbs</a:t>
            </a:r>
            <a:r>
              <a:rPr lang="en-US" sz="1800" b="1" dirty="0" smtClean="0"/>
              <a:t>.</a:t>
            </a:r>
            <a:br>
              <a:rPr lang="en-US" sz="1800" b="1" dirty="0" smtClean="0"/>
            </a:br>
            <a:r>
              <a:rPr lang="en-US" sz="1800" b="1" dirty="0"/>
              <a:t/>
            </a:r>
            <a:br>
              <a:rPr lang="en-US" sz="1800" b="1" dirty="0"/>
            </a:br>
            <a:r>
              <a:rPr lang="en-US" sz="1800" b="1" dirty="0"/>
              <a:t>5- So, </a:t>
            </a:r>
            <a:r>
              <a:rPr lang="en-US" sz="1800" b="1" dirty="0" smtClean="0"/>
              <a:t>he </a:t>
            </a:r>
            <a:r>
              <a:rPr lang="en-US" sz="1800" b="1" dirty="0"/>
              <a:t>hurried to the university and went from one class to the next. </a:t>
            </a:r>
            <a:r>
              <a:rPr lang="en-US" sz="1800" b="1" dirty="0" err="1"/>
              <a:t>Gouin</a:t>
            </a:r>
            <a:r>
              <a:rPr lang="en-US" sz="1800" b="1" dirty="0"/>
              <a:t> recounts his experience</a:t>
            </a:r>
            <a:r>
              <a:rPr lang="en-US" sz="1800" b="1" dirty="0" smtClean="0"/>
              <a:t>:</a:t>
            </a:r>
            <a:br>
              <a:rPr lang="en-US" sz="1800" b="1" dirty="0" smtClean="0"/>
            </a:br>
            <a:endParaRPr lang="ar-IQ" sz="1800" b="1" dirty="0"/>
          </a:p>
        </p:txBody>
      </p:sp>
      <p:pic>
        <p:nvPicPr>
          <p:cNvPr id="4" name="عنصر نائب للمحتوى 3"/>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4671764" y="734218"/>
            <a:ext cx="3544887" cy="4999038"/>
          </a:xfrm>
        </p:spPr>
      </p:pic>
      <p:sp>
        <p:nvSpPr>
          <p:cNvPr id="5" name="عنوان 1"/>
          <p:cNvSpPr txBox="1">
            <a:spLocks/>
          </p:cNvSpPr>
          <p:nvPr/>
        </p:nvSpPr>
        <p:spPr>
          <a:xfrm>
            <a:off x="4572000" y="0"/>
            <a:ext cx="3672408" cy="647700"/>
          </a:xfrm>
          <a:prstGeom prst="rect">
            <a:avLst/>
          </a:prstGeom>
        </p:spPr>
        <p:txBody>
          <a:bodyPr vert="horz" lIns="91440" tIns="45720" rIns="91440" bIns="45720" rtlCol="0" anchor="b">
            <a:normAutofit fontScale="90000"/>
          </a:bodyPr>
          <a:lst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r>
              <a:rPr lang="en-US" dirty="0" smtClean="0"/>
              <a:t> </a:t>
            </a:r>
            <a:r>
              <a:rPr lang="en-US" b="1" dirty="0" smtClean="0"/>
              <a:t>Francois </a:t>
            </a:r>
            <a:r>
              <a:rPr lang="en-US" b="1" dirty="0" err="1" smtClean="0"/>
              <a:t>Gouin</a:t>
            </a:r>
            <a:endParaRPr lang="ar-IQ" b="1" dirty="0"/>
          </a:p>
        </p:txBody>
      </p:sp>
    </p:spTree>
    <p:extLst>
      <p:ext uri="{BB962C8B-B14F-4D97-AF65-F5344CB8AC3E}">
        <p14:creationId xmlns:p14="http://schemas.microsoft.com/office/powerpoint/2010/main" val="370034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692696"/>
            <a:ext cx="7848872" cy="5262979"/>
          </a:xfrm>
          <a:prstGeom prst="rect">
            <a:avLst/>
          </a:prstGeom>
        </p:spPr>
        <p:txBody>
          <a:bodyPr wrap="square">
            <a:spAutoFit/>
          </a:bodyPr>
          <a:lstStyle/>
          <a:p>
            <a:pPr algn="just" rtl="0"/>
            <a:r>
              <a:rPr lang="en-US" sz="2800" b="1" dirty="0" smtClean="0">
                <a:solidFill>
                  <a:schemeClr val="bg2">
                    <a:lumMod val="50000"/>
                  </a:schemeClr>
                </a:solidFill>
              </a:rPr>
              <a:t>“But alas! In vain did I stain my ears; in vain my eye strove to interpret the slightest movements of the lips of the professor; in vain I passed from the first classroom to a second; not a word, not a single word would penetrate to my understanding. Nay more than this, I did not even distinguish a single one of the grammatical forms so newly studied; I did not recognize even a single one of the irregular verbs just freshly learnt, though they certainly must have fallen in crowds from the lips of the speaker</a:t>
            </a:r>
            <a:r>
              <a:rPr lang="en-US" sz="2800" dirty="0" smtClean="0">
                <a:solidFill>
                  <a:schemeClr val="bg2">
                    <a:lumMod val="50000"/>
                  </a:schemeClr>
                </a:solidFill>
              </a:rPr>
              <a:t>.”</a:t>
            </a:r>
            <a:endParaRPr lang="ar-IQ" sz="2800" dirty="0">
              <a:solidFill>
                <a:schemeClr val="bg2">
                  <a:lumMod val="50000"/>
                </a:schemeClr>
              </a:solidFill>
            </a:endParaRPr>
          </a:p>
        </p:txBody>
      </p:sp>
    </p:spTree>
    <p:extLst>
      <p:ext uri="{BB962C8B-B14F-4D97-AF65-F5344CB8AC3E}">
        <p14:creationId xmlns:p14="http://schemas.microsoft.com/office/powerpoint/2010/main" val="1514741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332656"/>
            <a:ext cx="8208912" cy="5909310"/>
          </a:xfrm>
          <a:prstGeom prst="rect">
            <a:avLst/>
          </a:prstGeom>
        </p:spPr>
        <p:txBody>
          <a:bodyPr wrap="square">
            <a:spAutoFit/>
          </a:bodyPr>
          <a:lstStyle/>
          <a:p>
            <a:pPr algn="just" rtl="0"/>
            <a:r>
              <a:rPr lang="en-US" b="1" dirty="0" smtClean="0">
                <a:solidFill>
                  <a:schemeClr val="bg2">
                    <a:lumMod val="50000"/>
                  </a:schemeClr>
                </a:solidFill>
              </a:rPr>
              <a:t>1- He learned as Greek teaching by tackling the Greek roots, he decided to memorize (800) eight hundred German roots–and of course to </a:t>
            </a:r>
            <a:r>
              <a:rPr lang="en-US" b="1" dirty="0" err="1" smtClean="0">
                <a:solidFill>
                  <a:schemeClr val="bg2">
                    <a:lumMod val="50000"/>
                  </a:schemeClr>
                </a:solidFill>
              </a:rPr>
              <a:t>rememorise</a:t>
            </a:r>
            <a:r>
              <a:rPr lang="en-US" b="1" dirty="0" smtClean="0">
                <a:solidFill>
                  <a:schemeClr val="bg2">
                    <a:lumMod val="50000"/>
                  </a:schemeClr>
                </a:solidFill>
              </a:rPr>
              <a:t> the grammar book and irregular verbs.</a:t>
            </a:r>
          </a:p>
          <a:p>
            <a:pPr algn="just" rtl="0"/>
            <a:endParaRPr lang="en-US" b="1" dirty="0" smtClean="0">
              <a:solidFill>
                <a:schemeClr val="bg2">
                  <a:lumMod val="50000"/>
                </a:schemeClr>
              </a:solidFill>
            </a:endParaRPr>
          </a:p>
          <a:p>
            <a:pPr algn="just" rtl="0"/>
            <a:r>
              <a:rPr lang="en-US" b="1" dirty="0" smtClean="0">
                <a:solidFill>
                  <a:schemeClr val="bg2">
                    <a:lumMod val="50000"/>
                  </a:schemeClr>
                </a:solidFill>
              </a:rPr>
              <a:t> 2- He was convinced that this go-around would surely offer him “the foundations of the language, as well as the laws and secret of its forms, regular and irregular.” After eight days he hurried again to the university. “But alas!” He understood not one word.</a:t>
            </a:r>
          </a:p>
          <a:p>
            <a:pPr algn="just" rtl="0"/>
            <a:endParaRPr lang="en-US" b="1" dirty="0" smtClean="0">
              <a:solidFill>
                <a:schemeClr val="bg2">
                  <a:lumMod val="50000"/>
                </a:schemeClr>
              </a:solidFill>
            </a:endParaRPr>
          </a:p>
          <a:p>
            <a:pPr algn="just" rtl="0"/>
            <a:r>
              <a:rPr lang="en-US" b="1" dirty="0" smtClean="0">
                <a:solidFill>
                  <a:schemeClr val="bg2">
                    <a:lumMod val="50000"/>
                  </a:schemeClr>
                </a:solidFill>
              </a:rPr>
              <a:t>3- He tried what should have been a successful strategy: he tried talking with the customers in the shop below his room. But they laughed at him, and embarrassed, sensitive Francois decided to return to the solitude of his room. </a:t>
            </a:r>
          </a:p>
          <a:p>
            <a:pPr algn="just" rtl="0"/>
            <a:endParaRPr lang="en-US" b="1" dirty="0">
              <a:solidFill>
                <a:schemeClr val="bg2">
                  <a:lumMod val="50000"/>
                </a:schemeClr>
              </a:solidFill>
            </a:endParaRPr>
          </a:p>
          <a:p>
            <a:pPr algn="just" rtl="0"/>
            <a:r>
              <a:rPr lang="en-US" b="1" dirty="0" smtClean="0">
                <a:solidFill>
                  <a:schemeClr val="bg2">
                    <a:lumMod val="50000"/>
                  </a:schemeClr>
                </a:solidFill>
              </a:rPr>
              <a:t>4- He spent three weeks memorizing a book of dialogues–but alas! </a:t>
            </a:r>
          </a:p>
          <a:p>
            <a:pPr algn="just" rtl="0"/>
            <a:endParaRPr lang="en-US" b="1" dirty="0" smtClean="0">
              <a:solidFill>
                <a:schemeClr val="bg2">
                  <a:lumMod val="50000"/>
                </a:schemeClr>
              </a:solidFill>
            </a:endParaRPr>
          </a:p>
          <a:p>
            <a:pPr algn="just" rtl="0"/>
            <a:r>
              <a:rPr lang="en-US" b="1" dirty="0" smtClean="0">
                <a:solidFill>
                  <a:schemeClr val="bg2">
                    <a:lumMod val="50000"/>
                  </a:schemeClr>
                </a:solidFill>
              </a:rPr>
              <a:t>5- Then he spent a full month memorizing the thirty thousand words of a</a:t>
            </a:r>
          </a:p>
          <a:p>
            <a:pPr algn="just" rtl="0"/>
            <a:r>
              <a:rPr lang="en-US" b="1" dirty="0" smtClean="0">
                <a:solidFill>
                  <a:schemeClr val="bg2">
                    <a:lumMod val="50000"/>
                  </a:schemeClr>
                </a:solidFill>
              </a:rPr>
              <a:t>dictionary but  he says“…I understood not a word–not a single word!</a:t>
            </a:r>
          </a:p>
          <a:p>
            <a:pPr algn="just" rtl="0"/>
            <a:endParaRPr lang="en-US" b="1" dirty="0" smtClean="0">
              <a:solidFill>
                <a:schemeClr val="bg2">
                  <a:lumMod val="50000"/>
                </a:schemeClr>
              </a:solidFill>
            </a:endParaRPr>
          </a:p>
          <a:p>
            <a:pPr algn="just" rtl="0"/>
            <a:r>
              <a:rPr lang="en-US" b="1" dirty="0" smtClean="0">
                <a:solidFill>
                  <a:schemeClr val="bg2">
                    <a:lumMod val="50000"/>
                  </a:schemeClr>
                </a:solidFill>
              </a:rPr>
              <a:t>6- He tried reading again. He memorized the dictionary again and later a third time. All to no avail.</a:t>
            </a:r>
            <a:endParaRPr lang="ar-IQ" b="1" dirty="0">
              <a:solidFill>
                <a:schemeClr val="bg2">
                  <a:lumMod val="50000"/>
                </a:schemeClr>
              </a:solidFill>
            </a:endParaRPr>
          </a:p>
        </p:txBody>
      </p:sp>
    </p:spTree>
    <p:extLst>
      <p:ext uri="{BB962C8B-B14F-4D97-AF65-F5344CB8AC3E}">
        <p14:creationId xmlns:p14="http://schemas.microsoft.com/office/powerpoint/2010/main" val="1739214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67544" y="332656"/>
            <a:ext cx="8208912" cy="9510296"/>
          </a:xfrm>
          <a:prstGeom prst="rect">
            <a:avLst/>
          </a:prstGeom>
        </p:spPr>
        <p:txBody>
          <a:bodyPr wrap="square">
            <a:spAutoFit/>
          </a:bodyPr>
          <a:lstStyle/>
          <a:p>
            <a:pPr algn="l" rtl="0"/>
            <a:endParaRPr lang="en-US" b="1" dirty="0" smtClean="0">
              <a:solidFill>
                <a:schemeClr val="bg2">
                  <a:lumMod val="50000"/>
                </a:schemeClr>
              </a:solidFill>
            </a:endParaRPr>
          </a:p>
          <a:p>
            <a:pPr algn="l" rtl="0"/>
            <a:endParaRPr lang="en-US" b="1">
              <a:solidFill>
                <a:schemeClr val="bg2">
                  <a:lumMod val="50000"/>
                </a:schemeClr>
              </a:solidFill>
            </a:endParaRPr>
          </a:p>
          <a:p>
            <a:pPr algn="l" rtl="0"/>
            <a:r>
              <a:rPr lang="en-US" b="1" smtClean="0">
                <a:solidFill>
                  <a:schemeClr val="bg2">
                    <a:lumMod val="50000"/>
                  </a:schemeClr>
                </a:solidFill>
              </a:rPr>
              <a:t>Finally</a:t>
            </a:r>
            <a:r>
              <a:rPr lang="en-US" b="1" dirty="0" smtClean="0">
                <a:solidFill>
                  <a:schemeClr val="bg2">
                    <a:lumMod val="50000"/>
                  </a:schemeClr>
                </a:solidFill>
              </a:rPr>
              <a:t>, his year-long stay came to an end, and Francois left Germany without ever having learned to speak or understand German. He had, in no uncertain terms, completely and utterly failed in his effort.</a:t>
            </a:r>
          </a:p>
          <a:p>
            <a:pPr algn="l" rtl="0"/>
            <a:endParaRPr lang="en-US" b="1" dirty="0">
              <a:solidFill>
                <a:schemeClr val="bg2">
                  <a:lumMod val="50000"/>
                </a:schemeClr>
              </a:solidFill>
            </a:endParaRPr>
          </a:p>
          <a:p>
            <a:pPr algn="just" rtl="0"/>
            <a:r>
              <a:rPr lang="en-US" b="1" dirty="0" smtClean="0">
                <a:solidFill>
                  <a:schemeClr val="bg2">
                    <a:lumMod val="50000"/>
                  </a:schemeClr>
                </a:solidFill>
              </a:rPr>
              <a:t>Upon his return home Francois found that his little three-year-old nephew had gone through that wonderful, miraculous stage of first-language acquisition in which children, in the course of sometimes less than a year, move from two-year-old “</a:t>
            </a:r>
            <a:r>
              <a:rPr lang="en-US" b="1" dirty="0" err="1" smtClean="0">
                <a:solidFill>
                  <a:schemeClr val="bg2">
                    <a:lumMod val="50000"/>
                  </a:schemeClr>
                </a:solidFill>
              </a:rPr>
              <a:t>telegraphese</a:t>
            </a:r>
            <a:r>
              <a:rPr lang="en-US" b="1" dirty="0" smtClean="0">
                <a:solidFill>
                  <a:schemeClr val="bg2">
                    <a:lumMod val="50000"/>
                  </a:schemeClr>
                </a:solidFill>
              </a:rPr>
              <a:t>” to nonstop chatterboxes of language. Francois perceived that his nephew possessed a secret of some sort and set out to study child language acquisition. His studies revealed many insights about child language acquisition, from which Francois concluded that he and all other language teachers were teaching the wrong way. He invented a method called the Series Method, a direct, conversational approach with no grammatical analysis, no vocabulary memorization, and no translation.</a:t>
            </a:r>
          </a:p>
          <a:p>
            <a:pPr algn="just"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en-US" b="1" dirty="0">
              <a:solidFill>
                <a:schemeClr val="bg2">
                  <a:lumMod val="50000"/>
                </a:schemeClr>
              </a:solidFill>
            </a:endParaRPr>
          </a:p>
          <a:p>
            <a:pPr algn="l" rtl="0"/>
            <a:endParaRPr lang="en-US" b="1" dirty="0" smtClean="0">
              <a:solidFill>
                <a:schemeClr val="bg2">
                  <a:lumMod val="50000"/>
                </a:schemeClr>
              </a:solidFill>
            </a:endParaRPr>
          </a:p>
          <a:p>
            <a:pPr algn="l" rtl="0"/>
            <a:endParaRPr lang="ar-IQ" dirty="0"/>
          </a:p>
        </p:txBody>
      </p:sp>
    </p:spTree>
    <p:extLst>
      <p:ext uri="{BB962C8B-B14F-4D97-AF65-F5344CB8AC3E}">
        <p14:creationId xmlns:p14="http://schemas.microsoft.com/office/powerpoint/2010/main" val="2073023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45</TotalTime>
  <Words>486</Words>
  <Application>Microsoft Office PowerPoint</Application>
  <PresentationFormat>عرض على الشاشة (3:4)‏</PresentationFormat>
  <Paragraphs>36</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أوستن</vt:lpstr>
      <vt:lpstr>The Direct Method</vt:lpstr>
      <vt:lpstr>1- He was a teacher of Latin who lived in France in the nineteenth century.  2- A year or two before 1880, Francois decided he needed to learn German.  3- Francois decided that the best way to learn German would be to memorize a German grammar book and the 248 irregular German verbs.  4- He isolated himself in his room for ten days, and successfully memorized the book and the verbs.  5- So, he hurried to the university and went from one class to the next. Gouin recounts his experience: </vt:lpstr>
      <vt:lpstr>عرض تقديمي في PowerPoint</vt:lpstr>
      <vt:lpstr>عرض تقديمي في PowerPoint</vt:lpstr>
      <vt:lpstr>عرض تقديمي في PowerPoint</vt:lpstr>
    </vt:vector>
  </TitlesOfParts>
  <Company>Future For 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Direct Method</dc:title>
  <dc:creator>Future</dc:creator>
  <cp:lastModifiedBy>DR.Ahmed Saker 2o1O</cp:lastModifiedBy>
  <cp:revision>6</cp:revision>
  <dcterms:created xsi:type="dcterms:W3CDTF">2016-11-27T08:35:43Z</dcterms:created>
  <dcterms:modified xsi:type="dcterms:W3CDTF">2025-02-24T07:22:38Z</dcterms:modified>
</cp:coreProperties>
</file>