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p:scale>
          <a:sx n="52" d="100"/>
          <a:sy n="52" d="100"/>
        </p:scale>
        <p:origin x="-39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295005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2609774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350317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2382223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3072418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4A54AAFD-1630-4506-9BFF-4C0F255CEB19}"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395075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4A54AAFD-1630-4506-9BFF-4C0F255CEB19}" type="datetimeFigureOut">
              <a:rPr lang="en-US" smtClean="0"/>
              <a:t>4/8/2025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128227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A54AAFD-1630-4506-9BFF-4C0F255CEB19}" type="datetimeFigureOut">
              <a:rPr lang="en-US" smtClean="0"/>
              <a:t>4/8/2025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3959903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A54AAFD-1630-4506-9BFF-4C0F255CEB19}" type="datetimeFigureOut">
              <a:rPr lang="en-US" smtClean="0"/>
              <a:t>4/8/2025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2177342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4A54AAFD-1630-4506-9BFF-4C0F255CEB19}"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281361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4A54AAFD-1630-4506-9BFF-4C0F255CEB19}"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241D2FC-A233-458D-9C11-B52657324019}" type="slidenum">
              <a:rPr lang="en-US" smtClean="0"/>
              <a:t>‹#›</a:t>
            </a:fld>
            <a:endParaRPr lang="en-US"/>
          </a:p>
        </p:txBody>
      </p:sp>
    </p:spTree>
    <p:extLst>
      <p:ext uri="{BB962C8B-B14F-4D97-AF65-F5344CB8AC3E}">
        <p14:creationId xmlns:p14="http://schemas.microsoft.com/office/powerpoint/2010/main" val="4111590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54AAFD-1630-4506-9BFF-4C0F255CEB19}" type="datetimeFigureOut">
              <a:rPr lang="en-US" smtClean="0"/>
              <a:t>4/8/2025</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241D2FC-A233-458D-9C11-B52657324019}" type="slidenum">
              <a:rPr lang="en-US" smtClean="0"/>
              <a:t>‹#›</a:t>
            </a:fld>
            <a:endParaRPr lang="en-US"/>
          </a:p>
        </p:txBody>
      </p:sp>
    </p:spTree>
    <p:extLst>
      <p:ext uri="{BB962C8B-B14F-4D97-AF65-F5344CB8AC3E}">
        <p14:creationId xmlns:p14="http://schemas.microsoft.com/office/powerpoint/2010/main" val="1236887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89653" y="1214438"/>
            <a:ext cx="9144000" cy="2387600"/>
          </a:xfrm>
        </p:spPr>
        <p:txBody>
          <a:bodyPr>
            <a:normAutofit fontScale="90000"/>
          </a:bodyPr>
          <a:lstStyle/>
          <a:p>
            <a:r>
              <a:rPr lang="ar-EG" dirty="0"/>
              <a:t/>
            </a:r>
            <a:br>
              <a:rPr lang="ar-EG" dirty="0"/>
            </a:br>
            <a:r>
              <a:rPr lang="ar-EG" dirty="0"/>
              <a:t>جامعة ديالى </a:t>
            </a:r>
            <a:br>
              <a:rPr lang="ar-EG" dirty="0"/>
            </a:br>
            <a:r>
              <a:rPr lang="ar-EG" dirty="0"/>
              <a:t>كلية التربية للعلوم الإنسانية </a:t>
            </a:r>
            <a:br>
              <a:rPr lang="ar-EG" dirty="0"/>
            </a:br>
            <a:r>
              <a:rPr lang="ar-EG" dirty="0"/>
              <a:t>قسم الجغرافية </a:t>
            </a:r>
            <a:br>
              <a:rPr lang="ar-EG" dirty="0"/>
            </a:br>
            <a:r>
              <a:rPr lang="ar-IQ" dirty="0"/>
              <a:t>التصنيف الصناعي </a:t>
            </a:r>
            <a:endParaRPr lang="en-US" dirty="0"/>
          </a:p>
        </p:txBody>
      </p:sp>
      <p:sp>
        <p:nvSpPr>
          <p:cNvPr id="3" name="عنوان فرعي 2"/>
          <p:cNvSpPr>
            <a:spLocks noGrp="1"/>
          </p:cNvSpPr>
          <p:nvPr>
            <p:ph type="subTitle" idx="1"/>
          </p:nvPr>
        </p:nvSpPr>
        <p:spPr/>
        <p:txBody>
          <a:bodyPr/>
          <a:lstStyle/>
          <a:p>
            <a:r>
              <a:rPr lang="ar-IQ" dirty="0"/>
              <a:t>اعداد المحاضرة</a:t>
            </a:r>
          </a:p>
          <a:p>
            <a:r>
              <a:rPr lang="ar-IQ" dirty="0" err="1"/>
              <a:t>أ.د</a:t>
            </a:r>
            <a:r>
              <a:rPr lang="ar-IQ" dirty="0"/>
              <a:t>. مي ثامر رجب </a:t>
            </a:r>
            <a:endParaRPr lang="en-US" dirty="0"/>
          </a:p>
        </p:txBody>
      </p:sp>
    </p:spTree>
    <p:extLst>
      <p:ext uri="{BB962C8B-B14F-4D97-AF65-F5344CB8AC3E}">
        <p14:creationId xmlns:p14="http://schemas.microsoft.com/office/powerpoint/2010/main" val="1961775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أسس التصنيف </a:t>
            </a:r>
            <a:endParaRPr lang="en-US" dirty="0"/>
          </a:p>
        </p:txBody>
      </p:sp>
      <p:sp>
        <p:nvSpPr>
          <p:cNvPr id="3" name="عنصر نائب للمحتوى 2"/>
          <p:cNvSpPr>
            <a:spLocks noGrp="1"/>
          </p:cNvSpPr>
          <p:nvPr>
            <p:ph idx="1"/>
          </p:nvPr>
        </p:nvSpPr>
        <p:spPr/>
        <p:txBody>
          <a:bodyPr>
            <a:normAutofit/>
          </a:bodyPr>
          <a:lstStyle/>
          <a:p>
            <a:pPr marL="0" indent="0">
              <a:buNone/>
            </a:pPr>
            <a:endParaRPr lang="ar-IQ" dirty="0"/>
          </a:p>
          <a:p>
            <a:pPr marL="0" indent="0">
              <a:buNone/>
            </a:pPr>
            <a:r>
              <a:rPr lang="ar-IQ" dirty="0"/>
              <a:t>أولا: المواد الأولية المستخدمة في الانتاج ,فوضعت الصناعات التي تستخدم موادا اولية متماثلة في صنف واحد مثل تقسيم صناعات الاحذية الى قسمين قسم يشمل المصنوعة منها من الجلود ووضع ضمن باب المنسوجات وقسم اخر يشمل المصنوعة منها من المطاط والبلاستك ووضع ضمن باب الصناعات الكيمياوية .</a:t>
            </a:r>
          </a:p>
          <a:p>
            <a:pPr marL="0" indent="0">
              <a:buNone/>
            </a:pPr>
            <a:r>
              <a:rPr lang="ar-IQ" dirty="0"/>
              <a:t>ثانيا: طبيعة العمليات الإنتاجية, فالصناعات المتماثلة بعملياتها الصناعية تفرد بصنف واحد كالصناعات الكيمياوية او صناعات المكائن والمعدات . </a:t>
            </a:r>
          </a:p>
          <a:p>
            <a:pPr marL="0" indent="0">
              <a:buNone/>
            </a:pPr>
            <a:r>
              <a:rPr lang="ar-IQ" dirty="0"/>
              <a:t>ثالثا: نوع الانتاج الصناعي ,فالمنتجات التي تدخل ضمن جوف الانسان والحيوان وضعت ضمن باب الصناعات الغذائية والتي يرتديها ضمن النسيجية وأستثنى التصنيف صناعة الادوية فأدخلها ضمن الصناعات الكيمياوية باعتماد اساس اخر هو طبيعة العمليات الانتاجية .</a:t>
            </a:r>
          </a:p>
          <a:p>
            <a:pPr marL="0" indent="0">
              <a:buNone/>
            </a:pPr>
            <a:endParaRPr lang="ar-IQ" dirty="0"/>
          </a:p>
        </p:txBody>
      </p:sp>
    </p:spTree>
    <p:extLst>
      <p:ext uri="{BB962C8B-B14F-4D97-AF65-F5344CB8AC3E}">
        <p14:creationId xmlns:p14="http://schemas.microsoft.com/office/powerpoint/2010/main" val="92510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أهمية التصنيف </a:t>
            </a:r>
            <a:endParaRPr lang="en-US"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IQ" dirty="0"/>
              <a:t>1- اعطاء صورة عن واقع النشاط الاقتصادي والصناعي والكيفية التي يتوزع فيها النشاط جغرافيا.</a:t>
            </a:r>
          </a:p>
          <a:p>
            <a:pPr marL="0" indent="0">
              <a:buNone/>
            </a:pPr>
            <a:r>
              <a:rPr lang="ar-IQ" dirty="0"/>
              <a:t>التعرف على المراحل التي قطعتها الدول في هذا المضمار .</a:t>
            </a:r>
          </a:p>
          <a:p>
            <a:pPr marL="0" indent="0">
              <a:buNone/>
            </a:pPr>
            <a:r>
              <a:rPr lang="ar-IQ" dirty="0"/>
              <a:t>2- التعرف الى طبيعة ومدى التحولات الجارية في النشاط خلال الفترات الزمنية لقياس مدى الدول منفردة او مجتمعة او بحسب الاقاليم .</a:t>
            </a:r>
          </a:p>
          <a:p>
            <a:pPr marL="0" indent="0">
              <a:buNone/>
            </a:pPr>
            <a:r>
              <a:rPr lang="ar-IQ" dirty="0"/>
              <a:t>3- معرفة صورة التركيب والهيكل الصناعي وقدرته في التطوير الصناعي اللاحق وتوفير الحاجات الاجتماعية فضلا عن قدرته في تحقيق النمو وقياسه.</a:t>
            </a:r>
          </a:p>
          <a:p>
            <a:pPr marL="0" indent="0">
              <a:buNone/>
            </a:pPr>
            <a:r>
              <a:rPr lang="ar-IQ" dirty="0"/>
              <a:t>4-التعرف على مدى ما يتحقق من نمو اقتصادي في الدول والاقاليم الاقتصادية واتجاهات ومدى مطابقة ذللك للخطط المقدرة محليا ومواكبة الاتجاهات العالمية في هذا الصدد .</a:t>
            </a:r>
          </a:p>
          <a:p>
            <a:pPr marL="0" indent="0">
              <a:buNone/>
            </a:pPr>
            <a:r>
              <a:rPr lang="ar-IQ" dirty="0"/>
              <a:t>5- ان التصنيف بما يرمي من توضيح للتعبير في تركيب الصناعة يحاول ان يضع قواعد وأسس للتخطيط على المستوى الدولي والاقليمي واعطاء أسس يمكن ان تعتمد عليها الدول منفردة ومجتمعة ذلك ان من اهداف الامم المتحدة التي يمثلها المجلس الاقتصادي والاجتماعي اعداد الدراسات والتقارير عن حالة الاقتصاد الدولي وتقديم الخدمات اللازمة لأعضاء الامم المتحدة ووكالاتها المتخصصة ممثلة في المنظمة الدولية للتنمية الصناعية .</a:t>
            </a:r>
          </a:p>
          <a:p>
            <a:pPr marL="0" indent="0">
              <a:buNone/>
            </a:pPr>
            <a:endParaRPr lang="en-US" dirty="0"/>
          </a:p>
        </p:txBody>
      </p:sp>
    </p:spTree>
    <p:extLst>
      <p:ext uri="{BB962C8B-B14F-4D97-AF65-F5344CB8AC3E}">
        <p14:creationId xmlns:p14="http://schemas.microsoft.com/office/powerpoint/2010/main" val="104807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17937" y="-1999703"/>
            <a:ext cx="10515600" cy="1325563"/>
          </a:xfrm>
        </p:spPr>
        <p:txBody>
          <a:bodyPr/>
          <a:lstStyle/>
          <a:p>
            <a:r>
              <a:rPr lang="ar-IQ" dirty="0"/>
              <a:t>التصنيف الصناعي </a:t>
            </a:r>
            <a:endParaRPr lang="en-US" dirty="0"/>
          </a:p>
        </p:txBody>
      </p:sp>
      <p:pic>
        <p:nvPicPr>
          <p:cNvPr id="4" name="عنصر نائب للمحتوى 3"/>
          <p:cNvPicPr>
            <a:picLocks noGrp="1" noChangeAspect="1"/>
          </p:cNvPicPr>
          <p:nvPr>
            <p:ph idx="1"/>
          </p:nvPr>
        </p:nvPicPr>
        <p:blipFill>
          <a:blip r:embed="rId2"/>
          <a:stretch>
            <a:fillRect/>
          </a:stretch>
        </p:blipFill>
        <p:spPr>
          <a:xfrm>
            <a:off x="901517" y="1825625"/>
            <a:ext cx="10388966" cy="4351338"/>
          </a:xfrm>
          <a:prstGeom prst="rect">
            <a:avLst/>
          </a:prstGeom>
        </p:spPr>
      </p:pic>
    </p:spTree>
    <p:extLst>
      <p:ext uri="{BB962C8B-B14F-4D97-AF65-F5344CB8AC3E}">
        <p14:creationId xmlns:p14="http://schemas.microsoft.com/office/powerpoint/2010/main" val="3676247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4517" y="-3623550"/>
            <a:ext cx="10515600" cy="1325563"/>
          </a:xfrm>
        </p:spPr>
        <p:txBody>
          <a:bodyPr/>
          <a:lstStyle/>
          <a:p>
            <a:endParaRPr lang="en-US" dirty="0"/>
          </a:p>
        </p:txBody>
      </p:sp>
      <p:sp>
        <p:nvSpPr>
          <p:cNvPr id="3" name="عنصر نائب للمحتوى 2"/>
          <p:cNvSpPr>
            <a:spLocks noGrp="1"/>
          </p:cNvSpPr>
          <p:nvPr>
            <p:ph idx="1"/>
          </p:nvPr>
        </p:nvSpPr>
        <p:spPr/>
        <p:txBody>
          <a:bodyPr>
            <a:normAutofit fontScale="92500" lnSpcReduction="20000"/>
          </a:bodyPr>
          <a:lstStyle/>
          <a:p>
            <a:pPr marL="0" indent="0">
              <a:buNone/>
            </a:pPr>
            <a:r>
              <a:rPr lang="ar-IQ" dirty="0"/>
              <a:t>ثالثا : وتصنف الصناعات بحسب كثافة العمل وراس المال المستخدم فيها الى صناعات كثيفة العمل وأخرى كثيفة راس المال .وتستخدم المصانع في الأولى اعدادا غفيرة من العاملين كصناعات النسيج والغذائية ، فيما تستخدم مصانع أخرى المكائن والمعدات المتقدمة تقنيا لخفض عدد العمال قدر الإمكان والاكتفاء بعدد محدود منهم ذوي مستوى تأهيل عالي لإدارة العمليات الصناعية .</a:t>
            </a:r>
          </a:p>
          <a:p>
            <a:pPr marL="0" indent="0">
              <a:buNone/>
            </a:pPr>
            <a:r>
              <a:rPr lang="ar-IQ" dirty="0"/>
              <a:t>رابعا: وتصنف الصناعة بحسب حجوم مصانعها الى مصانع صغيرة ومتوسطة وثالثة كبيرة ومع اختلاف الدول في المعيار المعتمد في هذا التصنيف الا انها غالبا ما تجمع بين عدد العمال وراس المال المستثمر في الصناعة ،فتعرف بعضها في العراق مثلا الصغيرة بانه من يعمل فيها ما بين 1 – 9 عما ويستثمر فيها اقل من 100 الف دينار والمتوسطة من يعمل فيها ما بين 10 – 29 عاملا ويستثمر بها 100 الف دينار او يزيد من المال ، والكبيرة من عمل فيها او استثمر اكثر من ذلك . ويلاحظ ان معيار راس المال قد يهمل في التصنيف في حال حصول تغير كبير في قيمة العملة .</a:t>
            </a:r>
          </a:p>
          <a:p>
            <a:pPr marL="0" indent="0">
              <a:buNone/>
            </a:pPr>
            <a:r>
              <a:rPr lang="ar-IQ" dirty="0"/>
              <a:t>خامسا : وفي تصنيف اخر تقسم الصناعة باعتبار ملكية مصانعها الى مصانع مملوكة للدولة وما يدعى بالقطاع العام او الاشتراكي وأخرى تعود ملكيتها الى القطاع الخاص المحلي او الأجنبي وأخرى مشتركة الملكية ما بين العام والخاص وتدعى بالقطاع المختلط . </a:t>
            </a:r>
            <a:endParaRPr lang="en-US" dirty="0"/>
          </a:p>
          <a:p>
            <a:endParaRPr lang="en-US" dirty="0"/>
          </a:p>
        </p:txBody>
      </p:sp>
    </p:spTree>
    <p:extLst>
      <p:ext uri="{BB962C8B-B14F-4D97-AF65-F5344CB8AC3E}">
        <p14:creationId xmlns:p14="http://schemas.microsoft.com/office/powerpoint/2010/main" val="71356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7123" y="-3544724"/>
            <a:ext cx="10515600" cy="1325563"/>
          </a:xfrm>
        </p:spPr>
        <p:txBody>
          <a:bodyPr/>
          <a:lstStyle/>
          <a:p>
            <a:endParaRPr lang="en-US"/>
          </a:p>
        </p:txBody>
      </p:sp>
      <p:sp>
        <p:nvSpPr>
          <p:cNvPr id="3" name="عنصر نائب للمحتوى 2"/>
          <p:cNvSpPr>
            <a:spLocks noGrp="1"/>
          </p:cNvSpPr>
          <p:nvPr>
            <p:ph idx="1"/>
          </p:nvPr>
        </p:nvSpPr>
        <p:spPr/>
        <p:txBody>
          <a:bodyPr/>
          <a:lstStyle/>
          <a:p>
            <a:pPr marL="0" indent="0">
              <a:buNone/>
            </a:pPr>
            <a:r>
              <a:rPr lang="ar-IQ" dirty="0"/>
              <a:t>سادسا: ومن الباحثين من يصنف الصناعات بحسب اثر عوامل قيامها في اختيار مواقع مصانعها الى صناعات موجهه نحو موادها الأولية او السوق او مصادر الطاقة او الايدي العاملة ... الخ .</a:t>
            </a:r>
          </a:p>
          <a:p>
            <a:pPr marL="0" indent="0">
              <a:buNone/>
            </a:pPr>
            <a:r>
              <a:rPr lang="ar-IQ"/>
              <a:t>سابعا : ويصنفها اخرون اعتمادا على طبيعة منتجاتها الى نهائية الصنع وهي ما يمكن استهلاك منتجاتها بعد الإنتاج مباشرة .والى وسيطة او نصف مصنعة او نصف جاهز فيتم استخدامها كمواد أولية في صناعات لاحقة مثل الخيوط المغزولة للقطن او الصوف او الحرير فستخدم لاحقا لتصنيع الاقمشة وقد يعاد استخدام الاقمشة كمواد أولية لتصنيع الملابس الجاهزة في مصانع أخرى .</a:t>
            </a:r>
            <a:endParaRPr lang="ar-IQ" dirty="0"/>
          </a:p>
        </p:txBody>
      </p:sp>
    </p:spTree>
    <p:extLst>
      <p:ext uri="{BB962C8B-B14F-4D97-AF65-F5344CB8AC3E}">
        <p14:creationId xmlns:p14="http://schemas.microsoft.com/office/powerpoint/2010/main" val="180053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
            </a:r>
            <a:br>
              <a:rPr lang="ar-IQ" dirty="0"/>
            </a:br>
            <a:r>
              <a:rPr lang="ar-IQ" dirty="0"/>
              <a:t/>
            </a:r>
            <a:br>
              <a:rPr lang="ar-IQ" dirty="0"/>
            </a:br>
            <a:r>
              <a:rPr lang="ar-IQ" dirty="0"/>
              <a:t>التصنيف الدولي </a:t>
            </a:r>
            <a:r>
              <a:rPr lang="en-US" dirty="0" err="1"/>
              <a:t>lnternationl</a:t>
            </a:r>
            <a:r>
              <a:rPr lang="en-US" dirty="0"/>
              <a:t> standard </a:t>
            </a:r>
            <a:r>
              <a:rPr lang="en-US" dirty="0" err="1"/>
              <a:t>lndustrial</a:t>
            </a:r>
            <a:r>
              <a:rPr lang="en-US" dirty="0"/>
              <a:t/>
            </a:r>
            <a:br>
              <a:rPr lang="en-US" dirty="0"/>
            </a:br>
            <a:r>
              <a:rPr lang="en-US" dirty="0"/>
              <a:t>classification (</a:t>
            </a:r>
            <a:r>
              <a:rPr lang="en-US" dirty="0" err="1"/>
              <a:t>lSlC</a:t>
            </a:r>
            <a:r>
              <a:rPr lang="en-US" dirty="0"/>
              <a:t>)</a:t>
            </a:r>
            <a:br>
              <a:rPr lang="en-US" dirty="0"/>
            </a:br>
            <a:endParaRPr lang="en-US" dirty="0"/>
          </a:p>
        </p:txBody>
      </p:sp>
      <p:sp>
        <p:nvSpPr>
          <p:cNvPr id="3" name="عنصر نائب للمحتوى 2"/>
          <p:cNvSpPr>
            <a:spLocks noGrp="1"/>
          </p:cNvSpPr>
          <p:nvPr>
            <p:ph idx="1"/>
          </p:nvPr>
        </p:nvSpPr>
        <p:spPr/>
        <p:txBody>
          <a:bodyPr>
            <a:normAutofit/>
          </a:bodyPr>
          <a:lstStyle/>
          <a:p>
            <a:r>
              <a:rPr lang="ar-IQ" dirty="0"/>
              <a:t>نظرا للاختلاف الكبير بين الدول في نظرتها الى مفهوم ومحتوى النشاط الاقتصادي عامة والصناعي منه ، وللنتائج السلبية التي تتركها تلك الاختلافات فقد سعت عصبة الامم ومن بعدها الامم المتحدة الى وضع تصنيف موحد للنشاط الاقتصادي ومستوياته ومن ضمنه النشاط الصناعي كي يتم اعتماده من قبل دول العالم .وقد وضع هذا التصنيف نظرا للاختلافات الكبيرة بين الدول في نظرتها الى مفهوم ومحتوى النشاط الاقتصادي عامة والصناعي منه والنتائج السلبية التي تركتها تلك الاختلافات وبالرغم من وضع هذا</a:t>
            </a:r>
          </a:p>
          <a:p>
            <a:pPr marL="0" indent="0">
              <a:buNone/>
            </a:pPr>
            <a:r>
              <a:rPr lang="ar-IQ" dirty="0"/>
              <a:t>التصنيف منذ وقت مبكر عام 1948 الا ان تعديلات عدة أجريت عليه فأخذ شكله النهائي عام</a:t>
            </a:r>
          </a:p>
          <a:p>
            <a:pPr marL="0" indent="0">
              <a:buNone/>
            </a:pPr>
            <a:r>
              <a:rPr lang="ar-IQ" dirty="0"/>
              <a:t>1968 السائد عالميا في الوقت الحاضر .</a:t>
            </a:r>
            <a:endParaRPr lang="en-US" dirty="0"/>
          </a:p>
        </p:txBody>
      </p:sp>
    </p:spTree>
    <p:extLst>
      <p:ext uri="{BB962C8B-B14F-4D97-AF65-F5344CB8AC3E}">
        <p14:creationId xmlns:p14="http://schemas.microsoft.com/office/powerpoint/2010/main" val="3978881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التصنيف الدولي للنشاط الاقتصادي </a:t>
            </a:r>
            <a:endParaRPr lang="en-US" dirty="0"/>
          </a:p>
        </p:txBody>
      </p:sp>
      <p:sp>
        <p:nvSpPr>
          <p:cNvPr id="3" name="عنصر نائب للمحتوى 2"/>
          <p:cNvSpPr>
            <a:spLocks noGrp="1"/>
          </p:cNvSpPr>
          <p:nvPr>
            <p:ph idx="1"/>
          </p:nvPr>
        </p:nvSpPr>
        <p:spPr/>
        <p:txBody>
          <a:bodyPr>
            <a:normAutofit fontScale="92500" lnSpcReduction="20000"/>
          </a:bodyPr>
          <a:lstStyle/>
          <a:p>
            <a:pPr marL="0" indent="0">
              <a:buNone/>
            </a:pPr>
            <a:endParaRPr lang="ar-IQ" dirty="0"/>
          </a:p>
          <a:p>
            <a:r>
              <a:rPr lang="ar-IQ" dirty="0"/>
              <a:t>يقسم دليل النشاط الاقتصادي النشاطات الاقتصادية الى عشرة اقسام ويعتمد ذلك على مستويات اربعة</a:t>
            </a:r>
          </a:p>
          <a:p>
            <a:pPr marL="0" indent="0">
              <a:buNone/>
            </a:pPr>
            <a:r>
              <a:rPr lang="ar-IQ" dirty="0"/>
              <a:t>من القسم ,الباب ,الفصل ,الفرع. بحيث مكن التصنيف من ان يضم جميع النشاطات الاقتصادية فضلا</a:t>
            </a:r>
          </a:p>
          <a:p>
            <a:pPr marL="0" indent="0">
              <a:buNone/>
            </a:pPr>
            <a:r>
              <a:rPr lang="ar-IQ" dirty="0"/>
              <a:t>عن انه ترك المجال مفتوحا امكانية ضم النشاطات الاقتصادية بحسب حاجة الدول وبما يتلاءم وواقع</a:t>
            </a:r>
          </a:p>
          <a:p>
            <a:pPr marL="0" indent="0">
              <a:buNone/>
            </a:pPr>
            <a:r>
              <a:rPr lang="ar-IQ" dirty="0"/>
              <a:t>اقتصادها مع المحافظة على الاقسام الرئيسية للتصنيف.</a:t>
            </a:r>
          </a:p>
          <a:p>
            <a:endParaRPr lang="ar-IQ" dirty="0"/>
          </a:p>
          <a:p>
            <a:pPr marL="0" indent="0">
              <a:buNone/>
            </a:pPr>
            <a:r>
              <a:rPr lang="ar-IQ" dirty="0"/>
              <a:t>وتضم المستويات القسم الرئيسي ويأخذ مرتبة (1) الباب ويأخذ الترتيب (1) والفصل ويأخذ في</a:t>
            </a:r>
          </a:p>
          <a:p>
            <a:pPr marL="0" indent="0">
              <a:buNone/>
            </a:pPr>
            <a:r>
              <a:rPr lang="ar-IQ" dirty="0"/>
              <a:t>الترتيب (11)والفرع ويكون ترتيبه (111) وتقرأ الارقام بالتسلسل من اليسار ففرع الخدمات المالية</a:t>
            </a:r>
          </a:p>
          <a:p>
            <a:pPr marL="0" indent="0">
              <a:buNone/>
            </a:pPr>
            <a:r>
              <a:rPr lang="ar-IQ" dirty="0"/>
              <a:t>على سبيل المثال يقع تحت التصنيف 8103 وتصليح السيارات 9513.</a:t>
            </a:r>
            <a:endParaRPr lang="en-US" dirty="0"/>
          </a:p>
        </p:txBody>
      </p:sp>
    </p:spTree>
    <p:extLst>
      <p:ext uri="{BB962C8B-B14F-4D97-AF65-F5344CB8AC3E}">
        <p14:creationId xmlns:p14="http://schemas.microsoft.com/office/powerpoint/2010/main" val="1257864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اقسام النشاط الاقتصادي </a:t>
            </a:r>
            <a:endParaRPr lang="en-US" dirty="0"/>
          </a:p>
        </p:txBody>
      </p:sp>
      <p:sp>
        <p:nvSpPr>
          <p:cNvPr id="3" name="عنصر نائب للمحتوى 2"/>
          <p:cNvSpPr>
            <a:spLocks noGrp="1"/>
          </p:cNvSpPr>
          <p:nvPr>
            <p:ph idx="1"/>
          </p:nvPr>
        </p:nvSpPr>
        <p:spPr/>
        <p:txBody>
          <a:bodyPr>
            <a:normAutofit fontScale="62500" lnSpcReduction="20000"/>
          </a:bodyPr>
          <a:lstStyle/>
          <a:p>
            <a:endParaRPr lang="ar-IQ" dirty="0"/>
          </a:p>
          <a:p>
            <a:pPr marL="0" indent="0">
              <a:buNone/>
            </a:pPr>
            <a:r>
              <a:rPr lang="ar-IQ" dirty="0"/>
              <a:t>تقسم النشاطات الاقتصادية الى الاقسام الرئيسية الاتية :</a:t>
            </a:r>
          </a:p>
          <a:p>
            <a:endParaRPr lang="ar-IQ" dirty="0"/>
          </a:p>
          <a:p>
            <a:pPr marL="0" indent="0">
              <a:buNone/>
            </a:pPr>
            <a:r>
              <a:rPr lang="ar-IQ" dirty="0"/>
              <a:t>1-الزراعة والصيد والغابات وصيد الاسماك .</a:t>
            </a:r>
          </a:p>
          <a:p>
            <a:pPr marL="0" indent="0">
              <a:buNone/>
            </a:pPr>
            <a:r>
              <a:rPr lang="ar-IQ" dirty="0"/>
              <a:t>2- التعدين وقلع الاحجار .</a:t>
            </a:r>
          </a:p>
          <a:p>
            <a:pPr marL="0" indent="0">
              <a:buNone/>
            </a:pPr>
            <a:r>
              <a:rPr lang="ar-IQ" dirty="0"/>
              <a:t>3- الصناعات التحويلية .</a:t>
            </a:r>
          </a:p>
          <a:p>
            <a:pPr marL="0" indent="0">
              <a:buNone/>
            </a:pPr>
            <a:r>
              <a:rPr lang="ar-IQ" dirty="0"/>
              <a:t>4- الكهرباء والماء والغاز .</a:t>
            </a:r>
          </a:p>
          <a:p>
            <a:pPr marL="0" indent="0">
              <a:buNone/>
            </a:pPr>
            <a:r>
              <a:rPr lang="ar-IQ" dirty="0"/>
              <a:t>5- التشييد والبناء</a:t>
            </a:r>
          </a:p>
          <a:p>
            <a:pPr marL="0" indent="0">
              <a:buNone/>
            </a:pPr>
            <a:r>
              <a:rPr lang="ar-IQ" dirty="0"/>
              <a:t>6- تجارة الجملة والمفرد وخدمات المطاعم والفنادق </a:t>
            </a:r>
          </a:p>
          <a:p>
            <a:pPr marL="0" indent="0">
              <a:buNone/>
            </a:pPr>
            <a:r>
              <a:rPr lang="ar-IQ" dirty="0"/>
              <a:t>7- النقل والتخزين والمواصلات</a:t>
            </a:r>
          </a:p>
          <a:p>
            <a:pPr marL="0" indent="0">
              <a:buNone/>
            </a:pPr>
            <a:r>
              <a:rPr lang="ar-IQ" dirty="0"/>
              <a:t>8- خدمات التحويل والتامين والعقارات </a:t>
            </a:r>
          </a:p>
          <a:p>
            <a:pPr marL="0" indent="0">
              <a:buNone/>
            </a:pPr>
            <a:r>
              <a:rPr lang="ar-IQ" dirty="0"/>
              <a:t>9- خدمات المجتمع والخدمات الاجتماعية والشخصية </a:t>
            </a:r>
          </a:p>
          <a:p>
            <a:pPr marL="0" indent="0">
              <a:buNone/>
            </a:pPr>
            <a:r>
              <a:rPr lang="ar-IQ" dirty="0"/>
              <a:t>10- نشاطات غير واضحة التعريف  </a:t>
            </a:r>
          </a:p>
        </p:txBody>
      </p:sp>
    </p:spTree>
    <p:extLst>
      <p:ext uri="{BB962C8B-B14F-4D97-AF65-F5344CB8AC3E}">
        <p14:creationId xmlns:p14="http://schemas.microsoft.com/office/powerpoint/2010/main" val="3712943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buNone/>
            </a:pPr>
            <a:r>
              <a:rPr lang="ar-IQ" dirty="0"/>
              <a:t>بعدها تقسم كل من هذه الأقسام الرئيسية الى أبواب ويعطي لكل باب رقم آخر من جهة اليمين تبدأ من 1-9 وفي المستوى الآخر تقسم الأبواب الى فصول وكل فصل الى فروع . وفي كل مستوى يضاف رقم جديد يبدأ من 1-9 وتقرأ الأرقام من جهة اليسار نحو اليمين . ويتصف هذا التصنيف باتساعه ومرونته وقدرته على ضم أنشطة متنوعة وحسب ما تراه او تعتمده بلدان العالم .</a:t>
            </a:r>
          </a:p>
          <a:p>
            <a:pPr marL="0" indent="0">
              <a:buNone/>
            </a:pPr>
            <a:r>
              <a:rPr lang="ar-IQ" dirty="0"/>
              <a:t>مما تبين يلاحظ ان النشاط الصناعي احتل موقعا متميزا في هذا التصنيف ن فقد جاء بثلاثة اقسام هي : التعدين والتحجير ، الصناعات التحويلية ، والكهرباء وسواها مما ندعوه بخدمات الصناعة ، وجاءت بمراتب متقدمة هي 2, 3, 4  </a:t>
            </a:r>
            <a:endParaRPr lang="en-US" dirty="0"/>
          </a:p>
        </p:txBody>
      </p:sp>
    </p:spTree>
    <p:extLst>
      <p:ext uri="{BB962C8B-B14F-4D97-AF65-F5344CB8AC3E}">
        <p14:creationId xmlns:p14="http://schemas.microsoft.com/office/powerpoint/2010/main" val="251669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9110" y="-3418599"/>
            <a:ext cx="10515600" cy="1325563"/>
          </a:xfrm>
        </p:spPr>
        <p:txBody>
          <a:bodyPr/>
          <a:lstStyle/>
          <a:p>
            <a:endParaRPr lang="en-US"/>
          </a:p>
        </p:txBody>
      </p:sp>
      <p:pic>
        <p:nvPicPr>
          <p:cNvPr id="4" name="عنصر نائب للمحتوى 3"/>
          <p:cNvPicPr>
            <a:picLocks noGrp="1" noChangeAspect="1"/>
          </p:cNvPicPr>
          <p:nvPr>
            <p:ph idx="1"/>
          </p:nvPr>
        </p:nvPicPr>
        <p:blipFill>
          <a:blip r:embed="rId2"/>
          <a:stretch>
            <a:fillRect/>
          </a:stretch>
        </p:blipFill>
        <p:spPr>
          <a:xfrm>
            <a:off x="2684613" y="1249253"/>
            <a:ext cx="7406755" cy="4379694"/>
          </a:xfrm>
          <a:prstGeom prst="rect">
            <a:avLst/>
          </a:prstGeom>
          <a:scene3d>
            <a:camera prst="orthographicFront"/>
            <a:lightRig rig="threePt" dir="t"/>
          </a:scene3d>
          <a:sp3d>
            <a:bevelT w="19050"/>
          </a:sp3d>
        </p:spPr>
      </p:pic>
    </p:spTree>
    <p:extLst>
      <p:ext uri="{BB962C8B-B14F-4D97-AF65-F5344CB8AC3E}">
        <p14:creationId xmlns:p14="http://schemas.microsoft.com/office/powerpoint/2010/main" val="35020677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TotalTime>
  <Words>948</Words>
  <Application>Microsoft Office PowerPoint</Application>
  <PresentationFormat>مخصص</PresentationFormat>
  <Paragraphs>51</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 جامعة ديالى  كلية التربية للعلوم الإنسانية  قسم الجغرافية  التصنيف الصناعي </vt:lpstr>
      <vt:lpstr>التصنيف الصناعي </vt:lpstr>
      <vt:lpstr>عرض تقديمي في PowerPoint</vt:lpstr>
      <vt:lpstr>عرض تقديمي في PowerPoint</vt:lpstr>
      <vt:lpstr>  التصنيف الدولي lnternationl standard lndustrial classification (lSlC) </vt:lpstr>
      <vt:lpstr>التصنيف الدولي للنشاط الاقتصادي </vt:lpstr>
      <vt:lpstr>اقسام النشاط الاقتصادي </vt:lpstr>
      <vt:lpstr>عرض تقديمي في PowerPoint</vt:lpstr>
      <vt:lpstr>عرض تقديمي في PowerPoint</vt:lpstr>
      <vt:lpstr>أسس التصنيف </vt:lpstr>
      <vt:lpstr>أهمية التصنيف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DR.Ahmed Saker 2o1O</cp:lastModifiedBy>
  <cp:revision>21</cp:revision>
  <dcterms:created xsi:type="dcterms:W3CDTF">2020-12-23T20:23:54Z</dcterms:created>
  <dcterms:modified xsi:type="dcterms:W3CDTF">2025-04-08T06:27:03Z</dcterms:modified>
</cp:coreProperties>
</file>