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41" autoAdjust="0"/>
    <p:restoredTop sz="94660"/>
  </p:normalViewPr>
  <p:slideViewPr>
    <p:cSldViewPr snapToGrid="0">
      <p:cViewPr>
        <p:scale>
          <a:sx n="52" d="100"/>
          <a:sy n="52" d="100"/>
        </p:scale>
        <p:origin x="-390"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EF9D95F-FD12-46C3-8D96-03E552087CE0}"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89536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7EF9D95F-FD12-46C3-8D96-03E552087CE0}"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5633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7EF9D95F-FD12-46C3-8D96-03E552087CE0}"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244414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7EF9D95F-FD12-46C3-8D96-03E552087CE0}"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390432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7EF9D95F-FD12-46C3-8D96-03E552087CE0}" type="datetimeFigureOut">
              <a:rPr lang="en-US" smtClean="0"/>
              <a:t>4/8/2025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22633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7EF9D95F-FD12-46C3-8D96-03E552087CE0}" type="datetimeFigureOut">
              <a:rPr lang="en-US" smtClean="0"/>
              <a:t>4/8/2025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324657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7EF9D95F-FD12-46C3-8D96-03E552087CE0}" type="datetimeFigureOut">
              <a:rPr lang="en-US" smtClean="0"/>
              <a:t>4/8/2025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531136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EF9D95F-FD12-46C3-8D96-03E552087CE0}" type="datetimeFigureOut">
              <a:rPr lang="en-US" smtClean="0"/>
              <a:t>4/8/2025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88255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EF9D95F-FD12-46C3-8D96-03E552087CE0}" type="datetimeFigureOut">
              <a:rPr lang="en-US" smtClean="0"/>
              <a:t>4/8/2025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158742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7EF9D95F-FD12-46C3-8D96-03E552087CE0}" type="datetimeFigureOut">
              <a:rPr lang="en-US" smtClean="0"/>
              <a:t>4/8/2025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352870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7EF9D95F-FD12-46C3-8D96-03E552087CE0}" type="datetimeFigureOut">
              <a:rPr lang="en-US" smtClean="0"/>
              <a:t>4/8/2025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F2AB519-B420-43B1-9174-A1060773AE2E}" type="slidenum">
              <a:rPr lang="en-US" smtClean="0"/>
              <a:t>‹#›</a:t>
            </a:fld>
            <a:endParaRPr lang="en-US"/>
          </a:p>
        </p:txBody>
      </p:sp>
    </p:spTree>
    <p:extLst>
      <p:ext uri="{BB962C8B-B14F-4D97-AF65-F5344CB8AC3E}">
        <p14:creationId xmlns:p14="http://schemas.microsoft.com/office/powerpoint/2010/main" val="299872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EF9D95F-FD12-46C3-8D96-03E552087CE0}" type="datetimeFigureOut">
              <a:rPr lang="en-US" smtClean="0"/>
              <a:t>4/8/2025</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F2AB519-B420-43B1-9174-A1060773AE2E}" type="slidenum">
              <a:rPr lang="en-US" smtClean="0"/>
              <a:t>‹#›</a:t>
            </a:fld>
            <a:endParaRPr lang="en-US"/>
          </a:p>
        </p:txBody>
      </p:sp>
    </p:spTree>
    <p:extLst>
      <p:ext uri="{BB962C8B-B14F-4D97-AF65-F5344CB8AC3E}">
        <p14:creationId xmlns:p14="http://schemas.microsoft.com/office/powerpoint/2010/main" val="153271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ln/>
        </p:spPr>
        <p:style>
          <a:lnRef idx="1">
            <a:schemeClr val="accent6"/>
          </a:lnRef>
          <a:fillRef idx="2">
            <a:schemeClr val="accent6"/>
          </a:fillRef>
          <a:effectRef idx="1">
            <a:schemeClr val="accent6"/>
          </a:effectRef>
          <a:fontRef idx="minor">
            <a:schemeClr val="dk1"/>
          </a:fontRef>
        </p:style>
        <p:txBody>
          <a:bodyPr/>
          <a:lstStyle/>
          <a:p>
            <a:r>
              <a:rPr lang="ar-IQ" dirty="0"/>
              <a:t>محاضرات في الجغرافية الصناعية </a:t>
            </a:r>
            <a:endParaRPr lang="en-US" dirty="0"/>
          </a:p>
        </p:txBody>
      </p:sp>
      <p:sp>
        <p:nvSpPr>
          <p:cNvPr id="3" name="عنوان فرعي 2"/>
          <p:cNvSpPr>
            <a:spLocks noGrp="1"/>
          </p:cNvSpPr>
          <p:nvPr>
            <p:ph type="subTitle" idx="1"/>
          </p:nvPr>
        </p:nvSpPr>
        <p:spPr/>
        <p:style>
          <a:lnRef idx="1">
            <a:schemeClr val="accent6"/>
          </a:lnRef>
          <a:fillRef idx="2">
            <a:schemeClr val="accent6"/>
          </a:fillRef>
          <a:effectRef idx="1">
            <a:schemeClr val="accent6"/>
          </a:effectRef>
          <a:fontRef idx="minor">
            <a:schemeClr val="dk1"/>
          </a:fontRef>
        </p:style>
        <p:txBody>
          <a:bodyPr/>
          <a:lstStyle/>
          <a:p>
            <a:r>
              <a:rPr lang="ar-IQ" dirty="0"/>
              <a:t>اعداد </a:t>
            </a:r>
          </a:p>
          <a:p>
            <a:r>
              <a:rPr lang="ar-IQ" dirty="0"/>
              <a:t>مدرس المادة : </a:t>
            </a:r>
            <a:r>
              <a:rPr lang="ar-IQ" dirty="0" err="1"/>
              <a:t>أ.م.د</a:t>
            </a:r>
            <a:r>
              <a:rPr lang="ar-IQ" dirty="0"/>
              <a:t> . مي ثامر رجب العزاوي </a:t>
            </a:r>
          </a:p>
        </p:txBody>
      </p:sp>
    </p:spTree>
    <p:extLst>
      <p:ext uri="{BB962C8B-B14F-4D97-AF65-F5344CB8AC3E}">
        <p14:creationId xmlns:p14="http://schemas.microsoft.com/office/powerpoint/2010/main" val="3183698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a:t>مصادر البيانات في جغرافية الصناعة </a:t>
            </a:r>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pPr marL="0" indent="0">
              <a:buNone/>
            </a:pPr>
            <a:r>
              <a:rPr lang="ar-IQ" dirty="0"/>
              <a:t>توفر عدة جهات إحصاءات عن النشاط الصناعي أهمها:</a:t>
            </a:r>
          </a:p>
          <a:p>
            <a:pPr marL="0" indent="0">
              <a:buNone/>
            </a:pPr>
            <a:r>
              <a:rPr lang="ar-IQ" dirty="0"/>
              <a:t>أولا : البيانات المنشورة وتشمل </a:t>
            </a:r>
          </a:p>
          <a:p>
            <a:pPr marL="514350" indent="-514350">
              <a:buAutoNum type="arabic1Minus"/>
            </a:pPr>
            <a:r>
              <a:rPr lang="ar-IQ" dirty="0"/>
              <a:t>الإحصاءات العالمية وهي الصادرة عن الأمم المتحدة او دوائرها الفرعية ومنها الكتاب السنوي ، إحصاءات الصناعة الصادرة عن اليونيدو ، واحصاءات الأغذية والزراعة الصادرة عن الفاو .</a:t>
            </a:r>
          </a:p>
          <a:p>
            <a:pPr marL="514350" indent="-514350">
              <a:buAutoNum type="arabic1Minus"/>
            </a:pPr>
            <a:r>
              <a:rPr lang="ar-IQ" dirty="0"/>
              <a:t>الإحصاءات الإقليمية .وتتمثل في الإحصاءات الصادرة عن مجموعات دولية وبحسب أقاليم عملها مثل  السوق الاوربية المشتركة ، الأوبك ، </a:t>
            </a:r>
            <a:r>
              <a:rPr lang="ar-IQ" dirty="0" err="1"/>
              <a:t>الاوابك</a:t>
            </a:r>
            <a:r>
              <a:rPr lang="ar-IQ" dirty="0"/>
              <a:t>، الجامعة العربية ...</a:t>
            </a:r>
          </a:p>
          <a:p>
            <a:pPr marL="514350" indent="-514350">
              <a:buAutoNum type="arabic1Minus"/>
            </a:pPr>
            <a:r>
              <a:rPr lang="ar-IQ" dirty="0"/>
              <a:t>الإحصاءات الدولية التي تصدر عن الدول ، وتوفر بيانات وافية عن مختلف أوجه النشاط في الدول ذاتها ومنها الصناعة . وتقوم على إصدارها هيئات خاصة في الدول وفي العراق يتولى الجهاز المركزي للإحصاء اصدار :</a:t>
            </a:r>
          </a:p>
          <a:p>
            <a:pPr>
              <a:buFontTx/>
              <a:buChar char="-"/>
            </a:pPr>
            <a:r>
              <a:rPr lang="ar-IQ" dirty="0"/>
              <a:t>المجموعة الإحصائية السنوية وقد بدأت بالصدور عام 1929 / 1930 وحتى الان وتغطي معظم أوجه النشاط الاقتصادي والخدمي للبلاد .</a:t>
            </a:r>
          </a:p>
          <a:p>
            <a:pPr>
              <a:buFontTx/>
              <a:buChar char="-"/>
            </a:pPr>
            <a:r>
              <a:rPr lang="ar-IQ" dirty="0"/>
              <a:t>الإحصاءات النوعية كالإحصاء الصناعي والزراعي والنقل .كما وتقوم الوزارات وعدد من الجهات بإصدار بيانات مماثلة عن النشاط الصناعي مثل وزارات الصناعة ، اتحاد الصناعات العراقي ، اتحاد الغرف التجارية والصناعية وغيرها .</a:t>
            </a:r>
          </a:p>
          <a:p>
            <a:pPr marL="0" indent="0">
              <a:buNone/>
            </a:pPr>
            <a:r>
              <a:rPr lang="ar-IQ" dirty="0"/>
              <a:t>ثانيا : البيانات غير المنشورة : وهي التي يتم جمعها عن طريق الدراسة الميدانية ( الاستبيان او المقابلة او كليهما ) التي يجريها الباحث في الصناعة وفقا لمناهج الدراسة في جغرافية الصناعة التي سبق الحديث عنها </a:t>
            </a:r>
          </a:p>
        </p:txBody>
      </p:sp>
    </p:spTree>
    <p:extLst>
      <p:ext uri="{BB962C8B-B14F-4D97-AF65-F5344CB8AC3E}">
        <p14:creationId xmlns:p14="http://schemas.microsoft.com/office/powerpoint/2010/main" val="3578432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ar-IQ" dirty="0"/>
              <a:t>تعريف بجغرافية الصناعة </a:t>
            </a:r>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r>
              <a:rPr lang="ar-IQ" dirty="0"/>
              <a:t>عرف الانسان الصناعة منذ امد بعيد، ومنذ العصور الحجرية فيما قبل التاريخ جهد الانسان لصنع ادواته واشياه ، الا ان جغرافية الصناعة كعلم تأخر ظهوره عن غيره من فروع علم الجغرافية ، واذا كانت الكشوف الجغرافية قد مهدت لتطور سريع في علم الجغرافية ، فان الثورة الصناعية في القرن الثامن عشر كانت اكبر حافز لظهور جغرافية الصناعة كعلم يهتم بدراسة نشاط الانسان الصناعي من الوجهة الجغرافية ، فهي احد فروع الجغرافية الاقتصادية </a:t>
            </a:r>
            <a:r>
              <a:rPr lang="en-US" dirty="0"/>
              <a:t>Geography Economic</a:t>
            </a:r>
            <a:r>
              <a:rPr lang="ar-IQ" dirty="0"/>
              <a:t> وتهتم بدراسة ظاهرة الصناعة من جهات توزيعها وعلاقاتها المكانية وانماطها . ويمكن ان تشمل بالبحث طائفة واسعة من مجالات البحث أهمها:</a:t>
            </a:r>
          </a:p>
          <a:p>
            <a:r>
              <a:rPr lang="ar-IQ" dirty="0"/>
              <a:t>أولا: تحليل عوامل قيام الصناعة وتوطنها في حيز جغرافي محدد كمقومات الموقع ( المواد الأولية والسوق والايدي العاملة ) ومقومات الموضع ( الأرض ، المياه واتجاهات ا لرياح ) وبيان المتاح منها للاستثمار الصناعي وطبيعة وآثر كل منها .</a:t>
            </a:r>
          </a:p>
          <a:p>
            <a:pPr marL="0" indent="0">
              <a:buNone/>
            </a:pPr>
            <a:r>
              <a:rPr lang="ar-IQ" dirty="0"/>
              <a:t>ثانيا :دراسة التوزيع الجغرافي والمكاني للصناعات ، وتحديد انماطها وبيان السلب والايجاب وتوظيفه للتخطيط الصناعي المستقبلي .</a:t>
            </a:r>
          </a:p>
          <a:p>
            <a:pPr marL="0" indent="0">
              <a:buNone/>
            </a:pPr>
            <a:r>
              <a:rPr lang="ar-IQ" dirty="0"/>
              <a:t>ثالثا : دراسة الهيكل الصناعي </a:t>
            </a:r>
            <a:r>
              <a:rPr lang="en-US" dirty="0"/>
              <a:t>Industrial Farm –Work</a:t>
            </a:r>
            <a:r>
              <a:rPr lang="ar-IQ" dirty="0"/>
              <a:t> او البنية الصناعية في حيز جغرافي (دولة او إقليم . منطقة .وحدة إدارية ) ومتابعة تطوراته الحاصلة على مر السنين .</a:t>
            </a:r>
          </a:p>
          <a:p>
            <a:pPr marL="0" indent="0">
              <a:buNone/>
            </a:pPr>
            <a:r>
              <a:rPr lang="ar-IQ" dirty="0"/>
              <a:t>رابعا: تحليل العلاقات المتبادلة للنشاط الصناعي ومواقعه من جهة وبين مراكز الاستيطان المجاورة من جهة أخرى وبيان نوع ومقدار التأثير </a:t>
            </a:r>
            <a:r>
              <a:rPr lang="ar-IQ" dirty="0" err="1"/>
              <a:t>والتآثر</a:t>
            </a:r>
            <a:r>
              <a:rPr lang="ar-IQ" dirty="0"/>
              <a:t> في ذلك </a:t>
            </a:r>
            <a:r>
              <a:rPr lang="ar-IQ" dirty="0" err="1"/>
              <a:t>بايجابياته</a:t>
            </a:r>
            <a:r>
              <a:rPr lang="ar-IQ" dirty="0"/>
              <a:t> </a:t>
            </a:r>
            <a:r>
              <a:rPr lang="ar-IQ" dirty="0" err="1"/>
              <a:t>وسلباته</a:t>
            </a:r>
            <a:r>
              <a:rPr lang="ar-IQ" dirty="0"/>
              <a:t> .</a:t>
            </a:r>
          </a:p>
          <a:p>
            <a:pPr marL="0" indent="0">
              <a:buNone/>
            </a:pPr>
            <a:r>
              <a:rPr lang="ar-IQ" dirty="0"/>
              <a:t>  </a:t>
            </a:r>
            <a:endParaRPr lang="en-US" dirty="0"/>
          </a:p>
        </p:txBody>
      </p:sp>
    </p:spTree>
    <p:extLst>
      <p:ext uri="{BB962C8B-B14F-4D97-AF65-F5344CB8AC3E}">
        <p14:creationId xmlns:p14="http://schemas.microsoft.com/office/powerpoint/2010/main" val="107017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1106213" y="-583324"/>
            <a:ext cx="10515600" cy="81346"/>
          </a:xfrm>
        </p:spPr>
        <p:txBody>
          <a:bodyPr>
            <a:normAutofit fontScale="90000"/>
          </a:bodyPr>
          <a:lstStyle/>
          <a:p>
            <a:r>
              <a:rPr lang="ar-IQ" dirty="0"/>
              <a:t>                                        </a:t>
            </a:r>
            <a:endParaRPr lang="en-US" dirty="0"/>
          </a:p>
        </p:txBody>
      </p:sp>
      <p:sp>
        <p:nvSpPr>
          <p:cNvPr id="3" name="عنصر نائب للمحتوى 2"/>
          <p:cNvSpPr>
            <a:spLocks noGrp="1"/>
          </p:cNvSpPr>
          <p:nvPr>
            <p:ph idx="1"/>
          </p:nvPr>
        </p:nvSpPr>
        <p:spPr>
          <a:xfrm>
            <a:off x="838200" y="1872921"/>
            <a:ext cx="10515600" cy="4351338"/>
          </a:xfrm>
        </p:spPr>
        <p:style>
          <a:lnRef idx="1">
            <a:schemeClr val="accent6"/>
          </a:lnRef>
          <a:fillRef idx="2">
            <a:schemeClr val="accent6"/>
          </a:fillRef>
          <a:effectRef idx="1">
            <a:schemeClr val="accent6"/>
          </a:effectRef>
          <a:fontRef idx="minor">
            <a:schemeClr val="dk1"/>
          </a:fontRef>
        </p:style>
        <p:txBody>
          <a:bodyPr/>
          <a:lstStyle/>
          <a:p>
            <a:r>
              <a:rPr lang="ar-IQ" dirty="0"/>
              <a:t>خامسا : وضع أسس واتجاهات للتنمية الصناعية </a:t>
            </a:r>
            <a:r>
              <a:rPr lang="en-US" dirty="0"/>
              <a:t>Industrial Development</a:t>
            </a:r>
            <a:r>
              <a:rPr lang="ar-IQ" dirty="0"/>
              <a:t> المستقبلية سواء عند التخطيط لإقامه صناعات معينة او لاختيار الفروع المناسبة في مواقع معينة .</a:t>
            </a:r>
          </a:p>
          <a:p>
            <a:r>
              <a:rPr lang="ar-IQ" dirty="0"/>
              <a:t>سادسا : متابعة اتجاهات التصنيع للمواقع الصناعية القائمة او التي يخطط </a:t>
            </a:r>
            <a:r>
              <a:rPr lang="ar-IQ" dirty="0" err="1"/>
              <a:t>لاقامتها</a:t>
            </a:r>
            <a:r>
              <a:rPr lang="ar-IQ" dirty="0"/>
              <a:t> على مستوى الدولة او ادنى من ذلك ( إقليم ، مراكز استيطان رئيسة ) .</a:t>
            </a:r>
          </a:p>
          <a:p>
            <a:r>
              <a:rPr lang="ar-IQ" dirty="0"/>
              <a:t>سابعا: دراسة الأنماط</a:t>
            </a:r>
          </a:p>
          <a:p>
            <a:r>
              <a:rPr lang="ar-IQ" dirty="0"/>
              <a:t> الموقعية للمواقع الصناعية القائمة او التي يخطط لأقامتها على مستوى الدولة او ادنى من ذلك (ة إقليم ، مراكز استيطان رئيسة ) </a:t>
            </a:r>
            <a:endParaRPr lang="en-US" dirty="0"/>
          </a:p>
        </p:txBody>
      </p:sp>
    </p:spTree>
    <p:extLst>
      <p:ext uri="{BB962C8B-B14F-4D97-AF65-F5344CB8AC3E}">
        <p14:creationId xmlns:p14="http://schemas.microsoft.com/office/powerpoint/2010/main" val="972454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7124" y="-3055992"/>
            <a:ext cx="10515600" cy="1325563"/>
          </a:xfrm>
        </p:spPr>
        <p:txBody>
          <a:bodyPr/>
          <a:lstStyle/>
          <a:p>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ar-IQ" dirty="0"/>
              <a:t>تشترك جغرافية الصناعة مع علوم أخرى في دراسة ظاهرة الصناعة وابرزها علوم الاقتصاد والإدارة والاحصاء والتخطيط وغيرها ، وهو امر طبيعي ، الا ان الحدود الفاصلة بين هذه العلوم يجب ان تكون على قدر كاف من الوضوح وخاصة بين المختصين بها على اقل تقدير . وفي الحالة قيد البحث فان منهجية علم الجغرافية القائمة على دراسة التفاعل والعلاقات المكانية للظواهر المرتبطة بالحيز توفر حدودا واضحة بين اطراف فرعنا جغرافية الصناعة وبين العلوم الأخرى التي تشارك علمنا بمادة البحث وهي الصناعة . </a:t>
            </a:r>
            <a:endParaRPr lang="en-US" dirty="0"/>
          </a:p>
        </p:txBody>
      </p:sp>
    </p:spTree>
    <p:extLst>
      <p:ext uri="{BB962C8B-B14F-4D97-AF65-F5344CB8AC3E}">
        <p14:creationId xmlns:p14="http://schemas.microsoft.com/office/powerpoint/2010/main" val="663029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a:t>أهمية جغرافية الصناعة </a:t>
            </a:r>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buNone/>
            </a:pPr>
            <a:r>
              <a:rPr lang="ar-IQ" dirty="0"/>
              <a:t>أولا : ان دراسة النشاط الصناعي يمكن ان تقضي الى بيان مدى نجاحه او تراجعه بعموم هذا النشاط او بفروع معينه منه ، لتعزيز النجاح ومعالجة الخلل فيها .</a:t>
            </a:r>
          </a:p>
          <a:p>
            <a:pPr marL="0" indent="0">
              <a:buNone/>
            </a:pPr>
            <a:r>
              <a:rPr lang="ar-IQ" dirty="0"/>
              <a:t>ثانيا : تحديد صورة التوزيع للنشاط الصناعي القائم ومقارنتها بالصورة الأفضل له ، بهدف الوصول الى كفاءة افضل في التوزيع .</a:t>
            </a:r>
          </a:p>
          <a:p>
            <a:pPr marL="0" indent="0">
              <a:buNone/>
            </a:pPr>
            <a:r>
              <a:rPr lang="ar-IQ" dirty="0"/>
              <a:t>ثالثا : إمكانية الوصول الى تحديد الفروع الأكثر مناسبة من الصناعة </a:t>
            </a:r>
            <a:r>
              <a:rPr lang="ar-IQ" dirty="0" err="1"/>
              <a:t>لاقامتها</a:t>
            </a:r>
            <a:r>
              <a:rPr lang="ar-IQ" dirty="0"/>
              <a:t> او تطويرها في </a:t>
            </a:r>
            <a:r>
              <a:rPr lang="ar-IQ" dirty="0" err="1"/>
              <a:t>إلاقليم</a:t>
            </a:r>
            <a:r>
              <a:rPr lang="ar-IQ" dirty="0"/>
              <a:t> او الدولة للحصول على اكبر قدر من العوائد الاقتصادية او الاجتماعية للصناعة .</a:t>
            </a:r>
          </a:p>
          <a:p>
            <a:pPr marL="0" indent="0">
              <a:buNone/>
            </a:pPr>
            <a:r>
              <a:rPr lang="ar-IQ" dirty="0"/>
              <a:t>رابعا : الوقوف على مشاكل الصناعات القائمة ، وأسباب تلك المشاكل وإمكانية معالجتها.</a:t>
            </a:r>
          </a:p>
          <a:p>
            <a:pPr marL="0" indent="0">
              <a:buNone/>
            </a:pPr>
            <a:r>
              <a:rPr lang="ar-IQ" dirty="0"/>
              <a:t>خامسا : </a:t>
            </a:r>
            <a:r>
              <a:rPr lang="ar-IQ" dirty="0" err="1"/>
              <a:t>التاثير</a:t>
            </a:r>
            <a:r>
              <a:rPr lang="ar-IQ" dirty="0"/>
              <a:t> المتبادل بين الصناعة واقاليم مواقعها في جوانبه المختلفة مما يوفر إمكانية لتعزيز النشاط الصناعي وتلافي او تقليل سلبياته الى اقل قدر ممكن .</a:t>
            </a:r>
            <a:endParaRPr lang="en-US" dirty="0"/>
          </a:p>
        </p:txBody>
      </p:sp>
    </p:spTree>
    <p:extLst>
      <p:ext uri="{BB962C8B-B14F-4D97-AF65-F5344CB8AC3E}">
        <p14:creationId xmlns:p14="http://schemas.microsoft.com/office/powerpoint/2010/main" val="3697790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a:t>مناهج البحث في جغرافية الصناعة </a:t>
            </a:r>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marL="0" indent="0">
              <a:buNone/>
            </a:pPr>
            <a:r>
              <a:rPr lang="ar-IQ" dirty="0"/>
              <a:t>تستمد الفروع الجغرافية </a:t>
            </a:r>
            <a:r>
              <a:rPr lang="ar-IQ" dirty="0" err="1"/>
              <a:t>منهجيتها</a:t>
            </a:r>
            <a:r>
              <a:rPr lang="ar-IQ" dirty="0"/>
              <a:t> من فلسفة علم الجغرافيا القائمة على منهج التوزيع والتحليل والتركيب للظواهر التي تتقاسم المكان ، ببيان علاقاتها المكانية وتفاعلها </a:t>
            </a:r>
            <a:r>
              <a:rPr lang="ar-IQ" dirty="0" err="1"/>
              <a:t>تاثرا</a:t>
            </a:r>
            <a:r>
              <a:rPr lang="ar-IQ" dirty="0"/>
              <a:t> </a:t>
            </a:r>
            <a:r>
              <a:rPr lang="ar-IQ" dirty="0" err="1"/>
              <a:t>وتاثيرا</a:t>
            </a:r>
            <a:r>
              <a:rPr lang="ar-IQ" dirty="0"/>
              <a:t> ، ومنه يتبلور منهجان في الجغرافية الاقتصادية :</a:t>
            </a:r>
          </a:p>
          <a:p>
            <a:pPr marL="0" indent="0">
              <a:buNone/>
            </a:pPr>
            <a:r>
              <a:rPr lang="ar-IQ" dirty="0"/>
              <a:t>أولا: المنهج النظامي : الذي يختص بدراسة ظاهرة اقتصادية واحدة موكدا على اثر العوامل الجغرافية على هيكل الظاهرة وعملياتها وانتاجها واذا كان البدء في هذا المنهج قد اقتصر على العوامل الطبيعية في اثر كل منها على الظاهرة فان الإضافات </a:t>
            </a:r>
            <a:r>
              <a:rPr lang="ar-IQ" dirty="0" err="1"/>
              <a:t>الللاحقة</a:t>
            </a:r>
            <a:r>
              <a:rPr lang="ar-IQ" dirty="0"/>
              <a:t> قد تضمنت العوامل البشرية أيضا باعتبار ان قيمتها ليست منعزلة وهي متصاعدة الأثر بتزايد المستوى الحضاري للإنسان .</a:t>
            </a:r>
          </a:p>
          <a:p>
            <a:pPr marL="0" indent="0">
              <a:buNone/>
            </a:pPr>
            <a:r>
              <a:rPr lang="ar-IQ" dirty="0"/>
              <a:t>   وبموجب هذا المنهج يتم اختيار صناعة محددة او فرع صناعي ، ثم يطبق المنهج الجغرافي العام بشان دراستها وتحليل مقومات موقعها ( المواد الأولية ، السوق ،راس المال ،الايدي العاملة ) ومقومات موضعها ( الأرض ، المياه, اتجاهات الرياح ) ومن الممكن ان يعبر عن هذا المنهج بكونه منهجا سلوكيا ، يؤكد فيه على الطريقة التي تؤثر فيها المصانع او الصناعة في التبدلات </a:t>
            </a:r>
            <a:r>
              <a:rPr lang="ar-IQ" dirty="0" err="1"/>
              <a:t>الموقعية</a:t>
            </a:r>
            <a:r>
              <a:rPr lang="ar-IQ" dirty="0"/>
              <a:t> وأسباب اتخاذها ونتائجها ، وفيه يمكن ان تدرس المصانع المنفردة او مجموعة المصانع الصغيرة وخصائص الصناعة </a:t>
            </a:r>
            <a:endParaRPr lang="en-US" dirty="0"/>
          </a:p>
        </p:txBody>
      </p:sp>
    </p:spTree>
    <p:extLst>
      <p:ext uri="{BB962C8B-B14F-4D97-AF65-F5344CB8AC3E}">
        <p14:creationId xmlns:p14="http://schemas.microsoft.com/office/powerpoint/2010/main" val="2406829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a:t>ثانيا : المنهج المكاني او الإقليمي  </a:t>
            </a:r>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buNone/>
            </a:pPr>
            <a:r>
              <a:rPr lang="ar-IQ" dirty="0"/>
              <a:t>يعرف ببعدين الحيز الإقليمي او القومي ، ويختص بالهيكل المكاني للنشاط الاقتصادي قيد البحث في منطقة او إقليم او دولة ، وضمن هذا المنهج ظهرت اتجاهات جديدة في الجوانب التفصيلية للمنهج منها دراسة الأنماط الإقليمية للنشاط الاقتصادي القائم .</a:t>
            </a:r>
          </a:p>
          <a:p>
            <a:pPr marL="0" indent="0">
              <a:buNone/>
            </a:pPr>
            <a:r>
              <a:rPr lang="ar-IQ" dirty="0"/>
              <a:t>  وقد يدعى هذا المنهج بالمنهج البنيوي وفيه يتم تحليل عوامل التوطن المتاحة للتصنيع وكيفية افادة الصناعة منها في إقليم معين يتم اختياره للدراسة ومحاولة تحديد الصناعات التي تجد لها فرصا افضل للتوطن ، وفيه يبحث أيضا الهيكل الصناعي القائم بمصانعه وصناعاته . ومن الاتجاهات الحديثة في هذا المنهج دراسة الصناعة في المناطق </a:t>
            </a:r>
            <a:r>
              <a:rPr lang="ar-IQ" dirty="0" err="1"/>
              <a:t>المتروبولية</a:t>
            </a:r>
            <a:r>
              <a:rPr lang="ar-IQ" dirty="0"/>
              <a:t> وانماط الموقع الصناعي في إقليم او دولة ، النمو الصناعي ، مشاكل الصناعة في مناطق معينه مثلا .</a:t>
            </a:r>
            <a:endParaRPr lang="en-US" dirty="0"/>
          </a:p>
        </p:txBody>
      </p:sp>
    </p:spTree>
    <p:extLst>
      <p:ext uri="{BB962C8B-B14F-4D97-AF65-F5344CB8AC3E}">
        <p14:creationId xmlns:p14="http://schemas.microsoft.com/office/powerpoint/2010/main" val="325089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a:t>المعايير المستخدمة في جغرافية الصناعة </a:t>
            </a:r>
            <a:endParaRPr lang="en-US"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marL="0" indent="0">
              <a:buNone/>
            </a:pPr>
            <a:r>
              <a:rPr lang="ar-IQ" dirty="0"/>
              <a:t>تستخدم في جغرافية الصناعة والبحث فيها عدة معايير أهمها :</a:t>
            </a:r>
          </a:p>
          <a:p>
            <a:pPr marL="0" indent="0">
              <a:buNone/>
            </a:pPr>
            <a:r>
              <a:rPr lang="ar-IQ" dirty="0"/>
              <a:t>1- عدد المصانع: ويقصد به عدد </a:t>
            </a:r>
            <a:r>
              <a:rPr lang="ar-IQ" dirty="0" err="1"/>
              <a:t>منشات</a:t>
            </a:r>
            <a:r>
              <a:rPr lang="ar-IQ" dirty="0"/>
              <a:t> الصناعة القائمة ، ويعد اسهل وابسط المعايير، كما انه متوفر غالبا ويسمح بتداوله ، الا انه قد لا يتوغر في بعض الدول على مستوى الوحدات  الادارية الصغيرة واستخدامه في قياس حالة الصناعة قد يعطي نتائج مضللة للاختلاف الكبير في حجوم المصانع فبعضها يضم عاملا واحدا وأخرى تضم الاف العمال . لذا يفضل الاستعانة بمعيار آخر او اكثر .</a:t>
            </a:r>
          </a:p>
          <a:p>
            <a:pPr marL="0" indent="0">
              <a:buNone/>
            </a:pPr>
            <a:r>
              <a:rPr lang="ar-IQ" dirty="0"/>
              <a:t>2- عدد العمال: وهو من اكثر المعايير شيوعا في قياس حجم النشاط الصناعي ويسمح بنشر بياناته في غالبية دول العالم وهو مؤشر جيد يعطي صورة واضحة عن النشاط الصناعي الا انه لا يعكس إنتاجية العامل التي تتباين من بلد لأخر ومن صناعة لأخرى بل ومن عامل لأخر لاختلاف مستوى التقنيات المعتمدة ومستوى تأهيل العاملين وعوامل أخرى اجتماعية واقتصادية وصحية ودينية .</a:t>
            </a:r>
          </a:p>
          <a:p>
            <a:pPr marL="0" indent="0">
              <a:buNone/>
            </a:pPr>
            <a:r>
              <a:rPr lang="ar-IQ" dirty="0"/>
              <a:t>3- قيمة الإنتاج : وهي القيمة التقديرية لكل الإنتاج الصناعي خلال مدة زمنية محددة وغالا ما تكون سنة واحدة واذا ما تم تلافي التغير الحاصل في قيمة العملة في حالتي التضخم والانكماش فان قيمة الإنتاج الصناعي تعتبر مؤشرا جيدا لتطوير او تراجع الإنتاج الصناعي ويعبر عنها أحيانا بقيمة المخرجات.</a:t>
            </a:r>
          </a:p>
          <a:p>
            <a:pPr marL="0" indent="0">
              <a:buNone/>
            </a:pPr>
            <a:endParaRPr lang="en-US" dirty="0"/>
          </a:p>
        </p:txBody>
      </p:sp>
    </p:spTree>
    <p:extLst>
      <p:ext uri="{BB962C8B-B14F-4D97-AF65-F5344CB8AC3E}">
        <p14:creationId xmlns:p14="http://schemas.microsoft.com/office/powerpoint/2010/main" val="2972394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a:t>تكملة المعايير المستخدمة في جغرافية الصناعة </a:t>
            </a:r>
            <a:endParaRPr lang="en-US"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IQ" dirty="0"/>
              <a:t>4- قيمة مستلزمات الإنتاج : ويعبر عنها أحيانا بقيمة المدخلات وتمثل كل تكاليف الإنتاج الصناعي خلال مدة زمنية معينة وتتضمن مثلا كلف شراء المواد الأولية ومصادر الطاقة والمياه وكلف النقل واجور العاملين بما تتضمنه من أجور مباشرة وحوافز وضمان ...الخ الاندثار وكلف الصيانة والضرائب والتعويضات والاعلانات وكما ورد في المعيار السابق فان هذا المعيار هو الاخر يعد مناسب في حال تلافي تغير قيمة العملة في حالة التضخم والانكماش .</a:t>
            </a:r>
          </a:p>
          <a:p>
            <a:pPr marL="0" indent="0">
              <a:buNone/>
            </a:pPr>
            <a:r>
              <a:rPr lang="ar-IQ" dirty="0"/>
              <a:t>5- القيمة المضافة :وهي القيمة التي تضيفها العمليات الصناعية للمادة او المواد الأولية المستخدمة في الإنتاج ولحسابها لا بد من اعتبار كل المعايير السابقة : قيمة الإنتاج وقيم مستلزماته وهي الفرق بينها ، لذا تعد القيمة المضافة احسن المعايير المستخدمة في دراسة النشاط الصناعي ، الا ان المشكلة في اعتبارها احد اسرار الصناعة وقد لا يسمح بتداولها في كثير من الدول ، كما تتردد بعض إدارات القطاع الخاص من البوح بها لعلاقتها بموقفهم المالي من إدارات الضرائب وفي حسابها لا بد من ملاحظة ما ورد في المعايير السابقة بشأن قيمة العملة .</a:t>
            </a:r>
          </a:p>
          <a:p>
            <a:pPr marL="0" indent="0">
              <a:buNone/>
            </a:pPr>
            <a:r>
              <a:rPr lang="ar-IQ" dirty="0"/>
              <a:t>6- راس المال المستخدم :ويتضمن مجموع ما تستخدمه الصناعة من راس المال لتدوير العملية الإنتاجية واستمرارها خلال مدة الدراسة .</a:t>
            </a:r>
          </a:p>
          <a:p>
            <a:pPr marL="0" indent="0">
              <a:buNone/>
            </a:pPr>
            <a:r>
              <a:rPr lang="ar-IQ" dirty="0"/>
              <a:t>7- القدرة </a:t>
            </a:r>
            <a:r>
              <a:rPr lang="ar-IQ" dirty="0" err="1"/>
              <a:t>الحصانيه</a:t>
            </a:r>
            <a:r>
              <a:rPr lang="ar-IQ" dirty="0"/>
              <a:t> : ويعبر عن الطاقات الإنتاجية للمصانع وهو مرتبط بالطاقات التصميمية للمعدات الصناعية الداخلة في العملية الصناعية ، وحالة تلك المعدات من حيث صلاحيتها للعمل وتقادمها الزمني وتوفر الصيانة اللازمة لها .</a:t>
            </a:r>
            <a:endParaRPr lang="en-US" dirty="0"/>
          </a:p>
        </p:txBody>
      </p:sp>
    </p:spTree>
    <p:extLst>
      <p:ext uri="{BB962C8B-B14F-4D97-AF65-F5344CB8AC3E}">
        <p14:creationId xmlns:p14="http://schemas.microsoft.com/office/powerpoint/2010/main" val="19823681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1426</Words>
  <Application>Microsoft Office PowerPoint</Application>
  <PresentationFormat>مخصص</PresentationFormat>
  <Paragraphs>48</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محاضرات في الجغرافية الصناعية </vt:lpstr>
      <vt:lpstr>تعريف بجغرافية الصناعة </vt:lpstr>
      <vt:lpstr>                                        </vt:lpstr>
      <vt:lpstr>عرض تقديمي في PowerPoint</vt:lpstr>
      <vt:lpstr>أهمية جغرافية الصناعة </vt:lpstr>
      <vt:lpstr>مناهج البحث في جغرافية الصناعة </vt:lpstr>
      <vt:lpstr>ثانيا : المنهج المكاني او الإقليمي  </vt:lpstr>
      <vt:lpstr>المعايير المستخدمة في جغرافية الصناعة </vt:lpstr>
      <vt:lpstr>تكملة المعايير المستخدمة في جغرافية الصناعة </vt:lpstr>
      <vt:lpstr>مصادر البيانات في جغرافية الصناعة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الجغرافية الصناعية</dc:title>
  <dc:creator>Maher</dc:creator>
  <cp:lastModifiedBy>DR.Ahmed Saker 2o1O</cp:lastModifiedBy>
  <cp:revision>32</cp:revision>
  <dcterms:created xsi:type="dcterms:W3CDTF">2020-12-09T07:31:12Z</dcterms:created>
  <dcterms:modified xsi:type="dcterms:W3CDTF">2025-04-08T06:30:15Z</dcterms:modified>
</cp:coreProperties>
</file>