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53" d="100"/>
          <a:sy n="53" d="100"/>
        </p:scale>
        <p:origin x="835"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C2B4E36-EB92-B245-AD98-AFDD2E2B64AB}"/>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ar-IQ"/>
          </a:p>
        </p:txBody>
      </p:sp>
      <p:sp>
        <p:nvSpPr>
          <p:cNvPr id="3" name="عنوان فرعي 2">
            <a:extLst>
              <a:ext uri="{FF2B5EF4-FFF2-40B4-BE49-F238E27FC236}">
                <a16:creationId xmlns:a16="http://schemas.microsoft.com/office/drawing/2014/main" id="{77C92B48-3731-6F45-B707-37EAFD54BB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ar-IQ"/>
          </a:p>
        </p:txBody>
      </p:sp>
      <p:sp>
        <p:nvSpPr>
          <p:cNvPr id="4" name="عنصر نائب للتاريخ 3">
            <a:extLst>
              <a:ext uri="{FF2B5EF4-FFF2-40B4-BE49-F238E27FC236}">
                <a16:creationId xmlns:a16="http://schemas.microsoft.com/office/drawing/2014/main" id="{E49A503D-EF4C-C14D-8509-1FCE53E4A3BF}"/>
              </a:ext>
            </a:extLst>
          </p:cNvPr>
          <p:cNvSpPr>
            <a:spLocks noGrp="1"/>
          </p:cNvSpPr>
          <p:nvPr>
            <p:ph type="dt" sz="half" idx="10"/>
          </p:nvPr>
        </p:nvSpPr>
        <p:spPr/>
        <p:txBody>
          <a:bodyPr/>
          <a:lstStyle/>
          <a:p>
            <a:fld id="{7D6F156B-C96F-6D40-ACB0-C2D46D26553B}" type="datetimeFigureOut">
              <a:rPr lang="ar-IQ" smtClean="0"/>
              <a:t>06/08/1446</a:t>
            </a:fld>
            <a:endParaRPr lang="ar-IQ"/>
          </a:p>
        </p:txBody>
      </p:sp>
      <p:sp>
        <p:nvSpPr>
          <p:cNvPr id="5" name="عنصر نائب للتذييل 4">
            <a:extLst>
              <a:ext uri="{FF2B5EF4-FFF2-40B4-BE49-F238E27FC236}">
                <a16:creationId xmlns:a16="http://schemas.microsoft.com/office/drawing/2014/main" id="{4F66FEF6-F520-A840-8CE1-EA831C9837D4}"/>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81C399C8-AB10-C24D-BDA9-F75DF0E3DC32}"/>
              </a:ext>
            </a:extLst>
          </p:cNvPr>
          <p:cNvSpPr>
            <a:spLocks noGrp="1"/>
          </p:cNvSpPr>
          <p:nvPr>
            <p:ph type="sldNum" sz="quarter" idx="12"/>
          </p:nvPr>
        </p:nvSpPr>
        <p:spPr/>
        <p:txBody>
          <a:bodyPr/>
          <a:lstStyle/>
          <a:p>
            <a:fld id="{6DADAD0B-2F33-154A-86B9-86BBBC368A63}" type="slidenum">
              <a:rPr lang="ar-IQ" smtClean="0"/>
              <a:t>‹#›</a:t>
            </a:fld>
            <a:endParaRPr lang="ar-IQ"/>
          </a:p>
        </p:txBody>
      </p:sp>
    </p:spTree>
    <p:extLst>
      <p:ext uri="{BB962C8B-B14F-4D97-AF65-F5344CB8AC3E}">
        <p14:creationId xmlns:p14="http://schemas.microsoft.com/office/powerpoint/2010/main" val="1245988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250263A-B71D-7E42-920E-F51E9526E639}"/>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عنوان العمودي 2">
            <a:extLst>
              <a:ext uri="{FF2B5EF4-FFF2-40B4-BE49-F238E27FC236}">
                <a16:creationId xmlns:a16="http://schemas.microsoft.com/office/drawing/2014/main" id="{FE5ADBFC-6EF7-8D4F-B6B2-5528DCCBCCBF}"/>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74099C13-4270-8348-9C06-1A26CFBF630D}"/>
              </a:ext>
            </a:extLst>
          </p:cNvPr>
          <p:cNvSpPr>
            <a:spLocks noGrp="1"/>
          </p:cNvSpPr>
          <p:nvPr>
            <p:ph type="dt" sz="half" idx="10"/>
          </p:nvPr>
        </p:nvSpPr>
        <p:spPr/>
        <p:txBody>
          <a:bodyPr/>
          <a:lstStyle/>
          <a:p>
            <a:fld id="{7D6F156B-C96F-6D40-ACB0-C2D46D26553B}" type="datetimeFigureOut">
              <a:rPr lang="ar-IQ" smtClean="0"/>
              <a:t>06/08/1446</a:t>
            </a:fld>
            <a:endParaRPr lang="ar-IQ"/>
          </a:p>
        </p:txBody>
      </p:sp>
      <p:sp>
        <p:nvSpPr>
          <p:cNvPr id="5" name="عنصر نائب للتذييل 4">
            <a:extLst>
              <a:ext uri="{FF2B5EF4-FFF2-40B4-BE49-F238E27FC236}">
                <a16:creationId xmlns:a16="http://schemas.microsoft.com/office/drawing/2014/main" id="{38D8BA7B-4304-4246-A285-86AD5ED9917A}"/>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9488F6F6-AC6A-F343-BEB5-85D37433EB57}"/>
              </a:ext>
            </a:extLst>
          </p:cNvPr>
          <p:cNvSpPr>
            <a:spLocks noGrp="1"/>
          </p:cNvSpPr>
          <p:nvPr>
            <p:ph type="sldNum" sz="quarter" idx="12"/>
          </p:nvPr>
        </p:nvSpPr>
        <p:spPr/>
        <p:txBody>
          <a:bodyPr/>
          <a:lstStyle/>
          <a:p>
            <a:fld id="{6DADAD0B-2F33-154A-86B9-86BBBC368A63}" type="slidenum">
              <a:rPr lang="ar-IQ" smtClean="0"/>
              <a:t>‹#›</a:t>
            </a:fld>
            <a:endParaRPr lang="ar-IQ"/>
          </a:p>
        </p:txBody>
      </p:sp>
    </p:spTree>
    <p:extLst>
      <p:ext uri="{BB962C8B-B14F-4D97-AF65-F5344CB8AC3E}">
        <p14:creationId xmlns:p14="http://schemas.microsoft.com/office/powerpoint/2010/main" val="3835740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B72524B1-174C-F841-9F5B-09F51AB35B1D}"/>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ar-IQ"/>
          </a:p>
        </p:txBody>
      </p:sp>
      <p:sp>
        <p:nvSpPr>
          <p:cNvPr id="3" name="عنصر نائب للعنوان العمودي 2">
            <a:extLst>
              <a:ext uri="{FF2B5EF4-FFF2-40B4-BE49-F238E27FC236}">
                <a16:creationId xmlns:a16="http://schemas.microsoft.com/office/drawing/2014/main" id="{73DFE2CE-04DA-EF4D-AB12-47462F999B2C}"/>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9DC59C8C-D056-714A-A057-BAB13EACF01A}"/>
              </a:ext>
            </a:extLst>
          </p:cNvPr>
          <p:cNvSpPr>
            <a:spLocks noGrp="1"/>
          </p:cNvSpPr>
          <p:nvPr>
            <p:ph type="dt" sz="half" idx="10"/>
          </p:nvPr>
        </p:nvSpPr>
        <p:spPr/>
        <p:txBody>
          <a:bodyPr/>
          <a:lstStyle/>
          <a:p>
            <a:fld id="{7D6F156B-C96F-6D40-ACB0-C2D46D26553B}" type="datetimeFigureOut">
              <a:rPr lang="ar-IQ" smtClean="0"/>
              <a:t>06/08/1446</a:t>
            </a:fld>
            <a:endParaRPr lang="ar-IQ"/>
          </a:p>
        </p:txBody>
      </p:sp>
      <p:sp>
        <p:nvSpPr>
          <p:cNvPr id="5" name="عنصر نائب للتذييل 4">
            <a:extLst>
              <a:ext uri="{FF2B5EF4-FFF2-40B4-BE49-F238E27FC236}">
                <a16:creationId xmlns:a16="http://schemas.microsoft.com/office/drawing/2014/main" id="{A4A14FDA-B803-9E47-97EE-308CE8FCAD9E}"/>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D91041AD-33B5-ED42-A77E-51058CD56782}"/>
              </a:ext>
            </a:extLst>
          </p:cNvPr>
          <p:cNvSpPr>
            <a:spLocks noGrp="1"/>
          </p:cNvSpPr>
          <p:nvPr>
            <p:ph type="sldNum" sz="quarter" idx="12"/>
          </p:nvPr>
        </p:nvSpPr>
        <p:spPr/>
        <p:txBody>
          <a:bodyPr/>
          <a:lstStyle/>
          <a:p>
            <a:fld id="{6DADAD0B-2F33-154A-86B9-86BBBC368A63}" type="slidenum">
              <a:rPr lang="ar-IQ" smtClean="0"/>
              <a:t>‹#›</a:t>
            </a:fld>
            <a:endParaRPr lang="ar-IQ"/>
          </a:p>
        </p:txBody>
      </p:sp>
    </p:spTree>
    <p:extLst>
      <p:ext uri="{BB962C8B-B14F-4D97-AF65-F5344CB8AC3E}">
        <p14:creationId xmlns:p14="http://schemas.microsoft.com/office/powerpoint/2010/main" val="462672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23C0A0C-F4EB-3C40-8A6A-2A55B67C7D7A}"/>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id="{245B49F6-E8CF-3049-96B3-AB9E3BB8A70D}"/>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3DF2A53E-297D-F34E-B7F8-60285ACFC9E9}"/>
              </a:ext>
            </a:extLst>
          </p:cNvPr>
          <p:cNvSpPr>
            <a:spLocks noGrp="1"/>
          </p:cNvSpPr>
          <p:nvPr>
            <p:ph type="dt" sz="half" idx="10"/>
          </p:nvPr>
        </p:nvSpPr>
        <p:spPr/>
        <p:txBody>
          <a:bodyPr/>
          <a:lstStyle/>
          <a:p>
            <a:fld id="{7D6F156B-C96F-6D40-ACB0-C2D46D26553B}" type="datetimeFigureOut">
              <a:rPr lang="ar-IQ" smtClean="0"/>
              <a:t>06/08/1446</a:t>
            </a:fld>
            <a:endParaRPr lang="ar-IQ"/>
          </a:p>
        </p:txBody>
      </p:sp>
      <p:sp>
        <p:nvSpPr>
          <p:cNvPr id="5" name="عنصر نائب للتذييل 4">
            <a:extLst>
              <a:ext uri="{FF2B5EF4-FFF2-40B4-BE49-F238E27FC236}">
                <a16:creationId xmlns:a16="http://schemas.microsoft.com/office/drawing/2014/main" id="{406DDF7D-01B5-3641-9E7D-7CFCDE369C0D}"/>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3790F97C-8EC2-7C47-90EC-E3DC3B3F8544}"/>
              </a:ext>
            </a:extLst>
          </p:cNvPr>
          <p:cNvSpPr>
            <a:spLocks noGrp="1"/>
          </p:cNvSpPr>
          <p:nvPr>
            <p:ph type="sldNum" sz="quarter" idx="12"/>
          </p:nvPr>
        </p:nvSpPr>
        <p:spPr/>
        <p:txBody>
          <a:bodyPr/>
          <a:lstStyle/>
          <a:p>
            <a:fld id="{6DADAD0B-2F33-154A-86B9-86BBBC368A63}" type="slidenum">
              <a:rPr lang="ar-IQ" smtClean="0"/>
              <a:t>‹#›</a:t>
            </a:fld>
            <a:endParaRPr lang="ar-IQ"/>
          </a:p>
        </p:txBody>
      </p:sp>
    </p:spTree>
    <p:extLst>
      <p:ext uri="{BB962C8B-B14F-4D97-AF65-F5344CB8AC3E}">
        <p14:creationId xmlns:p14="http://schemas.microsoft.com/office/powerpoint/2010/main" val="3833326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02EA01B-2E86-5D44-8530-4326040B3007}"/>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id="{E8A13116-47BA-BE49-A331-AE0E05D5C0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E4C77F71-ED15-F940-87B4-5472A681540D}"/>
              </a:ext>
            </a:extLst>
          </p:cNvPr>
          <p:cNvSpPr>
            <a:spLocks noGrp="1"/>
          </p:cNvSpPr>
          <p:nvPr>
            <p:ph type="dt" sz="half" idx="10"/>
          </p:nvPr>
        </p:nvSpPr>
        <p:spPr/>
        <p:txBody>
          <a:bodyPr/>
          <a:lstStyle/>
          <a:p>
            <a:fld id="{7D6F156B-C96F-6D40-ACB0-C2D46D26553B}" type="datetimeFigureOut">
              <a:rPr lang="ar-IQ" smtClean="0"/>
              <a:t>06/08/1446</a:t>
            </a:fld>
            <a:endParaRPr lang="ar-IQ"/>
          </a:p>
        </p:txBody>
      </p:sp>
      <p:sp>
        <p:nvSpPr>
          <p:cNvPr id="5" name="عنصر نائب للتذييل 4">
            <a:extLst>
              <a:ext uri="{FF2B5EF4-FFF2-40B4-BE49-F238E27FC236}">
                <a16:creationId xmlns:a16="http://schemas.microsoft.com/office/drawing/2014/main" id="{26EF630D-492C-FF4C-8C05-30AD2B78D885}"/>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DDCB9D72-E7AB-1540-84E4-D568EFB58127}"/>
              </a:ext>
            </a:extLst>
          </p:cNvPr>
          <p:cNvSpPr>
            <a:spLocks noGrp="1"/>
          </p:cNvSpPr>
          <p:nvPr>
            <p:ph type="sldNum" sz="quarter" idx="12"/>
          </p:nvPr>
        </p:nvSpPr>
        <p:spPr/>
        <p:txBody>
          <a:bodyPr/>
          <a:lstStyle/>
          <a:p>
            <a:fld id="{6DADAD0B-2F33-154A-86B9-86BBBC368A63}" type="slidenum">
              <a:rPr lang="ar-IQ" smtClean="0"/>
              <a:t>‹#›</a:t>
            </a:fld>
            <a:endParaRPr lang="ar-IQ"/>
          </a:p>
        </p:txBody>
      </p:sp>
    </p:spTree>
    <p:extLst>
      <p:ext uri="{BB962C8B-B14F-4D97-AF65-F5344CB8AC3E}">
        <p14:creationId xmlns:p14="http://schemas.microsoft.com/office/powerpoint/2010/main" val="1919316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A372941-80ED-384A-B9A5-7647986A4A72}"/>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id="{0BBFBD61-36D6-1848-A154-71F67151E410}"/>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محتوى 3">
            <a:extLst>
              <a:ext uri="{FF2B5EF4-FFF2-40B4-BE49-F238E27FC236}">
                <a16:creationId xmlns:a16="http://schemas.microsoft.com/office/drawing/2014/main" id="{BF93542F-F6E3-B34F-A79E-4E18FBF87AB3}"/>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تاريخ 4">
            <a:extLst>
              <a:ext uri="{FF2B5EF4-FFF2-40B4-BE49-F238E27FC236}">
                <a16:creationId xmlns:a16="http://schemas.microsoft.com/office/drawing/2014/main" id="{CD934B70-73AA-C14F-9CC5-C81A438902D2}"/>
              </a:ext>
            </a:extLst>
          </p:cNvPr>
          <p:cNvSpPr>
            <a:spLocks noGrp="1"/>
          </p:cNvSpPr>
          <p:nvPr>
            <p:ph type="dt" sz="half" idx="10"/>
          </p:nvPr>
        </p:nvSpPr>
        <p:spPr/>
        <p:txBody>
          <a:bodyPr/>
          <a:lstStyle/>
          <a:p>
            <a:fld id="{7D6F156B-C96F-6D40-ACB0-C2D46D26553B}" type="datetimeFigureOut">
              <a:rPr lang="ar-IQ" smtClean="0"/>
              <a:t>06/08/1446</a:t>
            </a:fld>
            <a:endParaRPr lang="ar-IQ"/>
          </a:p>
        </p:txBody>
      </p:sp>
      <p:sp>
        <p:nvSpPr>
          <p:cNvPr id="6" name="عنصر نائب للتذييل 5">
            <a:extLst>
              <a:ext uri="{FF2B5EF4-FFF2-40B4-BE49-F238E27FC236}">
                <a16:creationId xmlns:a16="http://schemas.microsoft.com/office/drawing/2014/main" id="{8A19523B-2E1E-254F-80B0-14DA1871F1C1}"/>
              </a:ext>
            </a:extLst>
          </p:cNvPr>
          <p:cNvSpPr>
            <a:spLocks noGrp="1"/>
          </p:cNvSpPr>
          <p:nvPr>
            <p:ph type="ftr" sz="quarter" idx="11"/>
          </p:nvPr>
        </p:nvSpPr>
        <p:spPr/>
        <p:txBody>
          <a:bodyPr/>
          <a:lstStyle/>
          <a:p>
            <a:endParaRPr lang="ar-IQ"/>
          </a:p>
        </p:txBody>
      </p:sp>
      <p:sp>
        <p:nvSpPr>
          <p:cNvPr id="7" name="عنصر نائب لرقم الشريحة 6">
            <a:extLst>
              <a:ext uri="{FF2B5EF4-FFF2-40B4-BE49-F238E27FC236}">
                <a16:creationId xmlns:a16="http://schemas.microsoft.com/office/drawing/2014/main" id="{C363AAC8-DDC2-724E-A137-0E3FE2AFB70E}"/>
              </a:ext>
            </a:extLst>
          </p:cNvPr>
          <p:cNvSpPr>
            <a:spLocks noGrp="1"/>
          </p:cNvSpPr>
          <p:nvPr>
            <p:ph type="sldNum" sz="quarter" idx="12"/>
          </p:nvPr>
        </p:nvSpPr>
        <p:spPr/>
        <p:txBody>
          <a:bodyPr/>
          <a:lstStyle/>
          <a:p>
            <a:fld id="{6DADAD0B-2F33-154A-86B9-86BBBC368A63}" type="slidenum">
              <a:rPr lang="ar-IQ" smtClean="0"/>
              <a:t>‹#›</a:t>
            </a:fld>
            <a:endParaRPr lang="ar-IQ"/>
          </a:p>
        </p:txBody>
      </p:sp>
    </p:spTree>
    <p:extLst>
      <p:ext uri="{BB962C8B-B14F-4D97-AF65-F5344CB8AC3E}">
        <p14:creationId xmlns:p14="http://schemas.microsoft.com/office/powerpoint/2010/main" val="2161258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5AA661C-5004-C749-8BCD-8D0978225C2F}"/>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id="{3A343BFB-C3F7-8147-A2CD-A39E7E6956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60CDD32A-084B-6E45-A228-D9CE8DE7D880}"/>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نص 4">
            <a:extLst>
              <a:ext uri="{FF2B5EF4-FFF2-40B4-BE49-F238E27FC236}">
                <a16:creationId xmlns:a16="http://schemas.microsoft.com/office/drawing/2014/main" id="{31B29061-95CF-C745-A8C3-F59CDE7E95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35A55E80-CC2E-C345-8C58-E695322CBB2C}"/>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7" name="عنصر نائب للتاريخ 6">
            <a:extLst>
              <a:ext uri="{FF2B5EF4-FFF2-40B4-BE49-F238E27FC236}">
                <a16:creationId xmlns:a16="http://schemas.microsoft.com/office/drawing/2014/main" id="{9D7B7B46-3673-C248-8494-6C0272D7CFAB}"/>
              </a:ext>
            </a:extLst>
          </p:cNvPr>
          <p:cNvSpPr>
            <a:spLocks noGrp="1"/>
          </p:cNvSpPr>
          <p:nvPr>
            <p:ph type="dt" sz="half" idx="10"/>
          </p:nvPr>
        </p:nvSpPr>
        <p:spPr/>
        <p:txBody>
          <a:bodyPr/>
          <a:lstStyle/>
          <a:p>
            <a:fld id="{7D6F156B-C96F-6D40-ACB0-C2D46D26553B}" type="datetimeFigureOut">
              <a:rPr lang="ar-IQ" smtClean="0"/>
              <a:t>06/08/1446</a:t>
            </a:fld>
            <a:endParaRPr lang="ar-IQ"/>
          </a:p>
        </p:txBody>
      </p:sp>
      <p:sp>
        <p:nvSpPr>
          <p:cNvPr id="8" name="عنصر نائب للتذييل 7">
            <a:extLst>
              <a:ext uri="{FF2B5EF4-FFF2-40B4-BE49-F238E27FC236}">
                <a16:creationId xmlns:a16="http://schemas.microsoft.com/office/drawing/2014/main" id="{570CC923-C085-C64B-B411-B42031BB5146}"/>
              </a:ext>
            </a:extLst>
          </p:cNvPr>
          <p:cNvSpPr>
            <a:spLocks noGrp="1"/>
          </p:cNvSpPr>
          <p:nvPr>
            <p:ph type="ftr" sz="quarter" idx="11"/>
          </p:nvPr>
        </p:nvSpPr>
        <p:spPr/>
        <p:txBody>
          <a:bodyPr/>
          <a:lstStyle/>
          <a:p>
            <a:endParaRPr lang="ar-IQ"/>
          </a:p>
        </p:txBody>
      </p:sp>
      <p:sp>
        <p:nvSpPr>
          <p:cNvPr id="9" name="عنصر نائب لرقم الشريحة 8">
            <a:extLst>
              <a:ext uri="{FF2B5EF4-FFF2-40B4-BE49-F238E27FC236}">
                <a16:creationId xmlns:a16="http://schemas.microsoft.com/office/drawing/2014/main" id="{9D6F7D5D-0B4B-F64A-8C87-D4A63930C6CB}"/>
              </a:ext>
            </a:extLst>
          </p:cNvPr>
          <p:cNvSpPr>
            <a:spLocks noGrp="1"/>
          </p:cNvSpPr>
          <p:nvPr>
            <p:ph type="sldNum" sz="quarter" idx="12"/>
          </p:nvPr>
        </p:nvSpPr>
        <p:spPr/>
        <p:txBody>
          <a:bodyPr/>
          <a:lstStyle/>
          <a:p>
            <a:fld id="{6DADAD0B-2F33-154A-86B9-86BBBC368A63}" type="slidenum">
              <a:rPr lang="ar-IQ" smtClean="0"/>
              <a:t>‹#›</a:t>
            </a:fld>
            <a:endParaRPr lang="ar-IQ"/>
          </a:p>
        </p:txBody>
      </p:sp>
    </p:spTree>
    <p:extLst>
      <p:ext uri="{BB962C8B-B14F-4D97-AF65-F5344CB8AC3E}">
        <p14:creationId xmlns:p14="http://schemas.microsoft.com/office/powerpoint/2010/main" val="3620572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F9A28C9-2517-5C43-B22F-90250B34D3B8}"/>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تاريخ 2">
            <a:extLst>
              <a:ext uri="{FF2B5EF4-FFF2-40B4-BE49-F238E27FC236}">
                <a16:creationId xmlns:a16="http://schemas.microsoft.com/office/drawing/2014/main" id="{833EC053-B1E1-BB4D-B8B3-11640E566BF0}"/>
              </a:ext>
            </a:extLst>
          </p:cNvPr>
          <p:cNvSpPr>
            <a:spLocks noGrp="1"/>
          </p:cNvSpPr>
          <p:nvPr>
            <p:ph type="dt" sz="half" idx="10"/>
          </p:nvPr>
        </p:nvSpPr>
        <p:spPr/>
        <p:txBody>
          <a:bodyPr/>
          <a:lstStyle/>
          <a:p>
            <a:fld id="{7D6F156B-C96F-6D40-ACB0-C2D46D26553B}" type="datetimeFigureOut">
              <a:rPr lang="ar-IQ" smtClean="0"/>
              <a:t>06/08/1446</a:t>
            </a:fld>
            <a:endParaRPr lang="ar-IQ"/>
          </a:p>
        </p:txBody>
      </p:sp>
      <p:sp>
        <p:nvSpPr>
          <p:cNvPr id="4" name="عنصر نائب للتذييل 3">
            <a:extLst>
              <a:ext uri="{FF2B5EF4-FFF2-40B4-BE49-F238E27FC236}">
                <a16:creationId xmlns:a16="http://schemas.microsoft.com/office/drawing/2014/main" id="{823F8900-D0CB-3B41-9C21-2FA170A980DB}"/>
              </a:ext>
            </a:extLst>
          </p:cNvPr>
          <p:cNvSpPr>
            <a:spLocks noGrp="1"/>
          </p:cNvSpPr>
          <p:nvPr>
            <p:ph type="ftr" sz="quarter" idx="11"/>
          </p:nvPr>
        </p:nvSpPr>
        <p:spPr/>
        <p:txBody>
          <a:bodyPr/>
          <a:lstStyle/>
          <a:p>
            <a:endParaRPr lang="ar-IQ"/>
          </a:p>
        </p:txBody>
      </p:sp>
      <p:sp>
        <p:nvSpPr>
          <p:cNvPr id="5" name="عنصر نائب لرقم الشريحة 4">
            <a:extLst>
              <a:ext uri="{FF2B5EF4-FFF2-40B4-BE49-F238E27FC236}">
                <a16:creationId xmlns:a16="http://schemas.microsoft.com/office/drawing/2014/main" id="{4165D1F8-E422-754C-ACB0-5BFB434EB8A3}"/>
              </a:ext>
            </a:extLst>
          </p:cNvPr>
          <p:cNvSpPr>
            <a:spLocks noGrp="1"/>
          </p:cNvSpPr>
          <p:nvPr>
            <p:ph type="sldNum" sz="quarter" idx="12"/>
          </p:nvPr>
        </p:nvSpPr>
        <p:spPr/>
        <p:txBody>
          <a:bodyPr/>
          <a:lstStyle/>
          <a:p>
            <a:fld id="{6DADAD0B-2F33-154A-86B9-86BBBC368A63}" type="slidenum">
              <a:rPr lang="ar-IQ" smtClean="0"/>
              <a:t>‹#›</a:t>
            </a:fld>
            <a:endParaRPr lang="ar-IQ"/>
          </a:p>
        </p:txBody>
      </p:sp>
    </p:spTree>
    <p:extLst>
      <p:ext uri="{BB962C8B-B14F-4D97-AF65-F5344CB8AC3E}">
        <p14:creationId xmlns:p14="http://schemas.microsoft.com/office/powerpoint/2010/main" val="2668852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023780F4-94A3-C243-9982-92326C1C845F}"/>
              </a:ext>
            </a:extLst>
          </p:cNvPr>
          <p:cNvSpPr>
            <a:spLocks noGrp="1"/>
          </p:cNvSpPr>
          <p:nvPr>
            <p:ph type="dt" sz="half" idx="10"/>
          </p:nvPr>
        </p:nvSpPr>
        <p:spPr/>
        <p:txBody>
          <a:bodyPr/>
          <a:lstStyle/>
          <a:p>
            <a:fld id="{7D6F156B-C96F-6D40-ACB0-C2D46D26553B}" type="datetimeFigureOut">
              <a:rPr lang="ar-IQ" smtClean="0"/>
              <a:t>06/08/1446</a:t>
            </a:fld>
            <a:endParaRPr lang="ar-IQ"/>
          </a:p>
        </p:txBody>
      </p:sp>
      <p:sp>
        <p:nvSpPr>
          <p:cNvPr id="3" name="عنصر نائب للتذييل 2">
            <a:extLst>
              <a:ext uri="{FF2B5EF4-FFF2-40B4-BE49-F238E27FC236}">
                <a16:creationId xmlns:a16="http://schemas.microsoft.com/office/drawing/2014/main" id="{B2C472B2-A2E2-5340-95E3-1379F1CF1842}"/>
              </a:ext>
            </a:extLst>
          </p:cNvPr>
          <p:cNvSpPr>
            <a:spLocks noGrp="1"/>
          </p:cNvSpPr>
          <p:nvPr>
            <p:ph type="ftr" sz="quarter" idx="11"/>
          </p:nvPr>
        </p:nvSpPr>
        <p:spPr/>
        <p:txBody>
          <a:bodyPr/>
          <a:lstStyle/>
          <a:p>
            <a:endParaRPr lang="ar-IQ"/>
          </a:p>
        </p:txBody>
      </p:sp>
      <p:sp>
        <p:nvSpPr>
          <p:cNvPr id="4" name="عنصر نائب لرقم الشريحة 3">
            <a:extLst>
              <a:ext uri="{FF2B5EF4-FFF2-40B4-BE49-F238E27FC236}">
                <a16:creationId xmlns:a16="http://schemas.microsoft.com/office/drawing/2014/main" id="{7278196E-8A84-D44E-83B1-EE2A463796C9}"/>
              </a:ext>
            </a:extLst>
          </p:cNvPr>
          <p:cNvSpPr>
            <a:spLocks noGrp="1"/>
          </p:cNvSpPr>
          <p:nvPr>
            <p:ph type="sldNum" sz="quarter" idx="12"/>
          </p:nvPr>
        </p:nvSpPr>
        <p:spPr/>
        <p:txBody>
          <a:bodyPr/>
          <a:lstStyle/>
          <a:p>
            <a:fld id="{6DADAD0B-2F33-154A-86B9-86BBBC368A63}" type="slidenum">
              <a:rPr lang="ar-IQ" smtClean="0"/>
              <a:t>‹#›</a:t>
            </a:fld>
            <a:endParaRPr lang="ar-IQ"/>
          </a:p>
        </p:txBody>
      </p:sp>
    </p:spTree>
    <p:extLst>
      <p:ext uri="{BB962C8B-B14F-4D97-AF65-F5344CB8AC3E}">
        <p14:creationId xmlns:p14="http://schemas.microsoft.com/office/powerpoint/2010/main" val="962746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13DEE41-0783-144C-9FAA-92AECF126182}"/>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id="{E2E4494A-715D-AA49-BA34-E8C3F952A2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نص 3">
            <a:extLst>
              <a:ext uri="{FF2B5EF4-FFF2-40B4-BE49-F238E27FC236}">
                <a16:creationId xmlns:a16="http://schemas.microsoft.com/office/drawing/2014/main" id="{6392EFF6-A181-B148-906E-52FC7C875F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EFF0EF74-6918-A84D-BD66-FFD7BEEA97B0}"/>
              </a:ext>
            </a:extLst>
          </p:cNvPr>
          <p:cNvSpPr>
            <a:spLocks noGrp="1"/>
          </p:cNvSpPr>
          <p:nvPr>
            <p:ph type="dt" sz="half" idx="10"/>
          </p:nvPr>
        </p:nvSpPr>
        <p:spPr/>
        <p:txBody>
          <a:bodyPr/>
          <a:lstStyle/>
          <a:p>
            <a:fld id="{7D6F156B-C96F-6D40-ACB0-C2D46D26553B}" type="datetimeFigureOut">
              <a:rPr lang="ar-IQ" smtClean="0"/>
              <a:t>06/08/1446</a:t>
            </a:fld>
            <a:endParaRPr lang="ar-IQ"/>
          </a:p>
        </p:txBody>
      </p:sp>
      <p:sp>
        <p:nvSpPr>
          <p:cNvPr id="6" name="عنصر نائب للتذييل 5">
            <a:extLst>
              <a:ext uri="{FF2B5EF4-FFF2-40B4-BE49-F238E27FC236}">
                <a16:creationId xmlns:a16="http://schemas.microsoft.com/office/drawing/2014/main" id="{E00F9CDD-62B9-AA40-BA9E-09CC4F1EBB6F}"/>
              </a:ext>
            </a:extLst>
          </p:cNvPr>
          <p:cNvSpPr>
            <a:spLocks noGrp="1"/>
          </p:cNvSpPr>
          <p:nvPr>
            <p:ph type="ftr" sz="quarter" idx="11"/>
          </p:nvPr>
        </p:nvSpPr>
        <p:spPr/>
        <p:txBody>
          <a:bodyPr/>
          <a:lstStyle/>
          <a:p>
            <a:endParaRPr lang="ar-IQ"/>
          </a:p>
        </p:txBody>
      </p:sp>
      <p:sp>
        <p:nvSpPr>
          <p:cNvPr id="7" name="عنصر نائب لرقم الشريحة 6">
            <a:extLst>
              <a:ext uri="{FF2B5EF4-FFF2-40B4-BE49-F238E27FC236}">
                <a16:creationId xmlns:a16="http://schemas.microsoft.com/office/drawing/2014/main" id="{46D9F3D5-10D2-5540-8635-90C4D48872CA}"/>
              </a:ext>
            </a:extLst>
          </p:cNvPr>
          <p:cNvSpPr>
            <a:spLocks noGrp="1"/>
          </p:cNvSpPr>
          <p:nvPr>
            <p:ph type="sldNum" sz="quarter" idx="12"/>
          </p:nvPr>
        </p:nvSpPr>
        <p:spPr/>
        <p:txBody>
          <a:bodyPr/>
          <a:lstStyle/>
          <a:p>
            <a:fld id="{6DADAD0B-2F33-154A-86B9-86BBBC368A63}" type="slidenum">
              <a:rPr lang="ar-IQ" smtClean="0"/>
              <a:t>‹#›</a:t>
            </a:fld>
            <a:endParaRPr lang="ar-IQ"/>
          </a:p>
        </p:txBody>
      </p:sp>
    </p:spTree>
    <p:extLst>
      <p:ext uri="{BB962C8B-B14F-4D97-AF65-F5344CB8AC3E}">
        <p14:creationId xmlns:p14="http://schemas.microsoft.com/office/powerpoint/2010/main" val="2784720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9ED334A-1C31-0542-B14B-46973B351845}"/>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IQ"/>
          </a:p>
        </p:txBody>
      </p:sp>
      <p:sp>
        <p:nvSpPr>
          <p:cNvPr id="3" name="عنصر نائب للصورة 2">
            <a:extLst>
              <a:ext uri="{FF2B5EF4-FFF2-40B4-BE49-F238E27FC236}">
                <a16:creationId xmlns:a16="http://schemas.microsoft.com/office/drawing/2014/main" id="{6859E82F-4618-B947-8B55-88D8E30A88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a:extLst>
              <a:ext uri="{FF2B5EF4-FFF2-40B4-BE49-F238E27FC236}">
                <a16:creationId xmlns:a16="http://schemas.microsoft.com/office/drawing/2014/main" id="{826C3FD0-8075-8449-B776-D2C92294C3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03E3BAF7-6447-854E-BCEC-525E10FF7B85}"/>
              </a:ext>
            </a:extLst>
          </p:cNvPr>
          <p:cNvSpPr>
            <a:spLocks noGrp="1"/>
          </p:cNvSpPr>
          <p:nvPr>
            <p:ph type="dt" sz="half" idx="10"/>
          </p:nvPr>
        </p:nvSpPr>
        <p:spPr/>
        <p:txBody>
          <a:bodyPr/>
          <a:lstStyle/>
          <a:p>
            <a:fld id="{7D6F156B-C96F-6D40-ACB0-C2D46D26553B}" type="datetimeFigureOut">
              <a:rPr lang="ar-IQ" smtClean="0"/>
              <a:t>06/08/1446</a:t>
            </a:fld>
            <a:endParaRPr lang="ar-IQ"/>
          </a:p>
        </p:txBody>
      </p:sp>
      <p:sp>
        <p:nvSpPr>
          <p:cNvPr id="6" name="عنصر نائب للتذييل 5">
            <a:extLst>
              <a:ext uri="{FF2B5EF4-FFF2-40B4-BE49-F238E27FC236}">
                <a16:creationId xmlns:a16="http://schemas.microsoft.com/office/drawing/2014/main" id="{E45967FD-9396-7046-AECA-09F2275318B3}"/>
              </a:ext>
            </a:extLst>
          </p:cNvPr>
          <p:cNvSpPr>
            <a:spLocks noGrp="1"/>
          </p:cNvSpPr>
          <p:nvPr>
            <p:ph type="ftr" sz="quarter" idx="11"/>
          </p:nvPr>
        </p:nvSpPr>
        <p:spPr/>
        <p:txBody>
          <a:bodyPr/>
          <a:lstStyle/>
          <a:p>
            <a:endParaRPr lang="ar-IQ"/>
          </a:p>
        </p:txBody>
      </p:sp>
      <p:sp>
        <p:nvSpPr>
          <p:cNvPr id="7" name="عنصر نائب لرقم الشريحة 6">
            <a:extLst>
              <a:ext uri="{FF2B5EF4-FFF2-40B4-BE49-F238E27FC236}">
                <a16:creationId xmlns:a16="http://schemas.microsoft.com/office/drawing/2014/main" id="{4F378684-DB95-474F-AA57-718848CB6002}"/>
              </a:ext>
            </a:extLst>
          </p:cNvPr>
          <p:cNvSpPr>
            <a:spLocks noGrp="1"/>
          </p:cNvSpPr>
          <p:nvPr>
            <p:ph type="sldNum" sz="quarter" idx="12"/>
          </p:nvPr>
        </p:nvSpPr>
        <p:spPr/>
        <p:txBody>
          <a:bodyPr/>
          <a:lstStyle/>
          <a:p>
            <a:fld id="{6DADAD0B-2F33-154A-86B9-86BBBC368A63}" type="slidenum">
              <a:rPr lang="ar-IQ" smtClean="0"/>
              <a:t>‹#›</a:t>
            </a:fld>
            <a:endParaRPr lang="ar-IQ"/>
          </a:p>
        </p:txBody>
      </p:sp>
    </p:spTree>
    <p:extLst>
      <p:ext uri="{BB962C8B-B14F-4D97-AF65-F5344CB8AC3E}">
        <p14:creationId xmlns:p14="http://schemas.microsoft.com/office/powerpoint/2010/main" val="487735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293CC325-A29B-4244-B4BD-1E007F4CF5E8}"/>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id="{394ECA7B-E18A-2E4B-A1ED-39B5E548C0AB}"/>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18D12C9D-63AD-6A4B-9C04-B86F92CAAB92}"/>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D6F156B-C96F-6D40-ACB0-C2D46D26553B}" type="datetimeFigureOut">
              <a:rPr lang="ar-IQ" smtClean="0"/>
              <a:t>06/08/1446</a:t>
            </a:fld>
            <a:endParaRPr lang="ar-IQ"/>
          </a:p>
        </p:txBody>
      </p:sp>
      <p:sp>
        <p:nvSpPr>
          <p:cNvPr id="5" name="عنصر نائب للتذييل 4">
            <a:extLst>
              <a:ext uri="{FF2B5EF4-FFF2-40B4-BE49-F238E27FC236}">
                <a16:creationId xmlns:a16="http://schemas.microsoft.com/office/drawing/2014/main" id="{11563542-AEB5-D74A-9D68-F88A0749F5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a:extLst>
              <a:ext uri="{FF2B5EF4-FFF2-40B4-BE49-F238E27FC236}">
                <a16:creationId xmlns:a16="http://schemas.microsoft.com/office/drawing/2014/main" id="{706675C1-F07C-8041-A966-BEB2DC08B920}"/>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DADAD0B-2F33-154A-86B9-86BBBC368A63}" type="slidenum">
              <a:rPr lang="ar-IQ" smtClean="0"/>
              <a:t>‹#›</a:t>
            </a:fld>
            <a:endParaRPr lang="ar-IQ"/>
          </a:p>
        </p:txBody>
      </p:sp>
    </p:spTree>
    <p:extLst>
      <p:ext uri="{BB962C8B-B14F-4D97-AF65-F5344CB8AC3E}">
        <p14:creationId xmlns:p14="http://schemas.microsoft.com/office/powerpoint/2010/main" val="1287922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AF04E61-0C42-AC44-B236-2E8B41BD9337}"/>
              </a:ext>
            </a:extLst>
          </p:cNvPr>
          <p:cNvSpPr>
            <a:spLocks noGrp="1"/>
          </p:cNvSpPr>
          <p:nvPr>
            <p:ph type="ctrTitle"/>
          </p:nvPr>
        </p:nvSpPr>
        <p:spPr/>
        <p:txBody>
          <a:bodyPr>
            <a:normAutofit fontScale="90000"/>
          </a:bodyPr>
          <a:lstStyle/>
          <a:p>
            <a:r>
              <a:rPr lang="ar-IQ" sz="1800" dirty="0">
                <a:solidFill>
                  <a:srgbClr val="1F497D"/>
                </a:solidFill>
                <a:latin typeface="Arial" pitchFamily="34" charset="0"/>
                <a:cs typeface="Arial" pitchFamily="34" charset="0"/>
              </a:rPr>
              <a:t/>
            </a:r>
            <a:br>
              <a:rPr lang="ar-IQ" sz="1800" dirty="0">
                <a:solidFill>
                  <a:srgbClr val="1F497D"/>
                </a:solidFill>
                <a:latin typeface="Arial" pitchFamily="34" charset="0"/>
                <a:cs typeface="Arial" pitchFamily="34" charset="0"/>
              </a:rPr>
            </a:br>
            <a:r>
              <a:rPr lang="ar-IQ" sz="3600" dirty="0">
                <a:solidFill>
                  <a:srgbClr val="1F497D"/>
                </a:solidFill>
                <a:latin typeface="Arial" pitchFamily="34" charset="0"/>
                <a:cs typeface="Arial" pitchFamily="34" charset="0"/>
              </a:rPr>
              <a:t>جامعة ديالى </a:t>
            </a:r>
            <a:br>
              <a:rPr lang="ar-IQ" sz="3600" dirty="0">
                <a:solidFill>
                  <a:srgbClr val="1F497D"/>
                </a:solidFill>
                <a:latin typeface="Arial" pitchFamily="34" charset="0"/>
                <a:cs typeface="Arial" pitchFamily="34" charset="0"/>
              </a:rPr>
            </a:br>
            <a:r>
              <a:rPr lang="ar-IQ" sz="3600" dirty="0" smtClean="0">
                <a:solidFill>
                  <a:srgbClr val="1F497D"/>
                </a:solidFill>
                <a:latin typeface="Arial" pitchFamily="34" charset="0"/>
                <a:cs typeface="Arial" pitchFamily="34" charset="0"/>
              </a:rPr>
              <a:t>كلية التربية للعلوم الإنسانية/ قسم الجغرافية</a:t>
            </a:r>
            <a:r>
              <a:rPr lang="ar-IQ" sz="3600" dirty="0">
                <a:solidFill>
                  <a:srgbClr val="1F497D"/>
                </a:solidFill>
                <a:latin typeface="Arial" pitchFamily="34" charset="0"/>
                <a:cs typeface="Arial" pitchFamily="34" charset="0"/>
              </a:rPr>
              <a:t/>
            </a:r>
            <a:br>
              <a:rPr lang="ar-IQ" sz="3600" dirty="0">
                <a:solidFill>
                  <a:srgbClr val="1F497D"/>
                </a:solidFill>
                <a:latin typeface="Arial" pitchFamily="34" charset="0"/>
                <a:cs typeface="Arial" pitchFamily="34" charset="0"/>
              </a:rPr>
            </a:br>
            <a:r>
              <a:rPr lang="ar-IQ" sz="3600" dirty="0">
                <a:solidFill>
                  <a:srgbClr val="1F497D"/>
                </a:solidFill>
                <a:latin typeface="Arial" pitchFamily="34" charset="0"/>
                <a:cs typeface="Arial" pitchFamily="34" charset="0"/>
              </a:rPr>
              <a:t>المرحلة </a:t>
            </a:r>
            <a:r>
              <a:rPr lang="ar-IQ" sz="3600" dirty="0" smtClean="0">
                <a:solidFill>
                  <a:srgbClr val="1F497D"/>
                </a:solidFill>
                <a:latin typeface="Arial" pitchFamily="34" charset="0"/>
                <a:cs typeface="Arial" pitchFamily="34" charset="0"/>
              </a:rPr>
              <a:t>الرابعة</a:t>
            </a:r>
            <a:br>
              <a:rPr lang="ar-IQ" sz="3600" dirty="0" smtClean="0">
                <a:solidFill>
                  <a:srgbClr val="1F497D"/>
                </a:solidFill>
                <a:latin typeface="Arial" pitchFamily="34" charset="0"/>
                <a:cs typeface="Arial" pitchFamily="34" charset="0"/>
              </a:rPr>
            </a:br>
            <a:r>
              <a:rPr lang="ar-IQ" sz="3600" dirty="0" smtClean="0">
                <a:solidFill>
                  <a:srgbClr val="1F497D"/>
                </a:solidFill>
                <a:latin typeface="Arial" pitchFamily="34" charset="0"/>
                <a:cs typeface="Arial" pitchFamily="34" charset="0"/>
              </a:rPr>
              <a:t>جغرافية الخدمات</a:t>
            </a:r>
            <a:br>
              <a:rPr lang="ar-IQ" sz="3600" dirty="0" smtClean="0">
                <a:solidFill>
                  <a:srgbClr val="1F497D"/>
                </a:solidFill>
                <a:latin typeface="Arial" pitchFamily="34" charset="0"/>
                <a:cs typeface="Arial" pitchFamily="34" charset="0"/>
              </a:rPr>
            </a:br>
            <a:r>
              <a:rPr lang="ar-IQ" sz="3600" dirty="0">
                <a:solidFill>
                  <a:srgbClr val="1F497D"/>
                </a:solidFill>
                <a:latin typeface="Arial" pitchFamily="34" charset="0"/>
                <a:cs typeface="Arial" pitchFamily="34" charset="0"/>
              </a:rPr>
              <a:t/>
            </a:r>
            <a:br>
              <a:rPr lang="ar-IQ" sz="3600" dirty="0">
                <a:solidFill>
                  <a:srgbClr val="1F497D"/>
                </a:solidFill>
                <a:latin typeface="Arial" pitchFamily="34" charset="0"/>
                <a:cs typeface="Arial" pitchFamily="34" charset="0"/>
              </a:rPr>
            </a:br>
            <a:endParaRPr lang="ar-IQ" sz="3600" dirty="0"/>
          </a:p>
        </p:txBody>
      </p:sp>
      <p:sp>
        <p:nvSpPr>
          <p:cNvPr id="3" name="عنوان فرعي 2">
            <a:extLst>
              <a:ext uri="{FF2B5EF4-FFF2-40B4-BE49-F238E27FC236}">
                <a16:creationId xmlns:a16="http://schemas.microsoft.com/office/drawing/2014/main" id="{278F9D3A-5DF8-444E-89F1-9754BB89F1BC}"/>
              </a:ext>
            </a:extLst>
          </p:cNvPr>
          <p:cNvSpPr>
            <a:spLocks noGrp="1"/>
          </p:cNvSpPr>
          <p:nvPr>
            <p:ph type="subTitle" idx="1"/>
          </p:nvPr>
        </p:nvSpPr>
        <p:spPr/>
        <p:txBody>
          <a:bodyPr>
            <a:normAutofit/>
          </a:bodyPr>
          <a:lstStyle/>
          <a:p>
            <a:r>
              <a:rPr lang="ar-IQ" sz="3600" dirty="0" smtClean="0"/>
              <a:t>اعداد</a:t>
            </a:r>
          </a:p>
          <a:p>
            <a:r>
              <a:rPr lang="ar-IQ" sz="3600" dirty="0" err="1" smtClean="0"/>
              <a:t>أ.د</a:t>
            </a:r>
            <a:r>
              <a:rPr lang="ar-IQ" sz="3600" dirty="0" smtClean="0"/>
              <a:t>. اسراء هيثم احمد </a:t>
            </a:r>
            <a:endParaRPr lang="ar-IQ" sz="3600" dirty="0"/>
          </a:p>
        </p:txBody>
      </p:sp>
      <p:pic>
        <p:nvPicPr>
          <p:cNvPr id="5" name="Picture 2" descr="C:\Users\Al_Basem\Downloads\بحوثي\خرائط\received_244293990375311.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58400" y="25400"/>
            <a:ext cx="1905000" cy="144193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Al_Basem\Downloads\بحوثي\خرائط\received_2917332165216603.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5400"/>
            <a:ext cx="1143000" cy="15650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2592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68A0327-AC6F-164B-B0BB-78CCF67AB737}"/>
              </a:ext>
            </a:extLst>
          </p:cNvPr>
          <p:cNvSpPr>
            <a:spLocks noGrp="1"/>
          </p:cNvSpPr>
          <p:nvPr>
            <p:ph type="title"/>
          </p:nvPr>
        </p:nvSpPr>
        <p:spPr/>
        <p:txBody>
          <a:bodyPr/>
          <a:lstStyle/>
          <a:p>
            <a:endParaRPr lang="ar-IQ"/>
          </a:p>
        </p:txBody>
      </p:sp>
      <p:sp>
        <p:nvSpPr>
          <p:cNvPr id="3" name="عنصر نائب للمحتوى 2">
            <a:extLst>
              <a:ext uri="{FF2B5EF4-FFF2-40B4-BE49-F238E27FC236}">
                <a16:creationId xmlns:a16="http://schemas.microsoft.com/office/drawing/2014/main" id="{897D358A-6A55-2D45-A519-A7FD6268BB63}"/>
              </a:ext>
            </a:extLst>
          </p:cNvPr>
          <p:cNvSpPr>
            <a:spLocks noGrp="1"/>
          </p:cNvSpPr>
          <p:nvPr>
            <p:ph idx="1"/>
          </p:nvPr>
        </p:nvSpPr>
        <p:spPr/>
        <p:txBody>
          <a:bodyPr/>
          <a:lstStyle/>
          <a:p>
            <a:r>
              <a:rPr lang="ar-SA"/>
              <a:t>عمليات تجهيز مياه المدينة  </a:t>
            </a:r>
          </a:p>
          <a:p>
            <a:r>
              <a:rPr lang="ar-SA"/>
              <a:t>يعد الطلب على مياه الصالحة للشرب النقية من أهم مظاهر الحياة الحضرية في المدن وذلك </a:t>
            </a:r>
          </a:p>
          <a:p>
            <a:r>
              <a:rPr lang="ar-SA"/>
              <a:t>لما للمياه النقية  من دور في صحة الإنسان سواء أكان بصورة مباشرة أو غير مباشرة وقد تزايد الاهمية </a:t>
            </a:r>
          </a:p>
          <a:p>
            <a:r>
              <a:rPr lang="ar-SA"/>
              <a:t>بصورة كبيرة بعد ثورة الصناعية التي حدثت في العالم ونشرت مساؤها في كل البيئة التي يعيش فيها الإنسان مسببة تلوث لكل ميادين( ماء والهواء والارض ) وقد تفاقمت خطورة </a:t>
            </a:r>
          </a:p>
          <a:p>
            <a:r>
              <a:rPr lang="ar-SA"/>
              <a:t>هذه  مشكلات  بحيث  صبحت  كائنات الحية  مهددة  بالأمراض والموت حتى ترجمت هذه الاهمية بوضع معايير ومؤشرات صحية تكفل حصول الإنسان عليها </a:t>
            </a:r>
          </a:p>
          <a:p>
            <a:endParaRPr lang="ar-IQ"/>
          </a:p>
        </p:txBody>
      </p:sp>
    </p:spTree>
    <p:extLst>
      <p:ext uri="{BB962C8B-B14F-4D97-AF65-F5344CB8AC3E}">
        <p14:creationId xmlns:p14="http://schemas.microsoft.com/office/powerpoint/2010/main" val="4050205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FC98799-67C2-2F45-9134-8BFB4D0ED8DC}"/>
              </a:ext>
            </a:extLst>
          </p:cNvPr>
          <p:cNvSpPr>
            <a:spLocks noGrp="1"/>
          </p:cNvSpPr>
          <p:nvPr>
            <p:ph type="title"/>
          </p:nvPr>
        </p:nvSpPr>
        <p:spPr/>
        <p:txBody>
          <a:bodyPr/>
          <a:lstStyle/>
          <a:p>
            <a:endParaRPr lang="ar-IQ"/>
          </a:p>
        </p:txBody>
      </p:sp>
      <p:sp>
        <p:nvSpPr>
          <p:cNvPr id="3" name="عنصر نائب للمحتوى 2">
            <a:extLst>
              <a:ext uri="{FF2B5EF4-FFF2-40B4-BE49-F238E27FC236}">
                <a16:creationId xmlns:a16="http://schemas.microsoft.com/office/drawing/2014/main" id="{DF0B37F4-15C2-2E40-8212-29BDBC5B455D}"/>
              </a:ext>
            </a:extLst>
          </p:cNvPr>
          <p:cNvSpPr>
            <a:spLocks noGrp="1"/>
          </p:cNvSpPr>
          <p:nvPr>
            <p:ph idx="1"/>
          </p:nvPr>
        </p:nvSpPr>
        <p:spPr/>
        <p:txBody>
          <a:bodyPr/>
          <a:lstStyle/>
          <a:p>
            <a:r>
              <a:rPr lang="ar-SA"/>
              <a:t>عملية أنتاج مياه النقية </a:t>
            </a:r>
          </a:p>
          <a:p>
            <a:r>
              <a:rPr lang="ar-SA"/>
              <a:t>تستلزم عملية الحصول عل مياه النقية وصالحة للشرب دخول المياه إلى مراحل وخطوات </a:t>
            </a:r>
          </a:p>
          <a:p>
            <a:r>
              <a:rPr lang="ar-SA"/>
              <a:t>معينة لتنقيتها ولا يتم الأمر باعتماد على الاجهزة ومواد حديثة ابتكرها العلم الحديث </a:t>
            </a:r>
          </a:p>
          <a:p>
            <a:r>
              <a:rPr lang="ar-SA"/>
              <a:t>والخبرات المتطورة في هذه مجال حتى صبحت كما عليه اليوم حيث جمعت هذه الخبرات والاجهزة والمواد في </a:t>
            </a:r>
          </a:p>
          <a:p>
            <a:r>
              <a:rPr lang="ar-SA"/>
              <a:t>وحدات قياس خاصة للتنقية تعرف تجمعات تصفية مياه ضمن معيار والقياسات العالية والتي غالبا ما يتم انشاءها ونصبها عند مصدر مياه التي الدائم لضمان تأمين </a:t>
            </a:r>
          </a:p>
          <a:p>
            <a:endParaRPr lang="ar-IQ"/>
          </a:p>
        </p:txBody>
      </p:sp>
    </p:spTree>
    <p:extLst>
      <p:ext uri="{BB962C8B-B14F-4D97-AF65-F5344CB8AC3E}">
        <p14:creationId xmlns:p14="http://schemas.microsoft.com/office/powerpoint/2010/main" val="625592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EBB2820-DDCB-1E42-B5F3-81E0A73FBC14}"/>
              </a:ext>
            </a:extLst>
          </p:cNvPr>
          <p:cNvSpPr>
            <a:spLocks noGrp="1"/>
          </p:cNvSpPr>
          <p:nvPr>
            <p:ph type="title"/>
          </p:nvPr>
        </p:nvSpPr>
        <p:spPr/>
        <p:txBody>
          <a:bodyPr/>
          <a:lstStyle/>
          <a:p>
            <a:endParaRPr lang="ar-IQ"/>
          </a:p>
        </p:txBody>
      </p:sp>
      <p:sp>
        <p:nvSpPr>
          <p:cNvPr id="3" name="عنصر نائب للمحتوى 2">
            <a:extLst>
              <a:ext uri="{FF2B5EF4-FFF2-40B4-BE49-F238E27FC236}">
                <a16:creationId xmlns:a16="http://schemas.microsoft.com/office/drawing/2014/main" id="{C5E0CEAA-64F3-2745-B6E7-3E1587D650B8}"/>
              </a:ext>
            </a:extLst>
          </p:cNvPr>
          <p:cNvSpPr>
            <a:spLocks noGrp="1"/>
          </p:cNvSpPr>
          <p:nvPr>
            <p:ph idx="1"/>
          </p:nvPr>
        </p:nvSpPr>
        <p:spPr/>
        <p:txBody>
          <a:bodyPr>
            <a:normAutofit fontScale="85000" lnSpcReduction="20000"/>
          </a:bodyPr>
          <a:lstStyle/>
          <a:p>
            <a:r>
              <a:rPr lang="ar-SA"/>
              <a:t>خطوات مراحل  </a:t>
            </a:r>
          </a:p>
          <a:p>
            <a:r>
              <a:rPr lang="ar-SA"/>
              <a:t>١ مرحلة السحب </a:t>
            </a:r>
          </a:p>
          <a:p>
            <a:r>
              <a:rPr lang="ar-SA"/>
              <a:t>وهي أولى مراحل التي تجري في محطات تصفية المياه وتعد بها عملية سحب المياه من مصدر المياه بواسطة منظومة نقل  مياه  الخام من مصدرها لتبني معالجتها في  المراحل اللاحقة وتتم بواسطة مد من الأنابيب توضع في قاع النهر </a:t>
            </a:r>
          </a:p>
          <a:p>
            <a:r>
              <a:rPr lang="ar-SA"/>
              <a:t>ثم تربط بمجموعه من  مضخات الكهربائية أو  التي  تعمل  بالديزل </a:t>
            </a:r>
          </a:p>
          <a:p>
            <a:r>
              <a:rPr lang="ar-SA"/>
              <a:t>٢ مرحلة المزج  </a:t>
            </a:r>
          </a:p>
          <a:p>
            <a:r>
              <a:rPr lang="ar-SA"/>
              <a:t>تلي  مرحلة السحب وهي مرحلة  المزج  والتي تكون بإنشاء حوضين الأول صغير الغرض  منها </a:t>
            </a:r>
          </a:p>
          <a:p>
            <a:r>
              <a:rPr lang="ar-SA"/>
              <a:t>أعداد للمياه لدخول الحوض الثاني للتاكد من  نظافتها وإخراج بعض العوالق الكبيرة والحوض الثاني </a:t>
            </a:r>
          </a:p>
          <a:p>
            <a:r>
              <a:rPr lang="ar-SA"/>
              <a:t>كبير تضاف فيه مادة الشب ( كبريتات الألمنيوم ) بواسطة اجهزة ناقلة ومحركات تدوير المياه بآلة لنشر </a:t>
            </a:r>
          </a:p>
          <a:p>
            <a:r>
              <a:rPr lang="ar-SA"/>
              <a:t>مادة  الشب بانتظام في  جميع أجزاء الحوض وغالبا ما تكون كمية  مادة  مظافة  </a:t>
            </a:r>
          </a:p>
          <a:p>
            <a:r>
              <a:rPr lang="ar-SA"/>
              <a:t> </a:t>
            </a:r>
          </a:p>
        </p:txBody>
      </p:sp>
    </p:spTree>
    <p:extLst>
      <p:ext uri="{BB962C8B-B14F-4D97-AF65-F5344CB8AC3E}">
        <p14:creationId xmlns:p14="http://schemas.microsoft.com/office/powerpoint/2010/main" val="2052489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D452F00-A4D6-FB4D-A6E0-2D6FAFFFE959}"/>
              </a:ext>
            </a:extLst>
          </p:cNvPr>
          <p:cNvSpPr>
            <a:spLocks noGrp="1"/>
          </p:cNvSpPr>
          <p:nvPr>
            <p:ph type="title"/>
          </p:nvPr>
        </p:nvSpPr>
        <p:spPr/>
        <p:txBody>
          <a:bodyPr/>
          <a:lstStyle/>
          <a:p>
            <a:endParaRPr lang="ar-IQ"/>
          </a:p>
        </p:txBody>
      </p:sp>
      <p:sp>
        <p:nvSpPr>
          <p:cNvPr id="3" name="عنصر نائب للمحتوى 2">
            <a:extLst>
              <a:ext uri="{FF2B5EF4-FFF2-40B4-BE49-F238E27FC236}">
                <a16:creationId xmlns:a16="http://schemas.microsoft.com/office/drawing/2014/main" id="{B2F18EB1-B7F8-8E41-92A5-A360324D4ECE}"/>
              </a:ext>
            </a:extLst>
          </p:cNvPr>
          <p:cNvSpPr>
            <a:spLocks noGrp="1"/>
          </p:cNvSpPr>
          <p:nvPr>
            <p:ph idx="1"/>
          </p:nvPr>
        </p:nvSpPr>
        <p:spPr>
          <a:xfrm>
            <a:off x="1400770" y="1253331"/>
            <a:ext cx="10515600" cy="4351338"/>
          </a:xfrm>
        </p:spPr>
        <p:txBody>
          <a:bodyPr>
            <a:normAutofit fontScale="92500"/>
          </a:bodyPr>
          <a:lstStyle/>
          <a:p>
            <a:r>
              <a:rPr lang="ar-SA"/>
              <a:t>٣ مرحلة الترسيب </a:t>
            </a:r>
          </a:p>
          <a:p>
            <a:pPr marL="0" indent="0">
              <a:buNone/>
            </a:pPr>
            <a:r>
              <a:rPr lang="ar-SA"/>
              <a:t>تقضي هذه العملية باذابة المواد العالقة والقابلة للترسيب او  لازالة الرواسب الناتجة عن  </a:t>
            </a:r>
          </a:p>
          <a:p>
            <a:pPr marL="0" indent="0">
              <a:buNone/>
            </a:pPr>
            <a:r>
              <a:rPr lang="ar-SA"/>
              <a:t>عمليات معالجة الكيميائية في المرحلة السابقة وتعتمد المرسبات في   أبسط  صورها على فعل الجاذبية </a:t>
            </a:r>
          </a:p>
          <a:p>
            <a:pPr marL="0" indent="0">
              <a:buNone/>
            </a:pPr>
            <a:r>
              <a:rPr lang="ar-SA"/>
              <a:t>اذ  تزال الرواسب تحت تأثير وزنها في  أحواض خاصة جنبا إلى جنب أحواض مرحلة المزج </a:t>
            </a:r>
          </a:p>
          <a:p>
            <a:pPr marL="0" indent="0">
              <a:buNone/>
            </a:pPr>
            <a:r>
              <a:rPr lang="ar-SA"/>
              <a:t>والتي تنشأ من  مادة  الخرسانه الصلب  المدعم بالحديد على  شكل دائري أو مستطيل  تحتوي </a:t>
            </a:r>
          </a:p>
          <a:p>
            <a:pPr marL="0" indent="0">
              <a:buNone/>
            </a:pPr>
            <a:r>
              <a:rPr lang="ar-SA"/>
              <a:t>على  مدخل مائي الخروج المياه  معالجة  إلى مرحلة للاحقه هذه  مرحلة ترسيب المواد  العالقة </a:t>
            </a:r>
          </a:p>
          <a:p>
            <a:pPr marL="0" indent="0">
              <a:buNone/>
            </a:pPr>
            <a:r>
              <a:rPr lang="ar-SA"/>
              <a:t>كالاتربة والشوائب  </a:t>
            </a:r>
          </a:p>
        </p:txBody>
      </p:sp>
    </p:spTree>
    <p:extLst>
      <p:ext uri="{BB962C8B-B14F-4D97-AF65-F5344CB8AC3E}">
        <p14:creationId xmlns:p14="http://schemas.microsoft.com/office/powerpoint/2010/main" val="3384386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0238151-BABD-7946-BD77-A07EC5109C09}"/>
              </a:ext>
            </a:extLst>
          </p:cNvPr>
          <p:cNvSpPr>
            <a:spLocks noGrp="1"/>
          </p:cNvSpPr>
          <p:nvPr>
            <p:ph type="title"/>
          </p:nvPr>
        </p:nvSpPr>
        <p:spPr/>
        <p:txBody>
          <a:bodyPr/>
          <a:lstStyle/>
          <a:p>
            <a:endParaRPr lang="ar-IQ"/>
          </a:p>
        </p:txBody>
      </p:sp>
      <p:sp>
        <p:nvSpPr>
          <p:cNvPr id="3" name="عنصر نائب للمحتوى 2">
            <a:extLst>
              <a:ext uri="{FF2B5EF4-FFF2-40B4-BE49-F238E27FC236}">
                <a16:creationId xmlns:a16="http://schemas.microsoft.com/office/drawing/2014/main" id="{2FA44077-E9DF-8A42-9EF9-20BBCECCF8FB}"/>
              </a:ext>
            </a:extLst>
          </p:cNvPr>
          <p:cNvSpPr>
            <a:spLocks noGrp="1"/>
          </p:cNvSpPr>
          <p:nvPr>
            <p:ph idx="1"/>
          </p:nvPr>
        </p:nvSpPr>
        <p:spPr/>
        <p:txBody>
          <a:bodyPr>
            <a:normAutofit lnSpcReduction="10000"/>
          </a:bodyPr>
          <a:lstStyle/>
          <a:p>
            <a:r>
              <a:rPr lang="ar-SA"/>
              <a:t>٤ مرحلة الترشيح  </a:t>
            </a:r>
          </a:p>
          <a:p>
            <a:r>
              <a:rPr lang="ar-SA"/>
              <a:t>تعد  هذه المرحلة من أهم  وحدات التي تتم فيها أدق العمليات التي تقضي بفصل مياه من الشوائب  </a:t>
            </a:r>
          </a:p>
          <a:p>
            <a:r>
              <a:rPr lang="ar-SA"/>
              <a:t>العالقة به عن طريق أمرار المياه من خلال أحواض متدرجة تتكون من  طبقات من الرمل والحصى الناعم والحصى الخشن </a:t>
            </a:r>
          </a:p>
          <a:p>
            <a:r>
              <a:rPr lang="ar-SA"/>
              <a:t>وتعرف  هذه  عملية ب ( بالفلترة ) وتعد  عملية  إزالة المواد العالقة ضرورية جدا لحماية الصحة العامة أولا ولمنع  حدوث مشاكل تشغيلية  ثانيا  والاضرار بشبكة التوزيع  </a:t>
            </a:r>
          </a:p>
          <a:p>
            <a:r>
              <a:rPr lang="ar-SA"/>
              <a:t>وتتم عملية الترشيح بعد مرور مياه في  حوض الترشيح المنشاء من الخرسانه  المسلحة  الذي  يحتوي  على  الرمل  الناعم  </a:t>
            </a:r>
          </a:p>
          <a:p>
            <a:r>
              <a:rPr lang="ar-SA"/>
              <a:t>والذي استبدل حديثا  في المحطات بالفحم المجروش ورمل الكرانيت  ويعد م</a:t>
            </a:r>
            <a:endParaRPr lang="ar-IQ"/>
          </a:p>
        </p:txBody>
      </p:sp>
    </p:spTree>
    <p:extLst>
      <p:ext uri="{BB962C8B-B14F-4D97-AF65-F5344CB8AC3E}">
        <p14:creationId xmlns:p14="http://schemas.microsoft.com/office/powerpoint/2010/main" val="2566550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4423505-747D-A147-8D6C-EBEF0EA2D760}"/>
              </a:ext>
            </a:extLst>
          </p:cNvPr>
          <p:cNvSpPr>
            <a:spLocks noGrp="1"/>
          </p:cNvSpPr>
          <p:nvPr>
            <p:ph type="title"/>
          </p:nvPr>
        </p:nvSpPr>
        <p:spPr/>
        <p:txBody>
          <a:bodyPr/>
          <a:lstStyle/>
          <a:p>
            <a:endParaRPr lang="ar-IQ"/>
          </a:p>
        </p:txBody>
      </p:sp>
      <p:sp>
        <p:nvSpPr>
          <p:cNvPr id="3" name="عنصر نائب للمحتوى 2">
            <a:extLst>
              <a:ext uri="{FF2B5EF4-FFF2-40B4-BE49-F238E27FC236}">
                <a16:creationId xmlns:a16="http://schemas.microsoft.com/office/drawing/2014/main" id="{8DFB933B-8F09-A14E-B952-7F9D0444C984}"/>
              </a:ext>
            </a:extLst>
          </p:cNvPr>
          <p:cNvSpPr>
            <a:spLocks noGrp="1"/>
          </p:cNvSpPr>
          <p:nvPr>
            <p:ph idx="1"/>
          </p:nvPr>
        </p:nvSpPr>
        <p:spPr/>
        <p:txBody>
          <a:bodyPr/>
          <a:lstStyle/>
          <a:p>
            <a:pPr marL="0" indent="0">
              <a:buNone/>
            </a:pPr>
            <a:r>
              <a:rPr lang="ar-SA"/>
              <a:t>٥ عملية  التطهير: </a:t>
            </a:r>
          </a:p>
          <a:p>
            <a:pPr marL="0" indent="0">
              <a:buNone/>
            </a:pPr>
            <a:r>
              <a:rPr lang="ar-SA"/>
              <a:t>لا  تقل  أهمية عملية  التطهير  عن  أهمية عملية  الترشيح غير  أن عملية التطهير مكملة </a:t>
            </a:r>
          </a:p>
          <a:p>
            <a:pPr marL="0" indent="0">
              <a:buNone/>
            </a:pPr>
            <a:r>
              <a:rPr lang="ar-SA"/>
              <a:t>وتقضى بقتل  للكائنات الحية  الدقيقة المسببة  للأمراض الجراثيم  وقد استخدمت عدة طرق في مجال  تطهير  </a:t>
            </a:r>
          </a:p>
          <a:p>
            <a:pPr marL="0" indent="0">
              <a:buNone/>
            </a:pPr>
            <a:r>
              <a:rPr lang="ar-SA"/>
              <a:t>المياه  مرشحة  كالتسخين بالحرارة أو باستخدام الاشعة فوق البنفسجية  أو  المواد  الكيمياوية مثل  </a:t>
            </a:r>
          </a:p>
          <a:p>
            <a:pPr marL="0" indent="0">
              <a:buNone/>
            </a:pPr>
            <a:r>
              <a:rPr lang="ar-SA"/>
              <a:t>البروم واليود و الاوزون والكلور  إلا  أنها تعد طرق غير  مناسبة  وذلك  الارتفاع  تكلفتها  ألاقتصادية </a:t>
            </a:r>
          </a:p>
          <a:p>
            <a:pPr marL="0" indent="0">
              <a:buNone/>
            </a:pPr>
            <a:r>
              <a:rPr lang="ar-SA"/>
              <a:t>وبعض الآثار الصحية  الخطيرة  على  الإنسان  </a:t>
            </a:r>
          </a:p>
          <a:p>
            <a:pPr marL="0" indent="0">
              <a:buNone/>
            </a:pPr>
            <a:endParaRPr lang="ar-SA"/>
          </a:p>
          <a:p>
            <a:pPr marL="0" indent="0">
              <a:buNone/>
            </a:pPr>
            <a:endParaRPr lang="ar-IQ"/>
          </a:p>
        </p:txBody>
      </p:sp>
    </p:spTree>
    <p:extLst>
      <p:ext uri="{BB962C8B-B14F-4D97-AF65-F5344CB8AC3E}">
        <p14:creationId xmlns:p14="http://schemas.microsoft.com/office/powerpoint/2010/main" val="4162734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C2D80DA-5BA7-1F44-8A0A-20F9B0EF7514}"/>
              </a:ext>
            </a:extLst>
          </p:cNvPr>
          <p:cNvSpPr>
            <a:spLocks noGrp="1"/>
          </p:cNvSpPr>
          <p:nvPr>
            <p:ph type="title"/>
          </p:nvPr>
        </p:nvSpPr>
        <p:spPr/>
        <p:txBody>
          <a:bodyPr/>
          <a:lstStyle/>
          <a:p>
            <a:endParaRPr lang="ar-IQ"/>
          </a:p>
        </p:txBody>
      </p:sp>
      <p:sp>
        <p:nvSpPr>
          <p:cNvPr id="3" name="عنصر نائب للمحتوى 2">
            <a:extLst>
              <a:ext uri="{FF2B5EF4-FFF2-40B4-BE49-F238E27FC236}">
                <a16:creationId xmlns:a16="http://schemas.microsoft.com/office/drawing/2014/main" id="{C65A3ADA-6F64-C24E-86B6-018D8247007F}"/>
              </a:ext>
            </a:extLst>
          </p:cNvPr>
          <p:cNvSpPr>
            <a:spLocks noGrp="1"/>
          </p:cNvSpPr>
          <p:nvPr>
            <p:ph idx="1"/>
          </p:nvPr>
        </p:nvSpPr>
        <p:spPr/>
        <p:txBody>
          <a:bodyPr/>
          <a:lstStyle/>
          <a:p>
            <a:r>
              <a:rPr lang="ar-SA"/>
              <a:t>٦ وحدى  الدفع  </a:t>
            </a:r>
          </a:p>
          <a:p>
            <a:r>
              <a:rPr lang="ar-SA"/>
              <a:t>بعد  مرور مياه المراحل السابقة  الذكر  المعقدة منها  والبسيطة اصبحت مياه صالحة للشرب النقية </a:t>
            </a:r>
          </a:p>
          <a:p>
            <a:r>
              <a:rPr lang="ar-SA"/>
              <a:t>ومعدات للاستخدام لبشري بكافة  انواعها تدفع مياه عبر  شبكات الانابيب إلى  الوحدات السكنية </a:t>
            </a:r>
          </a:p>
          <a:p>
            <a:r>
              <a:rPr lang="ar-SA"/>
              <a:t>في مدينه عبر مضخات دفع  ميكانيكية لضمان التوزيع العادل  لها </a:t>
            </a:r>
            <a:endParaRPr lang="ar-IQ"/>
          </a:p>
        </p:txBody>
      </p:sp>
    </p:spTree>
    <p:extLst>
      <p:ext uri="{BB962C8B-B14F-4D97-AF65-F5344CB8AC3E}">
        <p14:creationId xmlns:p14="http://schemas.microsoft.com/office/powerpoint/2010/main" val="66992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EA5E3CD-7C72-2E4C-9FA7-8C5D5CE97C1B}"/>
              </a:ext>
            </a:extLst>
          </p:cNvPr>
          <p:cNvSpPr>
            <a:spLocks noGrp="1"/>
          </p:cNvSpPr>
          <p:nvPr>
            <p:ph type="title"/>
          </p:nvPr>
        </p:nvSpPr>
        <p:spPr/>
        <p:txBody>
          <a:bodyPr/>
          <a:lstStyle/>
          <a:p>
            <a:endParaRPr lang="ar-IQ"/>
          </a:p>
        </p:txBody>
      </p:sp>
      <p:sp>
        <p:nvSpPr>
          <p:cNvPr id="3" name="عنصر نائب للمحتوى 2">
            <a:extLst>
              <a:ext uri="{FF2B5EF4-FFF2-40B4-BE49-F238E27FC236}">
                <a16:creationId xmlns:a16="http://schemas.microsoft.com/office/drawing/2014/main" id="{4A82C9E6-3B90-5640-A840-4AC827DB1D1B}"/>
              </a:ext>
            </a:extLst>
          </p:cNvPr>
          <p:cNvSpPr>
            <a:spLocks noGrp="1"/>
          </p:cNvSpPr>
          <p:nvPr>
            <p:ph idx="1"/>
          </p:nvPr>
        </p:nvSpPr>
        <p:spPr/>
        <p:txBody>
          <a:bodyPr>
            <a:normAutofit/>
          </a:bodyPr>
          <a:lstStyle/>
          <a:p>
            <a:r>
              <a:rPr lang="ar-SA" sz="3200"/>
              <a:t>أولا  خدمات البنية التحتية </a:t>
            </a:r>
          </a:p>
          <a:p>
            <a:r>
              <a:rPr lang="ar-SA" sz="3200"/>
              <a:t>نالت خدمات اهتمام الباحثين الجغرافيين وخاصة جغرافيون المدن لما للخدمات </a:t>
            </a:r>
          </a:p>
          <a:p>
            <a:r>
              <a:rPr lang="ar-SA" sz="3200"/>
              <a:t>من دور أساسي في حياة المدن ونشاطاتها وفعالياتها التي تقدمها لسكانها </a:t>
            </a:r>
          </a:p>
          <a:p>
            <a:r>
              <a:rPr lang="ar-SA" sz="3200"/>
              <a:t>وسكان أقاليمها حتى أوضحت الدراسات أن من المهم تقسيم خدمات </a:t>
            </a:r>
          </a:p>
          <a:p>
            <a:r>
              <a:rPr lang="ar-SA" sz="3200"/>
              <a:t>إلى فرعين الخدمات المجتمعية وخدمات البنية التحتية لجملة من </a:t>
            </a:r>
          </a:p>
          <a:p>
            <a:r>
              <a:rPr lang="ar-SA" sz="3200"/>
              <a:t>الاختلافات بين واحدة والأخرى لهذا تمت دراسة كل جانب بشكل مستقل </a:t>
            </a:r>
          </a:p>
          <a:p>
            <a:endParaRPr lang="ar-IQ" sz="3200"/>
          </a:p>
        </p:txBody>
      </p:sp>
    </p:spTree>
    <p:extLst>
      <p:ext uri="{BB962C8B-B14F-4D97-AF65-F5344CB8AC3E}">
        <p14:creationId xmlns:p14="http://schemas.microsoft.com/office/powerpoint/2010/main" val="1139972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0CDB86D-9629-AD4E-833A-3412F266E248}"/>
              </a:ext>
            </a:extLst>
          </p:cNvPr>
          <p:cNvSpPr>
            <a:spLocks noGrp="1"/>
          </p:cNvSpPr>
          <p:nvPr>
            <p:ph type="title"/>
          </p:nvPr>
        </p:nvSpPr>
        <p:spPr/>
        <p:txBody>
          <a:bodyPr/>
          <a:lstStyle/>
          <a:p>
            <a:endParaRPr lang="ar-IQ"/>
          </a:p>
        </p:txBody>
      </p:sp>
      <p:sp>
        <p:nvSpPr>
          <p:cNvPr id="3" name="عنصر نائب للمحتوى 2">
            <a:extLst>
              <a:ext uri="{FF2B5EF4-FFF2-40B4-BE49-F238E27FC236}">
                <a16:creationId xmlns:a16="http://schemas.microsoft.com/office/drawing/2014/main" id="{21C3B1D4-CBD4-1547-B819-2480F53F2F94}"/>
              </a:ext>
            </a:extLst>
          </p:cNvPr>
          <p:cNvSpPr>
            <a:spLocks noGrp="1"/>
          </p:cNvSpPr>
          <p:nvPr>
            <p:ph idx="1"/>
          </p:nvPr>
        </p:nvSpPr>
        <p:spPr/>
        <p:txBody>
          <a:bodyPr>
            <a:normAutofit lnSpcReduction="10000"/>
          </a:bodyPr>
          <a:lstStyle/>
          <a:p>
            <a:r>
              <a:rPr lang="ar-SA"/>
              <a:t>مفهوم خدمات البنية التحتية </a:t>
            </a:r>
          </a:p>
          <a:p>
            <a:r>
              <a:rPr lang="ar-SA"/>
              <a:t>تنوعت المفاهيم حول مجال خدمات البنية التحتية </a:t>
            </a:r>
          </a:p>
          <a:p>
            <a:r>
              <a:rPr lang="ar-SA"/>
              <a:t>١ تعرف البنية التحتية عل انها تنظيم مكاني يتضمن شيكات ومنشاءات ومصالح المرافق </a:t>
            </a:r>
          </a:p>
          <a:p>
            <a:r>
              <a:rPr lang="ar-SA"/>
              <a:t>العامة التي تتطلبها حياة السكان من جهة وعملية الإنتاج الإقتصادي من جهة ثانية بحيث </a:t>
            </a:r>
          </a:p>
          <a:p>
            <a:r>
              <a:rPr lang="ar-SA"/>
              <a:t>يجب توافرها كليا أو جزئيا وحسب حاجة اليها في كل أقليم </a:t>
            </a:r>
          </a:p>
          <a:p>
            <a:r>
              <a:rPr lang="ar-SA"/>
              <a:t>٢ </a:t>
            </a:r>
          </a:p>
          <a:p>
            <a:r>
              <a:rPr lang="ar-SA"/>
              <a:t>إنها  جملة منشاءات ومؤسسات وهيئات قطاع الخدمات </a:t>
            </a:r>
          </a:p>
          <a:p>
            <a:r>
              <a:rPr lang="ar-SA"/>
              <a:t>٣ إنها  أحدى أهم البني الإقليمية التي تدخل في نسيج الإقليم لتكتمل بها اللوحة الإقليمية </a:t>
            </a:r>
          </a:p>
          <a:p>
            <a:r>
              <a:rPr lang="ar-SA"/>
              <a:t>الجغرافية بعناصرها الطبيعية والبشرية والاقتصادية والبيئية </a:t>
            </a:r>
          </a:p>
          <a:p>
            <a:endParaRPr lang="ar-SA"/>
          </a:p>
          <a:p>
            <a:endParaRPr lang="ar-IQ"/>
          </a:p>
        </p:txBody>
      </p:sp>
    </p:spTree>
    <p:extLst>
      <p:ext uri="{BB962C8B-B14F-4D97-AF65-F5344CB8AC3E}">
        <p14:creationId xmlns:p14="http://schemas.microsoft.com/office/powerpoint/2010/main" val="449230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6B7A362-6D1D-4A47-8AE7-B6ED40006944}"/>
              </a:ext>
            </a:extLst>
          </p:cNvPr>
          <p:cNvSpPr>
            <a:spLocks noGrp="1"/>
          </p:cNvSpPr>
          <p:nvPr>
            <p:ph type="title"/>
          </p:nvPr>
        </p:nvSpPr>
        <p:spPr/>
        <p:txBody>
          <a:bodyPr/>
          <a:lstStyle/>
          <a:p>
            <a:endParaRPr lang="ar-IQ"/>
          </a:p>
        </p:txBody>
      </p:sp>
      <p:sp>
        <p:nvSpPr>
          <p:cNvPr id="3" name="عنصر نائب للمحتوى 2">
            <a:extLst>
              <a:ext uri="{FF2B5EF4-FFF2-40B4-BE49-F238E27FC236}">
                <a16:creationId xmlns:a16="http://schemas.microsoft.com/office/drawing/2014/main" id="{C29C9A4F-9A71-B64E-94C3-543FC90CBAD6}"/>
              </a:ext>
            </a:extLst>
          </p:cNvPr>
          <p:cNvSpPr>
            <a:spLocks noGrp="1"/>
          </p:cNvSpPr>
          <p:nvPr>
            <p:ph idx="1"/>
          </p:nvPr>
        </p:nvSpPr>
        <p:spPr/>
        <p:txBody>
          <a:bodyPr/>
          <a:lstStyle/>
          <a:p>
            <a:r>
              <a:rPr lang="ar-SA"/>
              <a:t>٤ وتعرف  أنها مجمل المنشاءة والمباني والمصالح اللازمة لسير الانتاج المادي وتطويره </a:t>
            </a:r>
          </a:p>
          <a:p>
            <a:r>
              <a:rPr lang="ar-SA"/>
              <a:t>بصورة طبيعية وأيضا للنشاط الحيوي الطبيعي </a:t>
            </a:r>
          </a:p>
          <a:p>
            <a:r>
              <a:rPr lang="ar-SA"/>
              <a:t>للسكان في منطقة معينة </a:t>
            </a:r>
          </a:p>
          <a:p>
            <a:r>
              <a:rPr lang="ar-SA"/>
              <a:t>٥ يعرفها  الباحث الروسي(ايراموف ) عل انها قطاع الخدمات منظومة  أجتماعية أقتصادية يتحدد تطويرها عن طريق الوظيفة التي تؤديها  </a:t>
            </a:r>
          </a:p>
          <a:p>
            <a:r>
              <a:rPr lang="ar-SA"/>
              <a:t>ببنيتها المزدوجة وهي البنية المادية الأساسية( الأبنية والمنشأءات والتجهيزات ) والبنية </a:t>
            </a:r>
          </a:p>
          <a:p>
            <a:r>
              <a:rPr lang="ar-SA"/>
              <a:t>البشرية  القوى العاملة  وبوجود القوى  العاملة مع وسائل الانتاج  يتحدد حجم الخدمة المقدمة  </a:t>
            </a:r>
          </a:p>
          <a:p>
            <a:endParaRPr lang="ar-IQ"/>
          </a:p>
        </p:txBody>
      </p:sp>
    </p:spTree>
    <p:extLst>
      <p:ext uri="{BB962C8B-B14F-4D97-AF65-F5344CB8AC3E}">
        <p14:creationId xmlns:p14="http://schemas.microsoft.com/office/powerpoint/2010/main" val="450249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4006F0C-1321-6545-9611-2F85E8BE4089}"/>
              </a:ext>
            </a:extLst>
          </p:cNvPr>
          <p:cNvSpPr>
            <a:spLocks noGrp="1"/>
          </p:cNvSpPr>
          <p:nvPr>
            <p:ph type="title"/>
          </p:nvPr>
        </p:nvSpPr>
        <p:spPr/>
        <p:txBody>
          <a:bodyPr/>
          <a:lstStyle/>
          <a:p>
            <a:endParaRPr lang="ar-IQ"/>
          </a:p>
        </p:txBody>
      </p:sp>
      <p:sp>
        <p:nvSpPr>
          <p:cNvPr id="3" name="عنصر نائب للمحتوى 2">
            <a:extLst>
              <a:ext uri="{FF2B5EF4-FFF2-40B4-BE49-F238E27FC236}">
                <a16:creationId xmlns:a16="http://schemas.microsoft.com/office/drawing/2014/main" id="{EDC57C5C-66AF-EC4F-A4A4-5D1CF98B6043}"/>
              </a:ext>
            </a:extLst>
          </p:cNvPr>
          <p:cNvSpPr>
            <a:spLocks noGrp="1"/>
          </p:cNvSpPr>
          <p:nvPr>
            <p:ph idx="1"/>
          </p:nvPr>
        </p:nvSpPr>
        <p:spPr/>
        <p:txBody>
          <a:bodyPr>
            <a:normAutofit fontScale="70000" lnSpcReduction="20000"/>
          </a:bodyPr>
          <a:lstStyle/>
          <a:p>
            <a:r>
              <a:rPr lang="ar-SA"/>
              <a:t>خصائص ومميزات البنية التحتية </a:t>
            </a:r>
          </a:p>
          <a:p>
            <a:r>
              <a:rPr lang="ar-SA"/>
              <a:t>١ تتخذ خدمات البنية التحتية اشكالا خطية تمتد في جميع أنحاء المدينة </a:t>
            </a:r>
          </a:p>
          <a:p>
            <a:r>
              <a:rPr lang="ar-SA"/>
              <a:t>لتأمين إيصال الخدمات عند كل فرد من أفراد المجتمع مثل شبكة الماء والصرف الصحي </a:t>
            </a:r>
          </a:p>
          <a:p>
            <a:pPr marL="0" indent="0">
              <a:buNone/>
            </a:pPr>
            <a:r>
              <a:rPr lang="ar-SA"/>
              <a:t>٢ يتطلب الحصول على خدمات البنية التحتية هو وصولها عند عتبة كل منزل لضمان الاستفادة منها </a:t>
            </a:r>
          </a:p>
          <a:p>
            <a:pPr marL="0" indent="0">
              <a:buNone/>
            </a:pPr>
            <a:r>
              <a:rPr lang="ar-SA"/>
              <a:t>عل العكس من خدمات المجتمعية  </a:t>
            </a:r>
          </a:p>
          <a:p>
            <a:pPr marL="0" indent="0">
              <a:buNone/>
            </a:pPr>
            <a:r>
              <a:rPr lang="ar-SA"/>
              <a:t>٣ تمتاز خدمات البنية التحتية بالجاهزية العالية على المدار ٢٤ ساعه في يوم وبدون تلكأ </a:t>
            </a:r>
          </a:p>
          <a:p>
            <a:pPr marL="0" indent="0">
              <a:buNone/>
            </a:pPr>
            <a:r>
              <a:rPr lang="ar-SA"/>
              <a:t>٤ تؤمن خدمات البنية التحتية الاحتياجات ألاقتصادية والإنتاجية والبشرية والاجتماعية </a:t>
            </a:r>
          </a:p>
          <a:p>
            <a:pPr marL="0" indent="0">
              <a:buNone/>
            </a:pPr>
            <a:r>
              <a:rPr lang="ar-SA"/>
              <a:t>٥ تمتاز خدمات البنية التحتية بأنها تضمن حق الإستفادة والانتفاع منها لعموم سكان المراكز العمرانية بدون استثناء على اعتبار أن لكل </a:t>
            </a:r>
          </a:p>
          <a:p>
            <a:pPr marL="0" indent="0">
              <a:buNone/>
            </a:pPr>
            <a:r>
              <a:rPr lang="ar-SA"/>
              <a:t>فرد حق والانتفاع منها لعموم سكان المراكز العمرانية بدون استثناء على </a:t>
            </a:r>
          </a:p>
          <a:p>
            <a:pPr marL="0" indent="0">
              <a:buNone/>
            </a:pPr>
            <a:endParaRPr lang="ar-SA"/>
          </a:p>
          <a:p>
            <a:pPr marL="0" indent="0">
              <a:buNone/>
            </a:pPr>
            <a:r>
              <a:rPr lang="ar-SA"/>
              <a:t>٦ تقاس خدمات البنية التحتية بوحدات قياس مترية ووزنية مثل المتر لأطوال الشبكة واللتر لكمية مياه التي تم ضخها في الشبكة </a:t>
            </a:r>
          </a:p>
          <a:p>
            <a:pPr marL="514350" indent="-514350">
              <a:buAutoNum type="arabicPlain" startAt="7"/>
            </a:pPr>
            <a:r>
              <a:rPr lang="ar-SA"/>
              <a:t>يقاس مستوى تطور خدمات البنية التحتية بمدى التوزيع العادل لكل شرائح المجتمع وفي كل مكان  وزمان  </a:t>
            </a:r>
          </a:p>
          <a:p>
            <a:pPr marL="514350" indent="-514350">
              <a:buAutoNum type="arabicPlain" startAt="7"/>
            </a:pPr>
            <a:endParaRPr lang="ar-SA"/>
          </a:p>
        </p:txBody>
      </p:sp>
    </p:spTree>
    <p:extLst>
      <p:ext uri="{BB962C8B-B14F-4D97-AF65-F5344CB8AC3E}">
        <p14:creationId xmlns:p14="http://schemas.microsoft.com/office/powerpoint/2010/main" val="1166067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D289B28-B62B-5A45-B4F6-3282B61E0D6F}"/>
              </a:ext>
            </a:extLst>
          </p:cNvPr>
          <p:cNvSpPr>
            <a:spLocks noGrp="1"/>
          </p:cNvSpPr>
          <p:nvPr>
            <p:ph type="title"/>
          </p:nvPr>
        </p:nvSpPr>
        <p:spPr/>
        <p:txBody>
          <a:bodyPr/>
          <a:lstStyle/>
          <a:p>
            <a:endParaRPr lang="ar-IQ"/>
          </a:p>
        </p:txBody>
      </p:sp>
      <p:sp>
        <p:nvSpPr>
          <p:cNvPr id="3" name="عنصر نائب للمحتوى 2">
            <a:extLst>
              <a:ext uri="{FF2B5EF4-FFF2-40B4-BE49-F238E27FC236}">
                <a16:creationId xmlns:a16="http://schemas.microsoft.com/office/drawing/2014/main" id="{4827D96E-207E-E848-A1B9-2D7F03B2F96A}"/>
              </a:ext>
            </a:extLst>
          </p:cNvPr>
          <p:cNvSpPr>
            <a:spLocks noGrp="1"/>
          </p:cNvSpPr>
          <p:nvPr>
            <p:ph idx="1"/>
          </p:nvPr>
        </p:nvSpPr>
        <p:spPr>
          <a:xfrm>
            <a:off x="838200" y="1423987"/>
            <a:ext cx="10515600" cy="4351338"/>
          </a:xfrm>
        </p:spPr>
        <p:txBody>
          <a:bodyPr/>
          <a:lstStyle/>
          <a:p>
            <a:r>
              <a:rPr lang="ar-SA"/>
              <a:t>١ خدمات الماء الصالح للشرب  </a:t>
            </a:r>
          </a:p>
          <a:p>
            <a:r>
              <a:rPr lang="ar-SA"/>
              <a:t>تعريف ماء وأهميته الإنسان  </a:t>
            </a:r>
          </a:p>
          <a:p>
            <a:r>
              <a:rPr lang="ar-SA"/>
              <a:t>يعتبر ماء من أهم وأكثر الموارد الطبيعية انتشار سواء كان عل سطح الأرض أو تحت باطن </a:t>
            </a:r>
          </a:p>
          <a:p>
            <a:r>
              <a:rPr lang="ar-SA"/>
              <a:t>ألارض أو يدخل في تركيب أجسام الكائنات الحية ( ألانسان والحيوان والنبات) </a:t>
            </a:r>
          </a:p>
          <a:p>
            <a:r>
              <a:rPr lang="ar-SA"/>
              <a:t>ماء قد  ذكر في القرآن الكريم بلسان الخالق العزيز وفيه يقول  ( وجعلنا من الماء كل شيء حي ) صدق الله العظيم  وهي الاشارة</a:t>
            </a:r>
          </a:p>
          <a:p>
            <a:r>
              <a:rPr lang="ar-SA"/>
              <a:t>واضحه على أن الماء سر الحياة فهو أثمن الموارد الطبيعية بعد الهواء التي </a:t>
            </a:r>
          </a:p>
          <a:p>
            <a:r>
              <a:rPr lang="ar-SA"/>
              <a:t>التي استطاع الإنسان أستغلالها والاستفادة منها </a:t>
            </a:r>
          </a:p>
          <a:p>
            <a:endParaRPr lang="ar-IQ"/>
          </a:p>
        </p:txBody>
      </p:sp>
    </p:spTree>
    <p:extLst>
      <p:ext uri="{BB962C8B-B14F-4D97-AF65-F5344CB8AC3E}">
        <p14:creationId xmlns:p14="http://schemas.microsoft.com/office/powerpoint/2010/main" val="3918624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039EC19-BC89-384A-AA81-4EA6ECF3CAE2}"/>
              </a:ext>
            </a:extLst>
          </p:cNvPr>
          <p:cNvSpPr>
            <a:spLocks noGrp="1"/>
          </p:cNvSpPr>
          <p:nvPr>
            <p:ph type="title"/>
          </p:nvPr>
        </p:nvSpPr>
        <p:spPr/>
        <p:txBody>
          <a:bodyPr/>
          <a:lstStyle/>
          <a:p>
            <a:endParaRPr lang="ar-IQ"/>
          </a:p>
        </p:txBody>
      </p:sp>
      <p:sp>
        <p:nvSpPr>
          <p:cNvPr id="3" name="عنصر نائب للمحتوى 2">
            <a:extLst>
              <a:ext uri="{FF2B5EF4-FFF2-40B4-BE49-F238E27FC236}">
                <a16:creationId xmlns:a16="http://schemas.microsoft.com/office/drawing/2014/main" id="{EB03E04C-2862-484A-BCE4-6253F880C62C}"/>
              </a:ext>
            </a:extLst>
          </p:cNvPr>
          <p:cNvSpPr>
            <a:spLocks noGrp="1"/>
          </p:cNvSpPr>
          <p:nvPr>
            <p:ph idx="1"/>
          </p:nvPr>
        </p:nvSpPr>
        <p:spPr/>
        <p:txBody>
          <a:bodyPr>
            <a:normAutofit fontScale="92500" lnSpcReduction="20000"/>
          </a:bodyPr>
          <a:lstStyle/>
          <a:p>
            <a:r>
              <a:rPr lang="ar-SA"/>
              <a:t>ويمكن الوقوف عند بعض مفاهيمه الماء  </a:t>
            </a:r>
          </a:p>
          <a:p>
            <a:r>
              <a:rPr lang="ar-SA"/>
              <a:t>الماء  : هو الوسط الفعلي الذي تتواجد فيه مادة الحية وهو ضروري لقيام معظم النشاطات الحية </a:t>
            </a:r>
          </a:p>
          <a:p>
            <a:r>
              <a:rPr lang="ar-SA"/>
              <a:t>الماء: من أهم وأبرز السؤائل ذو القابلية العالية على الاذابة للمواد السائلة الصلبة </a:t>
            </a:r>
          </a:p>
          <a:p>
            <a:r>
              <a:rPr lang="ar-SA"/>
              <a:t>أهمية الماء الإنسان </a:t>
            </a:r>
          </a:p>
          <a:p>
            <a:r>
              <a:rPr lang="ar-SA"/>
              <a:t>تبدو الكرة الأرضية ذات ميز فريدة بين الكواكب المجموعة الشمسية وذلك لوجود مياه التي </a:t>
            </a:r>
          </a:p>
          <a:p>
            <a:r>
              <a:rPr lang="ar-SA"/>
              <a:t>تغطى ثلاثة أرباع مكوناتها او ما يعادل ٧١%وهي تعيد توزيعها من خلال دورة مياة في </a:t>
            </a:r>
          </a:p>
          <a:p>
            <a:r>
              <a:rPr lang="ar-SA"/>
              <a:t>الطبيعة والتي تحدد كمياتها وتوزيعها ونسبها يوميا الموجودة على الكرة الأرضية ليست </a:t>
            </a:r>
          </a:p>
          <a:p>
            <a:r>
              <a:rPr lang="ar-SA"/>
              <a:t> جميعها صالحة الإستخدام لبشري إذ إن نسبة ٩٢.٢ %هي  مياه مالحة في البحار والبحيرات </a:t>
            </a:r>
          </a:p>
          <a:p>
            <a:r>
              <a:rPr lang="ar-SA"/>
              <a:t>وان ٢%هي  مياه  متجمدة وأن  المياه الصالحة للشرب لا تشكل سوى أقل من ١ %من  مياه  </a:t>
            </a:r>
          </a:p>
          <a:p>
            <a:r>
              <a:rPr lang="ar-SA"/>
              <a:t>محصورة على سطح الأرض </a:t>
            </a:r>
          </a:p>
          <a:p>
            <a:endParaRPr lang="ar-IQ"/>
          </a:p>
        </p:txBody>
      </p:sp>
    </p:spTree>
    <p:extLst>
      <p:ext uri="{BB962C8B-B14F-4D97-AF65-F5344CB8AC3E}">
        <p14:creationId xmlns:p14="http://schemas.microsoft.com/office/powerpoint/2010/main" val="3156837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26E4252-6A9C-5940-85ED-4A418167679D}"/>
              </a:ext>
            </a:extLst>
          </p:cNvPr>
          <p:cNvSpPr>
            <a:spLocks noGrp="1"/>
          </p:cNvSpPr>
          <p:nvPr>
            <p:ph type="title"/>
          </p:nvPr>
        </p:nvSpPr>
        <p:spPr/>
        <p:txBody>
          <a:bodyPr/>
          <a:lstStyle/>
          <a:p>
            <a:endParaRPr lang="ar-IQ"/>
          </a:p>
        </p:txBody>
      </p:sp>
      <p:sp>
        <p:nvSpPr>
          <p:cNvPr id="3" name="عنصر نائب للمحتوى 2">
            <a:extLst>
              <a:ext uri="{FF2B5EF4-FFF2-40B4-BE49-F238E27FC236}">
                <a16:creationId xmlns:a16="http://schemas.microsoft.com/office/drawing/2014/main" id="{431D733E-D777-CB49-8DA1-D6E9F8A5A8D1}"/>
              </a:ext>
            </a:extLst>
          </p:cNvPr>
          <p:cNvSpPr>
            <a:spLocks noGrp="1"/>
          </p:cNvSpPr>
          <p:nvPr>
            <p:ph idx="1"/>
          </p:nvPr>
        </p:nvSpPr>
        <p:spPr/>
        <p:txBody>
          <a:bodyPr>
            <a:normAutofit fontScale="92500" lnSpcReduction="20000"/>
          </a:bodyPr>
          <a:lstStyle/>
          <a:p>
            <a:r>
              <a:rPr lang="ar-SA"/>
              <a:t>وتتجلى أهمية مياه الإنسان في النواحي التالية </a:t>
            </a:r>
          </a:p>
          <a:p>
            <a:r>
              <a:rPr lang="ar-SA"/>
              <a:t>١ ترتبط اهميته بحياة الإنسان وبقاء عل قيد الحياة واستمراريتها </a:t>
            </a:r>
          </a:p>
          <a:p>
            <a:r>
              <a:rPr lang="ar-SA"/>
              <a:t>٢ لا يمكن أن يبقى الإنسان بدون ماء الفترة أربعة أيام متواصلة  </a:t>
            </a:r>
          </a:p>
          <a:p>
            <a:r>
              <a:rPr lang="ar-SA"/>
              <a:t>٣ يدخل الماء في مكونات جسم الإنسان بنسبة عالية من حيث عمر الإنسان إذ تبلغ 75 %   </a:t>
            </a:r>
          </a:p>
          <a:p>
            <a:r>
              <a:rPr lang="ar-SA"/>
              <a:t>من  جسم الإنسان البالغ  و ٨٠ %من جسم الإنسان  </a:t>
            </a:r>
          </a:p>
          <a:p>
            <a:r>
              <a:rPr lang="ar-SA"/>
              <a:t>٤ يدخل الماء في عمليات هضم الطعام وامتصاص الغذاء من بروتينات وفيتامينات وكربو هيدرات </a:t>
            </a:r>
          </a:p>
          <a:p>
            <a:r>
              <a:rPr lang="ar-SA"/>
              <a:t>٥ يساعد الماء الإنسان على تنظيم حرارة جسمه وتدوير الدم في خلايا الجسم  </a:t>
            </a:r>
          </a:p>
          <a:p>
            <a:r>
              <a:rPr lang="ar-SA"/>
              <a:t>٦ يساعد الماء الإنسان على التخلص من الفضلات عن طريق التبرز والتعرق  </a:t>
            </a:r>
          </a:p>
          <a:p>
            <a:r>
              <a:rPr lang="ar-SA"/>
              <a:t>٧ في حالة قلة  الماء  وعدم  الحصول  عليه  للشرب ويتعرض الإنسان الأمراض خطيرة ثم  </a:t>
            </a:r>
          </a:p>
          <a:p>
            <a:r>
              <a:rPr lang="ar-SA"/>
              <a:t>الموت  </a:t>
            </a:r>
          </a:p>
        </p:txBody>
      </p:sp>
    </p:spTree>
    <p:extLst>
      <p:ext uri="{BB962C8B-B14F-4D97-AF65-F5344CB8AC3E}">
        <p14:creationId xmlns:p14="http://schemas.microsoft.com/office/powerpoint/2010/main" val="740963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DF7E9FF-6680-6245-9EF9-89E57194739B}"/>
              </a:ext>
            </a:extLst>
          </p:cNvPr>
          <p:cNvSpPr>
            <a:spLocks noGrp="1"/>
          </p:cNvSpPr>
          <p:nvPr>
            <p:ph type="title"/>
          </p:nvPr>
        </p:nvSpPr>
        <p:spPr/>
        <p:txBody>
          <a:bodyPr/>
          <a:lstStyle/>
          <a:p>
            <a:endParaRPr lang="ar-IQ"/>
          </a:p>
        </p:txBody>
      </p:sp>
      <p:sp>
        <p:nvSpPr>
          <p:cNvPr id="3" name="عنصر نائب للمحتوى 2">
            <a:extLst>
              <a:ext uri="{FF2B5EF4-FFF2-40B4-BE49-F238E27FC236}">
                <a16:creationId xmlns:a16="http://schemas.microsoft.com/office/drawing/2014/main" id="{2914F778-99F7-0F4E-8916-7AD24EE28A08}"/>
              </a:ext>
            </a:extLst>
          </p:cNvPr>
          <p:cNvSpPr>
            <a:spLocks noGrp="1"/>
          </p:cNvSpPr>
          <p:nvPr>
            <p:ph idx="1"/>
          </p:nvPr>
        </p:nvSpPr>
        <p:spPr/>
        <p:txBody>
          <a:bodyPr/>
          <a:lstStyle/>
          <a:p>
            <a:r>
              <a:rPr lang="ar-SA"/>
              <a:t>وتكمن أهمية مياه الاستعمالات اليومية في المدينة في مجالات التالية  </a:t>
            </a:r>
          </a:p>
          <a:p>
            <a:r>
              <a:rPr lang="ar-SA"/>
              <a:t>١ يستعمل الماء بصورة مباشرة للشرب والاغتسال والوضوء خاصة في  البلاد الإسلامية </a:t>
            </a:r>
          </a:p>
          <a:p>
            <a:r>
              <a:rPr lang="ar-SA"/>
              <a:t>٢ الاستعمالات منزلية يدخل ماء في عمليات الطبخ الأطعمة مختلفة </a:t>
            </a:r>
          </a:p>
          <a:p>
            <a:r>
              <a:rPr lang="ar-SA"/>
              <a:t>٣ للاعمال ورش المباني والانشاءات اثناء عمليات البناء كونه يفيد في تصلب الاسمنت </a:t>
            </a:r>
          </a:p>
          <a:p>
            <a:r>
              <a:rPr lang="ar-SA"/>
              <a:t>٤ الاستعمالات التجارية والصناعية والخدمية في عمليات تبريد الاجهزة والمعدات</a:t>
            </a:r>
          </a:p>
          <a:p>
            <a:r>
              <a:rPr lang="ar-SA"/>
              <a:t>٥ الاستعمالات عامة في رش حدائق العامة والمتنزهات والنوادي والملاعب الرياضية </a:t>
            </a:r>
          </a:p>
          <a:p>
            <a:r>
              <a:rPr lang="ar-SA"/>
              <a:t>٦ المياه لمهدورة والضائعات والمتسربة من شبكة مياه المكسورة ومن خزانات محطات مياه ومن  خزانات البيوت  والمياه المدورة في البيوت  </a:t>
            </a:r>
          </a:p>
          <a:p>
            <a:endParaRPr lang="ar-IQ"/>
          </a:p>
        </p:txBody>
      </p:sp>
    </p:spTree>
    <p:extLst>
      <p:ext uri="{BB962C8B-B14F-4D97-AF65-F5344CB8AC3E}">
        <p14:creationId xmlns:p14="http://schemas.microsoft.com/office/powerpoint/2010/main" val="4062081735"/>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1295</Words>
  <Application>Microsoft Office PowerPoint</Application>
  <PresentationFormat>شاشة عريضة</PresentationFormat>
  <Paragraphs>113</Paragraphs>
  <Slides>16</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16</vt:i4>
      </vt:variant>
    </vt:vector>
  </HeadingPairs>
  <TitlesOfParts>
    <vt:vector size="21" baseType="lpstr">
      <vt:lpstr>Arial</vt:lpstr>
      <vt:lpstr>Calibri</vt:lpstr>
      <vt:lpstr>Calibri Light</vt:lpstr>
      <vt:lpstr>Times New Roman</vt:lpstr>
      <vt:lpstr>نسق Office</vt:lpstr>
      <vt:lpstr> جامعة ديالى  كلية التربية للعلوم الإنسانية/ قسم الجغرافية المرحلة الرابعة جغرافية الخدمات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خدمات البنية التحتية</dc:title>
  <dc:creator>مستخدم غير معروف</dc:creator>
  <cp:lastModifiedBy>Maher</cp:lastModifiedBy>
  <cp:revision>6</cp:revision>
  <dcterms:created xsi:type="dcterms:W3CDTF">2021-04-07T16:59:20Z</dcterms:created>
  <dcterms:modified xsi:type="dcterms:W3CDTF">2025-02-04T13:17:29Z</dcterms:modified>
</cp:coreProperties>
</file>