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12" autoAdjust="0"/>
    <p:restoredTop sz="94662" autoAdjust="0"/>
  </p:normalViewPr>
  <p:slideViewPr>
    <p:cSldViewPr>
      <p:cViewPr>
        <p:scale>
          <a:sx n="77" d="100"/>
          <a:sy n="77" d="100"/>
        </p:scale>
        <p:origin x="-117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21/04/1447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87096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21/04/1447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6926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21/04/1447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172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21/04/1447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7612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21/04/1447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8875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21/04/1447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05499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21/04/1447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74413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21/04/1447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38557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21/04/1447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2159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21/04/1447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7169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21/04/1447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8890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21/04/1447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05949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55576" y="2348880"/>
            <a:ext cx="7416824" cy="1412174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US" sz="3200" b="0" dirty="0">
                <a:solidFill>
                  <a:schemeClr val="tx1"/>
                </a:solidFill>
                <a:cs typeface="+mn-cs"/>
              </a:rPr>
              <a:t> </a:t>
            </a:r>
            <a:r>
              <a:rPr lang="en-US" sz="2800" dirty="0">
                <a:solidFill>
                  <a:schemeClr val="tx1"/>
                </a:solidFill>
                <a:effectLst/>
                <a:cs typeface="+mn-cs"/>
              </a:rPr>
              <a:t>Enhancing Your Writing Skills</a:t>
            </a:r>
            <a:br>
              <a:rPr lang="en-US" sz="2800" dirty="0">
                <a:solidFill>
                  <a:schemeClr val="tx1"/>
                </a:solidFill>
                <a:effectLst/>
                <a:cs typeface="+mn-cs"/>
              </a:rPr>
            </a:br>
            <a:r>
              <a:rPr lang="en-US" sz="2800" dirty="0">
                <a:solidFill>
                  <a:schemeClr val="tx1"/>
                </a:solidFill>
                <a:effectLst/>
                <a:cs typeface="+mn-cs"/>
              </a:rPr>
              <a:t>Focus: Paragraphs, Topic Sentences, and Main Ideas</a:t>
            </a:r>
            <a:endParaRPr lang="ar-IQ" sz="2800" dirty="0">
              <a:solidFill>
                <a:schemeClr val="tx1"/>
              </a:solidFill>
              <a:effectLst/>
              <a:cs typeface="+mn-cs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724855" y="4939427"/>
            <a:ext cx="6400800" cy="816496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sz="2400" b="1" dirty="0" smtClean="0"/>
              <a:t>Asst</a:t>
            </a:r>
            <a:r>
              <a:rPr lang="en-US" sz="2400" b="1" dirty="0"/>
              <a:t>. Inst. </a:t>
            </a:r>
            <a:r>
              <a:rPr lang="en-US" sz="2400" b="1" dirty="0" err="1"/>
              <a:t>Waqid</a:t>
            </a:r>
            <a:r>
              <a:rPr lang="en-US" sz="2400" b="1" dirty="0"/>
              <a:t> Maki </a:t>
            </a:r>
            <a:r>
              <a:rPr lang="en-US" sz="2400" b="1" dirty="0" err="1"/>
              <a:t>Numan</a:t>
            </a:r>
            <a:endParaRPr lang="ar-IQ" sz="2400" b="1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332656"/>
            <a:ext cx="1227568" cy="1794705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145" y="332656"/>
            <a:ext cx="1715142" cy="1656184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2339751" y="476672"/>
            <a:ext cx="5171009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IQ" sz="2000" b="1" dirty="0" smtClean="0"/>
              <a:t> </a:t>
            </a:r>
            <a:r>
              <a:rPr lang="en-US" sz="2000" b="1" dirty="0" err="1" smtClean="0"/>
              <a:t>Diyala</a:t>
            </a:r>
            <a:r>
              <a:rPr lang="en-US" sz="2000" b="1" dirty="0" smtClean="0"/>
              <a:t> university</a:t>
            </a:r>
          </a:p>
          <a:p>
            <a:pPr algn="ctr"/>
            <a:r>
              <a:rPr lang="en-US" sz="2000" b="1" dirty="0" smtClean="0"/>
              <a:t>College of Education for human sciences</a:t>
            </a:r>
          </a:p>
          <a:p>
            <a:pPr algn="ctr"/>
            <a:r>
              <a:rPr lang="en-US" sz="2000" b="1" dirty="0" smtClean="0"/>
              <a:t>English department</a:t>
            </a:r>
            <a:endParaRPr lang="ar-IQ" sz="2000" b="1" dirty="0"/>
          </a:p>
        </p:txBody>
      </p:sp>
      <p:sp>
        <p:nvSpPr>
          <p:cNvPr id="8" name="مربع نص 7"/>
          <p:cNvSpPr txBox="1"/>
          <p:nvPr/>
        </p:nvSpPr>
        <p:spPr>
          <a:xfrm>
            <a:off x="2627784" y="4293096"/>
            <a:ext cx="416289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/>
              <a:t>FIRST YEAR (Evening Study)</a:t>
            </a:r>
          </a:p>
          <a:p>
            <a:pPr algn="ctr"/>
            <a:r>
              <a:rPr lang="en-US" sz="2000" b="1" dirty="0" smtClean="0"/>
              <a:t>READING &amp; WRITING</a:t>
            </a:r>
            <a:endParaRPr lang="ar-IQ" sz="2000" b="1" dirty="0"/>
          </a:p>
        </p:txBody>
      </p:sp>
    </p:spTree>
    <p:extLst>
      <p:ext uri="{BB962C8B-B14F-4D97-AF65-F5344CB8AC3E}">
        <p14:creationId xmlns:p14="http://schemas.microsoft.com/office/powerpoint/2010/main" val="3986646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395536" y="1772816"/>
            <a:ext cx="8496944" cy="31085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800" b="1" dirty="0">
                <a:solidFill>
                  <a:srgbClr val="C00000"/>
                </a:solidFill>
              </a:rPr>
              <a:t>Writing</a:t>
            </a:r>
            <a:r>
              <a:rPr lang="en-US" sz="2800" b="1" dirty="0"/>
              <a:t> is not just about putting words on a page—it’s about communicating </a:t>
            </a:r>
            <a:endParaRPr lang="ar-IQ" sz="2800" b="1" dirty="0" smtClean="0"/>
          </a:p>
          <a:p>
            <a:pPr algn="l"/>
            <a:r>
              <a:rPr lang="en-US" sz="2800" b="1" dirty="0" smtClean="0"/>
              <a:t>ideas </a:t>
            </a:r>
            <a:r>
              <a:rPr lang="en-US" sz="2800" b="1" dirty="0"/>
              <a:t>clearly and persuasively</a:t>
            </a:r>
            <a:r>
              <a:rPr lang="en-US" sz="2800" b="1" dirty="0" smtClean="0"/>
              <a:t>.</a:t>
            </a:r>
          </a:p>
          <a:p>
            <a:pPr algn="l"/>
            <a:endParaRPr lang="en-US" sz="2800" b="1" dirty="0"/>
          </a:p>
          <a:p>
            <a:pPr algn="l"/>
            <a:r>
              <a:rPr lang="en-US" sz="2800" b="1" dirty="0"/>
              <a:t>Today’s presentation explores the building blocks of effective writing: paragraphs, topic sentences, and main ideas.</a:t>
            </a:r>
            <a:endParaRPr lang="ar-IQ" sz="2800" b="1" dirty="0"/>
          </a:p>
        </p:txBody>
      </p:sp>
    </p:spTree>
    <p:extLst>
      <p:ext uri="{BB962C8B-B14F-4D97-AF65-F5344CB8AC3E}">
        <p14:creationId xmlns:p14="http://schemas.microsoft.com/office/powerpoint/2010/main" val="1718824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2771800" y="1165394"/>
            <a:ext cx="37444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800" b="1" dirty="0"/>
              <a:t>What Is a Paragraph?</a:t>
            </a:r>
            <a:endParaRPr lang="ar-IQ" sz="2800" b="1" dirty="0"/>
          </a:p>
        </p:txBody>
      </p:sp>
      <p:sp>
        <p:nvSpPr>
          <p:cNvPr id="4" name="مربع نص 3"/>
          <p:cNvSpPr txBox="1"/>
          <p:nvPr/>
        </p:nvSpPr>
        <p:spPr>
          <a:xfrm>
            <a:off x="827584" y="2420888"/>
            <a:ext cx="7848872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800" b="1" dirty="0"/>
              <a:t>Definition:</a:t>
            </a:r>
          </a:p>
          <a:p>
            <a:pPr algn="l"/>
            <a:r>
              <a:rPr lang="en-US" sz="2800" b="1" dirty="0">
                <a:solidFill>
                  <a:srgbClr val="C00000"/>
                </a:solidFill>
              </a:rPr>
              <a:t>A paragraph </a:t>
            </a:r>
            <a:r>
              <a:rPr lang="en-US" sz="2800" b="1" dirty="0"/>
              <a:t>is </a:t>
            </a:r>
            <a:r>
              <a:rPr lang="en-US" sz="2800" b="1" dirty="0" smtClean="0"/>
              <a:t>a </a:t>
            </a:r>
            <a:r>
              <a:rPr lang="en-US" sz="2800" b="1" dirty="0"/>
              <a:t>series of sentences that are organized and coherent, and are all related to a single topic.</a:t>
            </a:r>
            <a:endParaRPr lang="ar-IQ" sz="2800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611560" y="4509120"/>
            <a:ext cx="8007321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/>
            <a:r>
              <a:rPr lang="en-US" sz="2000" dirty="0"/>
              <a:t>Purpose:</a:t>
            </a:r>
          </a:p>
          <a:p>
            <a:pPr algn="l"/>
            <a:r>
              <a:rPr lang="en-US" sz="2000" dirty="0" smtClean="0"/>
              <a:t>Serves </a:t>
            </a:r>
            <a:r>
              <a:rPr lang="en-US" sz="2000" dirty="0"/>
              <a:t>as the basic unit of composition in essays, articles, and reports</a:t>
            </a:r>
            <a:endParaRPr lang="ar-IQ" sz="2000" dirty="0"/>
          </a:p>
        </p:txBody>
      </p:sp>
    </p:spTree>
    <p:extLst>
      <p:ext uri="{BB962C8B-B14F-4D97-AF65-F5344CB8AC3E}">
        <p14:creationId xmlns:p14="http://schemas.microsoft.com/office/powerpoint/2010/main" val="3969638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1196752"/>
            <a:ext cx="8640960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/>
              <a:t>What Is a Topic Sentence?</a:t>
            </a:r>
          </a:p>
          <a:p>
            <a:pPr algn="l"/>
            <a:r>
              <a:rPr lang="en-US" sz="2400" b="1" dirty="0"/>
              <a:t> • Definition:</a:t>
            </a:r>
          </a:p>
          <a:p>
            <a:pPr algn="l" rtl="0"/>
            <a:r>
              <a:rPr lang="en-US" sz="2400" b="1" dirty="0">
                <a:solidFill>
                  <a:srgbClr val="C00000"/>
                </a:solidFill>
              </a:rPr>
              <a:t>A topic sentence </a:t>
            </a:r>
            <a:r>
              <a:rPr lang="en-US" sz="2400" b="1" dirty="0"/>
              <a:t>is “a sentence that summarizes the main idea of a paragraph” and acts as a guide for what is to follow.</a:t>
            </a:r>
            <a:endParaRPr lang="ar-IQ" sz="2400" b="1" dirty="0"/>
          </a:p>
        </p:txBody>
      </p:sp>
      <p:sp>
        <p:nvSpPr>
          <p:cNvPr id="3" name="مربع نص 2"/>
          <p:cNvSpPr txBox="1"/>
          <p:nvPr/>
        </p:nvSpPr>
        <p:spPr>
          <a:xfrm>
            <a:off x="300063" y="3573016"/>
            <a:ext cx="8398454" cy="156966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/>
            <a:r>
              <a:rPr lang="en-US" sz="2400" b="1" dirty="0"/>
              <a:t>Function:</a:t>
            </a:r>
          </a:p>
          <a:p>
            <a:pPr algn="l"/>
            <a:r>
              <a:rPr lang="en-US" sz="2400" b="1" dirty="0"/>
              <a:t> • Keeps your writing organized.</a:t>
            </a:r>
          </a:p>
          <a:p>
            <a:pPr algn="l"/>
            <a:r>
              <a:rPr lang="en-US" sz="2400" b="1" dirty="0"/>
              <a:t> • Helps the reader anticipate the information or </a:t>
            </a:r>
            <a:r>
              <a:rPr lang="en-US" sz="2400" b="1" dirty="0" smtClean="0"/>
              <a:t>argument</a:t>
            </a:r>
          </a:p>
          <a:p>
            <a:pPr algn="l"/>
            <a:r>
              <a:rPr lang="en-US" sz="2400" b="1" dirty="0" smtClean="0"/>
              <a:t> </a:t>
            </a:r>
            <a:r>
              <a:rPr lang="en-US" sz="2400" b="1" dirty="0"/>
              <a:t>that will be developed</a:t>
            </a:r>
            <a:r>
              <a:rPr lang="en-US" dirty="0"/>
              <a:t>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927151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11560" y="1412776"/>
            <a:ext cx="7776864" cy="236988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ar-IQ" sz="2400" b="1" dirty="0" smtClean="0"/>
          </a:p>
          <a:p>
            <a:pPr algn="ctr"/>
            <a:r>
              <a:rPr lang="en-US" sz="2400" b="1" dirty="0" smtClean="0"/>
              <a:t>What </a:t>
            </a:r>
            <a:r>
              <a:rPr lang="en-US" sz="2400" b="1" dirty="0"/>
              <a:t>Is the Main Idea?</a:t>
            </a:r>
          </a:p>
          <a:p>
            <a:pPr algn="l"/>
            <a:endParaRPr lang="ar-IQ" sz="2000" b="1" dirty="0" smtClean="0"/>
          </a:p>
          <a:p>
            <a:pPr algn="l"/>
            <a:endParaRPr lang="ar-IQ" sz="2000" b="1" dirty="0"/>
          </a:p>
          <a:p>
            <a:pPr algn="l"/>
            <a:r>
              <a:rPr lang="en-US" sz="2000" b="1" dirty="0" smtClean="0"/>
              <a:t>Definition</a:t>
            </a:r>
            <a:r>
              <a:rPr lang="en-US" sz="2000" b="1" dirty="0"/>
              <a:t>:</a:t>
            </a:r>
          </a:p>
          <a:p>
            <a:pPr algn="l"/>
            <a:r>
              <a:rPr lang="en-US" sz="2000" b="1" dirty="0">
                <a:solidFill>
                  <a:srgbClr val="C00000"/>
                </a:solidFill>
              </a:rPr>
              <a:t>The main idea </a:t>
            </a:r>
            <a:r>
              <a:rPr lang="en-US" sz="2000" b="1" dirty="0" smtClean="0">
                <a:solidFill>
                  <a:srgbClr val="C00000"/>
                </a:solidFill>
              </a:rPr>
              <a:t> </a:t>
            </a:r>
            <a:r>
              <a:rPr lang="en-US" sz="2000" b="1" dirty="0" smtClean="0"/>
              <a:t>is </a:t>
            </a:r>
            <a:r>
              <a:rPr lang="en-US" sz="2000" b="1" dirty="0"/>
              <a:t>the central theme or key concept that the paragraph or writing piece is built around.</a:t>
            </a:r>
          </a:p>
        </p:txBody>
      </p:sp>
    </p:spTree>
    <p:extLst>
      <p:ext uri="{BB962C8B-B14F-4D97-AF65-F5344CB8AC3E}">
        <p14:creationId xmlns:p14="http://schemas.microsoft.com/office/powerpoint/2010/main" val="1267222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83568" y="1124744"/>
            <a:ext cx="7704856" cy="46474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ar-IQ" dirty="0" smtClean="0"/>
          </a:p>
          <a:p>
            <a:pPr algn="ctr"/>
            <a:r>
              <a:rPr lang="en-US" sz="2000" b="1" dirty="0" smtClean="0"/>
              <a:t> </a:t>
            </a:r>
            <a:r>
              <a:rPr lang="en-US" sz="2000" b="1" dirty="0"/>
              <a:t>How Do They Work Together</a:t>
            </a:r>
            <a:r>
              <a:rPr lang="en-US" sz="2000" b="1" dirty="0" smtClean="0"/>
              <a:t>?</a:t>
            </a:r>
            <a:endParaRPr lang="ar-IQ" sz="2000" b="1" dirty="0" smtClean="0"/>
          </a:p>
          <a:p>
            <a:pPr algn="ctr"/>
            <a:endParaRPr lang="ar-IQ" dirty="0"/>
          </a:p>
          <a:p>
            <a:pPr algn="ctr"/>
            <a:endParaRPr lang="en-US" sz="2000" b="1" dirty="0"/>
          </a:p>
          <a:p>
            <a:pPr algn="l"/>
            <a:r>
              <a:rPr lang="en-US" sz="2000" b="1" dirty="0" smtClean="0"/>
              <a:t>Paragraph </a:t>
            </a:r>
            <a:r>
              <a:rPr lang="en-US" sz="2000" b="1" dirty="0"/>
              <a:t>as a Unit:</a:t>
            </a:r>
          </a:p>
          <a:p>
            <a:pPr algn="l">
              <a:lnSpc>
                <a:spcPct val="200000"/>
              </a:lnSpc>
            </a:pPr>
            <a:r>
              <a:rPr lang="en-US" sz="2000" b="1" dirty="0"/>
              <a:t> • The topic sentence introduces the main idea.</a:t>
            </a:r>
          </a:p>
          <a:p>
            <a:pPr algn="l">
              <a:lnSpc>
                <a:spcPct val="200000"/>
              </a:lnSpc>
            </a:pPr>
            <a:r>
              <a:rPr lang="en-US" sz="2000" b="1" dirty="0"/>
              <a:t> • The body sentences provide evidence, details, and examples that develop the main idea.</a:t>
            </a:r>
          </a:p>
          <a:p>
            <a:pPr algn="l">
              <a:lnSpc>
                <a:spcPct val="200000"/>
              </a:lnSpc>
            </a:pPr>
            <a:r>
              <a:rPr lang="en-US" sz="2000" b="1" dirty="0"/>
              <a:t> • A concluding sentence (or transitional sentence) can summarize the paragraph or smoothly lead to the next idea.</a:t>
            </a:r>
            <a:endParaRPr lang="ar-IQ" sz="2000" b="1" dirty="0"/>
          </a:p>
        </p:txBody>
      </p:sp>
    </p:spTree>
    <p:extLst>
      <p:ext uri="{BB962C8B-B14F-4D97-AF65-F5344CB8AC3E}">
        <p14:creationId xmlns:p14="http://schemas.microsoft.com/office/powerpoint/2010/main" val="1751465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23528" y="404664"/>
            <a:ext cx="8442470" cy="59093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Tips for Developing Strong Writing </a:t>
            </a:r>
            <a:r>
              <a:rPr lang="en-US" sz="2400" b="1" dirty="0" smtClean="0"/>
              <a:t>Skills</a:t>
            </a:r>
            <a:endParaRPr lang="ar-IQ" sz="2400" b="1" dirty="0" smtClean="0"/>
          </a:p>
          <a:p>
            <a:pPr algn="ctr"/>
            <a:endParaRPr lang="en-US" sz="2400" b="1" dirty="0"/>
          </a:p>
          <a:p>
            <a:pPr algn="l">
              <a:lnSpc>
                <a:spcPct val="150000"/>
              </a:lnSpc>
            </a:pPr>
            <a:r>
              <a:rPr lang="en-US" dirty="0">
                <a:solidFill>
                  <a:srgbClr val="C00000"/>
                </a:solidFill>
              </a:rPr>
              <a:t> • </a:t>
            </a:r>
            <a:r>
              <a:rPr lang="en-US" sz="2000" b="1" dirty="0">
                <a:solidFill>
                  <a:srgbClr val="C00000"/>
                </a:solidFill>
              </a:rPr>
              <a:t>Plan &amp; Organize:</a:t>
            </a:r>
          </a:p>
          <a:p>
            <a:pPr algn="l">
              <a:lnSpc>
                <a:spcPct val="150000"/>
              </a:lnSpc>
            </a:pPr>
            <a:r>
              <a:rPr lang="en-US" sz="2000" b="1" dirty="0"/>
              <a:t>Before writing, determine the main idea you wish to convey in each paragraph.</a:t>
            </a:r>
          </a:p>
          <a:p>
            <a:pPr algn="l">
              <a:lnSpc>
                <a:spcPct val="150000"/>
              </a:lnSpc>
            </a:pPr>
            <a:r>
              <a:rPr lang="en-US" sz="2000" b="1" dirty="0">
                <a:solidFill>
                  <a:srgbClr val="C00000"/>
                </a:solidFill>
              </a:rPr>
              <a:t> • Keep it Focused:</a:t>
            </a:r>
          </a:p>
          <a:p>
            <a:pPr algn="l">
              <a:lnSpc>
                <a:spcPct val="150000"/>
              </a:lnSpc>
            </a:pPr>
            <a:r>
              <a:rPr lang="en-US" sz="2000" b="1" dirty="0"/>
              <a:t>Ensure each paragraph sticks to a single idea.</a:t>
            </a:r>
          </a:p>
          <a:p>
            <a:pPr algn="l">
              <a:lnSpc>
                <a:spcPct val="150000"/>
              </a:lnSpc>
            </a:pPr>
            <a:r>
              <a:rPr lang="en-US" sz="2000" b="1" dirty="0">
                <a:solidFill>
                  <a:srgbClr val="C00000"/>
                </a:solidFill>
              </a:rPr>
              <a:t> • Use Clear Topic Sentences:</a:t>
            </a:r>
          </a:p>
          <a:p>
            <a:pPr algn="l">
              <a:lnSpc>
                <a:spcPct val="150000"/>
              </a:lnSpc>
            </a:pPr>
            <a:r>
              <a:rPr lang="en-US" sz="2000" b="1" dirty="0"/>
              <a:t>Let each paragraph’s topic sentence guide both your writing process and your reader’s understanding.</a:t>
            </a:r>
          </a:p>
          <a:p>
            <a:pPr algn="l">
              <a:lnSpc>
                <a:spcPct val="150000"/>
              </a:lnSpc>
            </a:pPr>
            <a:r>
              <a:rPr lang="en-US" sz="2000" b="1" dirty="0">
                <a:solidFill>
                  <a:srgbClr val="C00000"/>
                </a:solidFill>
              </a:rPr>
              <a:t> • Revise and Edit:</a:t>
            </a:r>
          </a:p>
          <a:p>
            <a:pPr algn="l">
              <a:lnSpc>
                <a:spcPct val="150000"/>
              </a:lnSpc>
            </a:pPr>
            <a:r>
              <a:rPr lang="en-US" sz="2000" b="1" dirty="0"/>
              <a:t>Re-read your work and adjust topic sentences and supporting details for maximum clarity.</a:t>
            </a:r>
            <a:endParaRPr lang="ar-IQ" sz="2000" b="1" dirty="0"/>
          </a:p>
        </p:txBody>
      </p:sp>
    </p:spTree>
    <p:extLst>
      <p:ext uri="{BB962C8B-B14F-4D97-AF65-F5344CB8AC3E}">
        <p14:creationId xmlns:p14="http://schemas.microsoft.com/office/powerpoint/2010/main" val="3306419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67544" y="452571"/>
            <a:ext cx="8352928" cy="390876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ar-IQ" sz="2400" b="1" dirty="0" smtClean="0"/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Conclusion</a:t>
            </a:r>
            <a:endParaRPr lang="en-US" sz="2400" b="1" dirty="0">
              <a:solidFill>
                <a:srgbClr val="FFFF00"/>
              </a:solidFill>
            </a:endParaRPr>
          </a:p>
          <a:p>
            <a:pPr algn="l"/>
            <a:r>
              <a:rPr lang="en-US" sz="2000" b="1" dirty="0"/>
              <a:t> </a:t>
            </a:r>
          </a:p>
          <a:p>
            <a:pPr algn="l">
              <a:lnSpc>
                <a:spcPct val="150000"/>
              </a:lnSpc>
            </a:pPr>
            <a:r>
              <a:rPr lang="en-US" sz="2000" b="1" dirty="0" smtClean="0"/>
              <a:t>• </a:t>
            </a:r>
            <a:r>
              <a:rPr lang="en-US" sz="2000" b="1" dirty="0"/>
              <a:t>Mastering paragraphs, topic sentences, and main ideas is essential for effective writing.</a:t>
            </a:r>
          </a:p>
          <a:p>
            <a:pPr algn="l">
              <a:lnSpc>
                <a:spcPct val="150000"/>
              </a:lnSpc>
            </a:pPr>
            <a:r>
              <a:rPr lang="en-US" sz="2000" b="1" dirty="0"/>
              <a:t> • These elements work together to create organized, coherent, and persuasive texts.</a:t>
            </a:r>
          </a:p>
          <a:p>
            <a:pPr algn="l">
              <a:lnSpc>
                <a:spcPct val="150000"/>
              </a:lnSpc>
            </a:pPr>
            <a:r>
              <a:rPr lang="en-US" sz="2000" b="1" dirty="0"/>
              <a:t> • With practice and attention to structure, you can elevate your writing skills for academic, professional, or personal success.</a:t>
            </a:r>
            <a:endParaRPr lang="ar-IQ" sz="2000" b="1" dirty="0"/>
          </a:p>
        </p:txBody>
      </p:sp>
    </p:spTree>
    <p:extLst>
      <p:ext uri="{BB962C8B-B14F-4D97-AF65-F5344CB8AC3E}">
        <p14:creationId xmlns:p14="http://schemas.microsoft.com/office/powerpoint/2010/main" val="241627869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66</TotalTime>
  <Words>407</Words>
  <Application>Microsoft Office PowerPoint</Application>
  <PresentationFormat>عرض على الشاشة (3:4)‏</PresentationFormat>
  <Paragraphs>54</Paragraphs>
  <Slides>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Metropolitan</vt:lpstr>
      <vt:lpstr> Enhancing Your Writing Skills Focus: Paragraphs, Topic Sentences, and Main Ideas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Waqid</dc:creator>
  <cp:lastModifiedBy>DR.Ahmed Saker 2o1O</cp:lastModifiedBy>
  <cp:revision>11</cp:revision>
  <dcterms:created xsi:type="dcterms:W3CDTF">2025-02-06T11:52:05Z</dcterms:created>
  <dcterms:modified xsi:type="dcterms:W3CDTF">2025-10-13T11:39:21Z</dcterms:modified>
</cp:coreProperties>
</file>