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7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7" d="100"/>
          <a:sy n="67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3052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0814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79650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ar-SA"/>
              <a:t>انقر لتحرير أنماط نص الشكل الرئيسي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7603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53721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10097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أعمدة صو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5981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13427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39301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0668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95692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8676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91329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87003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01676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1869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1308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18/04/1447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56845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76" r:id="rId1"/>
    <p:sldLayoutId id="2147483877" r:id="rId2"/>
    <p:sldLayoutId id="2147483878" r:id="rId3"/>
    <p:sldLayoutId id="2147483879" r:id="rId4"/>
    <p:sldLayoutId id="2147483880" r:id="rId5"/>
    <p:sldLayoutId id="2147483881" r:id="rId6"/>
    <p:sldLayoutId id="2147483882" r:id="rId7"/>
    <p:sldLayoutId id="2147483883" r:id="rId8"/>
    <p:sldLayoutId id="2147483884" r:id="rId9"/>
    <p:sldLayoutId id="2147483885" r:id="rId10"/>
    <p:sldLayoutId id="2147483886" r:id="rId11"/>
    <p:sldLayoutId id="2147483887" r:id="rId12"/>
    <p:sldLayoutId id="2147483888" r:id="rId13"/>
    <p:sldLayoutId id="2147483889" r:id="rId14"/>
    <p:sldLayoutId id="2147483890" r:id="rId15"/>
    <p:sldLayoutId id="2147483891" r:id="rId16"/>
    <p:sldLayoutId id="2147483892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180EE62-4C2F-4CF1-8616-560588AB49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0021" y="2471923"/>
            <a:ext cx="7823957" cy="3184587"/>
          </a:xfrm>
        </p:spPr>
        <p:txBody>
          <a:bodyPr/>
          <a:lstStyle/>
          <a:p>
            <a:r>
              <a:rPr lang="en-US" sz="4800" dirty="0">
                <a:solidFill>
                  <a:srgbClr val="FF0000"/>
                </a:solidFill>
              </a:rPr>
              <a:t>Shopping</a:t>
            </a:r>
            <a:br>
              <a:rPr lang="en-US" sz="4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en-US" sz="4800" dirty="0">
                <a:solidFill>
                  <a:schemeClr val="tx1">
                    <a:lumMod val="85000"/>
                  </a:schemeClr>
                </a:solidFill>
              </a:rPr>
              <a:t>Listening and speaking</a:t>
            </a:r>
            <a:br>
              <a:rPr lang="en-US" sz="4800" dirty="0">
                <a:solidFill>
                  <a:schemeClr val="tx1">
                    <a:lumMod val="85000"/>
                  </a:schemeClr>
                </a:solidFill>
              </a:rPr>
            </a:br>
            <a:r>
              <a:rPr lang="en-US" sz="3200" dirty="0">
                <a:solidFill>
                  <a:srgbClr val="002060"/>
                </a:solidFill>
              </a:rPr>
              <a:t>second stage</a:t>
            </a:r>
            <a:br>
              <a:rPr lang="en-US" sz="3200" dirty="0">
                <a:solidFill>
                  <a:srgbClr val="002060"/>
                </a:solidFill>
              </a:rPr>
            </a:br>
            <a:r>
              <a:rPr lang="en-US" sz="3200" dirty="0">
                <a:solidFill>
                  <a:srgbClr val="00B0F0"/>
                </a:solidFill>
              </a:rPr>
              <a:t>Assistant Lecturer</a:t>
            </a:r>
            <a:br>
              <a:rPr lang="en-US" sz="3200" dirty="0">
                <a:solidFill>
                  <a:srgbClr val="00B0F0"/>
                </a:solidFill>
              </a:rPr>
            </a:br>
            <a:r>
              <a:rPr lang="en-US" sz="3200" dirty="0">
                <a:solidFill>
                  <a:srgbClr val="00B0F0"/>
                </a:solidFill>
              </a:rPr>
              <a:t> </a:t>
            </a:r>
            <a:r>
              <a:rPr lang="en-US" sz="3200" dirty="0" err="1">
                <a:solidFill>
                  <a:srgbClr val="00B0F0"/>
                </a:solidFill>
              </a:rPr>
              <a:t>Dhuha</a:t>
            </a:r>
            <a:r>
              <a:rPr lang="en-US" sz="3200" dirty="0">
                <a:solidFill>
                  <a:srgbClr val="00B0F0"/>
                </a:solidFill>
              </a:rPr>
              <a:t> I Khalil</a:t>
            </a:r>
            <a:endParaRPr lang="en-US" sz="4800" dirty="0">
              <a:solidFill>
                <a:srgbClr val="00B0F0"/>
              </a:solidFill>
            </a:endParaRP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BD807DB-A109-452A-91FF-0EFD6BAA56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8731" y="1219200"/>
            <a:ext cx="6620968" cy="1221458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C000"/>
                </a:solidFill>
              </a:rPr>
              <a:t>University of </a:t>
            </a:r>
            <a:r>
              <a:rPr lang="en-US" b="1" dirty="0" err="1">
                <a:solidFill>
                  <a:srgbClr val="FFC000"/>
                </a:solidFill>
              </a:rPr>
              <a:t>Dayala</a:t>
            </a:r>
            <a:endParaRPr lang="en-US" b="1" dirty="0">
              <a:solidFill>
                <a:srgbClr val="FFC000"/>
              </a:solidFill>
            </a:endParaRPr>
          </a:p>
          <a:p>
            <a:r>
              <a:rPr lang="en-US" b="1" dirty="0">
                <a:solidFill>
                  <a:srgbClr val="FFC000"/>
                </a:solidFill>
              </a:rPr>
              <a:t>College of education for human sciences</a:t>
            </a:r>
          </a:p>
        </p:txBody>
      </p:sp>
    </p:spTree>
    <p:extLst>
      <p:ext uri="{BB962C8B-B14F-4D97-AF65-F5344CB8AC3E}">
        <p14:creationId xmlns:p14="http://schemas.microsoft.com/office/powerpoint/2010/main" val="4227380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5DF0FBA-8093-4966-BAED-42219E20DA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Shopping Terms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549B5F6-07E3-4137-8249-4F7097CFA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Shopping is a common activity, but it can be confusing with all the different terms used. This presentation will cover essential shopping terms to help you navigate the world of retail.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3F4C0A7A-8BBC-4728-8571-3A540B953A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7624" y="3933056"/>
            <a:ext cx="5832648" cy="2160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4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A66143-AB8C-410F-A875-2AC3B03D1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Types of Stores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63C794-1549-4D6B-B804-9EDE0A7F3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* Department store: A large store with various departments selling different products.</a:t>
            </a:r>
          </a:p>
          <a:p>
            <a:r>
              <a:rPr lang="en-US" dirty="0"/>
              <a:t> * Supermarket: A large self-service store selling groceries and household items.</a:t>
            </a:r>
          </a:p>
          <a:p>
            <a:r>
              <a:rPr lang="en-US" dirty="0"/>
              <a:t> * Boutique: A small store selling fashionable clothing or accessories.</a:t>
            </a:r>
          </a:p>
          <a:p>
            <a:r>
              <a:rPr lang="en-US" dirty="0"/>
              <a:t> * Specialty store: A store that specializes in selling a particular type of product.</a:t>
            </a:r>
          </a:p>
          <a:p>
            <a:r>
              <a:rPr lang="en-US" dirty="0"/>
              <a:t> * Online retailer: A store that sells products online.</a:t>
            </a:r>
          </a:p>
        </p:txBody>
      </p:sp>
    </p:spTree>
    <p:extLst>
      <p:ext uri="{BB962C8B-B14F-4D97-AF65-F5344CB8AC3E}">
        <p14:creationId xmlns:p14="http://schemas.microsoft.com/office/powerpoint/2010/main" val="1470671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694EA15-DE18-4F50-B34D-D98B4681C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Shopping Actions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8328627-DD66-4E0C-BABE-F8A29ABDF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* Browse: To look at products without intending to buy.</a:t>
            </a:r>
          </a:p>
          <a:p>
            <a:r>
              <a:rPr lang="en-US" dirty="0"/>
              <a:t> * Compare: To check the prices of different products before buying.</a:t>
            </a:r>
          </a:p>
          <a:p>
            <a:r>
              <a:rPr lang="en-US" dirty="0"/>
              <a:t> * Purchase: To buy a product.</a:t>
            </a:r>
          </a:p>
          <a:p>
            <a:r>
              <a:rPr lang="en-US" dirty="0"/>
              <a:t> * Return: To take a product back to the store for a refund or exchange.</a:t>
            </a:r>
          </a:p>
          <a:p>
            <a:r>
              <a:rPr lang="en-US" dirty="0"/>
              <a:t> * Exchange: To replace a product with another one.</a:t>
            </a:r>
          </a:p>
        </p:txBody>
      </p:sp>
    </p:spTree>
    <p:extLst>
      <p:ext uri="{BB962C8B-B14F-4D97-AF65-F5344CB8AC3E}">
        <p14:creationId xmlns:p14="http://schemas.microsoft.com/office/powerpoint/2010/main" val="1792987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C91975B-A4AA-4BEB-AAD3-A0ACB59D5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974" y="317838"/>
            <a:ext cx="7055380" cy="1400530"/>
          </a:xfrm>
        </p:spPr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3"/>
                </a:solidFill>
              </a:rPr>
              <a:t>Payment Methods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ADD7C026-67A8-4547-8B32-9330CC7363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0326" y="1331259"/>
            <a:ext cx="6711654" cy="4195481"/>
          </a:xfrm>
        </p:spPr>
        <p:txBody>
          <a:bodyPr/>
          <a:lstStyle/>
          <a:p>
            <a:r>
              <a:rPr lang="en-US" dirty="0"/>
              <a:t> * Cash: Physical money.</a:t>
            </a:r>
          </a:p>
          <a:p>
            <a:r>
              <a:rPr lang="en-US" dirty="0"/>
              <a:t> * Credit card: A card that allows you to borrow money to make purchases.</a:t>
            </a:r>
          </a:p>
          <a:p>
            <a:r>
              <a:rPr lang="en-US" dirty="0"/>
              <a:t> * Debit card: A card that allows you to pay for purchases directly from your bank account.</a:t>
            </a:r>
          </a:p>
          <a:p>
            <a:r>
              <a:rPr lang="en-US" dirty="0"/>
              <a:t> * Gift card: A card with a pre-loaded amount of money that can be used to make purchases.</a:t>
            </a:r>
          </a:p>
          <a:p>
            <a:r>
              <a:rPr lang="en-US" dirty="0"/>
              <a:t> * Mobile payment: Paying for purchases using a mobile device.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429CD30E-647C-4E6B-A318-BA2B7A8ABB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9953" y="4826475"/>
            <a:ext cx="4682424" cy="1400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6368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5D349E-5376-4C47-B639-043D1E7A7F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Discounts and Promotions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F3A7E3-E56F-4A41-A98A-AEB8FF861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* Sale: A temporary reduction in the price of a product.</a:t>
            </a:r>
          </a:p>
          <a:p>
            <a:r>
              <a:rPr lang="en-US" dirty="0"/>
              <a:t> * Discount: A percentage or fixed amount reduction in the price of a product.</a:t>
            </a:r>
          </a:p>
          <a:p>
            <a:r>
              <a:rPr lang="en-US" dirty="0"/>
              <a:t> * Coupon: A voucher that entitles the holder to a discount.</a:t>
            </a:r>
          </a:p>
          <a:p>
            <a:r>
              <a:rPr lang="en-US" dirty="0"/>
              <a:t> * Promotion: A marketing activity that encourages customers to buy a product.</a:t>
            </a:r>
          </a:p>
          <a:p>
            <a:r>
              <a:rPr lang="en-US" dirty="0"/>
              <a:t> * Clearance: A sale of products that are no longer in demand.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827E082C-36F8-4779-B94E-C3C4DA203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393225"/>
            <a:ext cx="2012057" cy="2012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63712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BB198EE-F2D3-4E80-AFA5-1DB87CF4B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dirty="0">
                <a:solidFill>
                  <a:schemeClr val="accent3"/>
                </a:solidFill>
              </a:rPr>
              <a:t>Other Important Terms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D6E10FF-E859-4FFF-97A9-57EB4375A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* Warranty: A guarantee that a product will be free from defects for a certain period of time.</a:t>
            </a:r>
          </a:p>
          <a:p>
            <a:r>
              <a:rPr lang="en-US" dirty="0"/>
              <a:t> * Receipt: A written record of a purchase.</a:t>
            </a:r>
          </a:p>
          <a:p>
            <a:r>
              <a:rPr lang="en-US" dirty="0"/>
              <a:t> * Customer service: The assistance provided to customers before, during, and after a purchase.</a:t>
            </a:r>
          </a:p>
          <a:p>
            <a:r>
              <a:rPr lang="en-US" dirty="0"/>
              <a:t> * Loyalty program: A program that rewards customers for their repeat business.</a:t>
            </a:r>
          </a:p>
          <a:p>
            <a:r>
              <a:rPr lang="en-US" dirty="0"/>
              <a:t> * Price tag: A label that shows the price of a product.</a:t>
            </a:r>
          </a:p>
        </p:txBody>
      </p:sp>
    </p:spTree>
    <p:extLst>
      <p:ext uri="{BB962C8B-B14F-4D97-AF65-F5344CB8AC3E}">
        <p14:creationId xmlns:p14="http://schemas.microsoft.com/office/powerpoint/2010/main" val="1639894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386C2C1-9366-42CF-B038-F2D43168F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3"/>
                </a:solidFill>
              </a:rPr>
              <a:t>Conclusion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E241BFB-2C1D-4BB5-8AA4-83279946A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Understanding these shopping terms will make your shopping experience easier and more enjoyable. Happy shopping!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91C930CA-9BAE-425D-8BDD-68D47A702A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9462" y="3429000"/>
            <a:ext cx="2505075" cy="2819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2929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يون">
  <a:themeElements>
    <a:clrScheme name="أيون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أيون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يون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43</TotalTime>
  <Words>464</Words>
  <Application>Microsoft Office PowerPoint</Application>
  <PresentationFormat>عرض على الشاشة (4:3)</PresentationFormat>
  <Paragraphs>37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أيون</vt:lpstr>
      <vt:lpstr>Shopping Listening and speaking second stage Assistant Lecturer  Dhuha I Khalil</vt:lpstr>
      <vt:lpstr>Shopping Terms</vt:lpstr>
      <vt:lpstr>Types of Stores</vt:lpstr>
      <vt:lpstr>Shopping Actions</vt:lpstr>
      <vt:lpstr> Payment Methods</vt:lpstr>
      <vt:lpstr>Discounts and Promotions</vt:lpstr>
      <vt:lpstr> Other Important Terms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Listening and speaking  Assistant Lecturer  Dhuha I Khalil</dc:title>
  <dc:creator>pc</dc:creator>
  <cp:lastModifiedBy>pc</cp:lastModifiedBy>
  <cp:revision>7</cp:revision>
  <dcterms:created xsi:type="dcterms:W3CDTF">2023-11-17T13:38:38Z</dcterms:created>
  <dcterms:modified xsi:type="dcterms:W3CDTF">2025-10-10T11:03:25Z</dcterms:modified>
</cp:coreProperties>
</file>