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2" r:id="rId6"/>
    <p:sldId id="264" r:id="rId7"/>
    <p:sldId id="265" r:id="rId8"/>
    <p:sldId id="259" r:id="rId9"/>
    <p:sldId id="266" r:id="rId10"/>
    <p:sldId id="268" r:id="rId11"/>
    <p:sldId id="261" r:id="rId12"/>
    <p:sldId id="260"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8" r:id="rId32"/>
    <p:sldId id="285" r:id="rId33"/>
    <p:sldId id="286"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10/12/2025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learnenglish.britishcouncil.org/grammar/english-grammar-reference/quantifi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Unit Three</a:t>
            </a:r>
            <a:endParaRPr lang="en-US" sz="7200" dirty="0"/>
          </a:p>
        </p:txBody>
      </p:sp>
      <p:sp>
        <p:nvSpPr>
          <p:cNvPr id="3" name="Subtitle 2"/>
          <p:cNvSpPr>
            <a:spLocks noGrp="1"/>
          </p:cNvSpPr>
          <p:nvPr>
            <p:ph type="subTitle" idx="1"/>
          </p:nvPr>
        </p:nvSpPr>
        <p:spPr/>
        <p:txBody>
          <a:bodyPr>
            <a:normAutofit/>
          </a:bodyPr>
          <a:lstStyle/>
          <a:p>
            <a:r>
              <a:rPr lang="en-US" sz="6000" dirty="0" smtClean="0"/>
              <a:t>HOME</a:t>
            </a:r>
            <a:endParaRPr lang="en-US" sz="6000" dirty="0"/>
          </a:p>
        </p:txBody>
      </p:sp>
    </p:spTree>
    <p:extLst>
      <p:ext uri="{BB962C8B-B14F-4D97-AF65-F5344CB8AC3E}">
        <p14:creationId xmlns:p14="http://schemas.microsoft.com/office/powerpoint/2010/main" val="73120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Nomadic Tribes</a:t>
            </a:r>
            <a:endParaRPr lang="en-US" dirty="0"/>
          </a:p>
        </p:txBody>
      </p:sp>
      <p:sp>
        <p:nvSpPr>
          <p:cNvPr id="3" name="Content Placeholder 2"/>
          <p:cNvSpPr>
            <a:spLocks noGrp="1"/>
          </p:cNvSpPr>
          <p:nvPr>
            <p:ph idx="1"/>
          </p:nvPr>
        </p:nvSpPr>
        <p:spPr/>
        <p:txBody>
          <a:bodyPr>
            <a:normAutofit fontScale="92500"/>
          </a:bodyPr>
          <a:lstStyle/>
          <a:p>
            <a:r>
              <a:rPr lang="en-US" dirty="0"/>
              <a:t>For </a:t>
            </a:r>
            <a:r>
              <a:rPr lang="en-US" b="1" dirty="0"/>
              <a:t>nomadic</a:t>
            </a:r>
            <a:r>
              <a:rPr lang="en-US" dirty="0"/>
              <a:t>, the most relevant and close synonyms would be:</a:t>
            </a:r>
          </a:p>
          <a:p>
            <a:r>
              <a:rPr lang="en-US" b="1" dirty="0"/>
              <a:t>Itinerant</a:t>
            </a:r>
            <a:r>
              <a:rPr lang="en-US" dirty="0"/>
              <a:t> – Refers to traveling from place to place, especially for work or a specific purpose.</a:t>
            </a:r>
          </a:p>
          <a:p>
            <a:r>
              <a:rPr lang="en-US" b="1" dirty="0"/>
              <a:t>Migratory</a:t>
            </a:r>
            <a:r>
              <a:rPr lang="en-US" dirty="0"/>
              <a:t> – Refers to moving from one place to another, often in seasonal patterns.</a:t>
            </a:r>
          </a:p>
          <a:p>
            <a:r>
              <a:rPr lang="en-US" b="1" dirty="0"/>
              <a:t>Roaming</a:t>
            </a:r>
            <a:r>
              <a:rPr lang="en-US" dirty="0"/>
              <a:t> – Suggests wandering without a fixed direction or purpose, similar to nomadic behavior.</a:t>
            </a:r>
          </a:p>
          <a:p>
            <a:r>
              <a:rPr lang="en-US" b="1" dirty="0"/>
              <a:t>Mobile</a:t>
            </a:r>
            <a:r>
              <a:rPr lang="en-US" dirty="0"/>
              <a:t> – Emphasizes the ability to move easily, not fixed in one location.</a:t>
            </a:r>
          </a:p>
          <a:p>
            <a:r>
              <a:rPr lang="en-US" b="1" dirty="0"/>
              <a:t>Wandering</a:t>
            </a:r>
            <a:r>
              <a:rPr lang="en-US" dirty="0"/>
              <a:t> – Implies aimless or casual movement, often in search of something or without a set destination</a:t>
            </a:r>
          </a:p>
        </p:txBody>
      </p:sp>
    </p:spTree>
    <p:extLst>
      <p:ext uri="{BB962C8B-B14F-4D97-AF65-F5344CB8AC3E}">
        <p14:creationId xmlns:p14="http://schemas.microsoft.com/office/powerpoint/2010/main" val="59669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000" y="1745456"/>
            <a:ext cx="6350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19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About a third of Mongolia's people are nomads, moving from place to place with no fixed </a:t>
            </a:r>
            <a:r>
              <a:rPr lang="en-US" b="1" dirty="0"/>
              <a:t>location</a:t>
            </a:r>
            <a:r>
              <a:rPr lang="en-US" dirty="0"/>
              <a:t> to call home. They are famous for their </a:t>
            </a:r>
            <a:r>
              <a:rPr lang="en-US" b="1" dirty="0"/>
              <a:t>distinctive</a:t>
            </a:r>
            <a:r>
              <a:rPr lang="en-US" dirty="0"/>
              <a:t> way of dressing, their horses, and the yurts they continue to live in. A </a:t>
            </a:r>
            <a:r>
              <a:rPr lang="en-US" b="1" dirty="0"/>
              <a:t>typical</a:t>
            </a:r>
            <a:r>
              <a:rPr lang="en-US" dirty="0"/>
              <a:t> nomad family has about seven members and follows a seasonal </a:t>
            </a:r>
            <a:r>
              <a:rPr lang="en-US" b="1" dirty="0"/>
              <a:t>routine</a:t>
            </a:r>
            <a:r>
              <a:rPr lang="en-US" dirty="0"/>
              <a:t>. They move four times a year, depending on the availability of </a:t>
            </a:r>
            <a:r>
              <a:rPr lang="en-US" b="1" dirty="0"/>
              <a:t>resources</a:t>
            </a:r>
            <a:r>
              <a:rPr lang="en-US" dirty="0"/>
              <a:t>. Their </a:t>
            </a:r>
            <a:r>
              <a:rPr lang="en-US" b="1" dirty="0"/>
              <a:t>lifestyle</a:t>
            </a:r>
            <a:r>
              <a:rPr lang="en-US" dirty="0"/>
              <a:t> involves raising livestock such as sheep, cattle, and camels. There are many </a:t>
            </a:r>
            <a:r>
              <a:rPr lang="en-US" b="1" dirty="0"/>
              <a:t>traditions</a:t>
            </a:r>
            <a:r>
              <a:rPr lang="en-US" dirty="0"/>
              <a:t> related to nomadic culture. One </a:t>
            </a:r>
            <a:r>
              <a:rPr lang="en-US" b="1" dirty="0"/>
              <a:t>unique</a:t>
            </a:r>
            <a:r>
              <a:rPr lang="en-US" dirty="0"/>
              <a:t> festival only found in Mongolia is </a:t>
            </a:r>
            <a:r>
              <a:rPr lang="en-US" dirty="0" err="1"/>
              <a:t>Naadam</a:t>
            </a:r>
            <a:r>
              <a:rPr lang="en-US" dirty="0"/>
              <a:t>, consisting of sports such as wrestling, horse racing, and archery.</a:t>
            </a:r>
          </a:p>
          <a:p>
            <a:endParaRPr lang="en-US" dirty="0"/>
          </a:p>
        </p:txBody>
      </p:sp>
    </p:spTree>
    <p:extLst>
      <p:ext uri="{BB962C8B-B14F-4D97-AF65-F5344CB8AC3E}">
        <p14:creationId xmlns:p14="http://schemas.microsoft.com/office/powerpoint/2010/main" val="313461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 </a:t>
            </a:r>
            <a:r>
              <a:rPr lang="en-US" dirty="0" smtClean="0">
                <a:solidFill>
                  <a:srgbClr val="FF0000"/>
                </a:solidFill>
              </a:rPr>
              <a:t>Highlighting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b="1" dirty="0"/>
              <a:t>When you skim a text, you read through it quickly to get a general sense of the content, rather than reading every word carefully. The idea behind highlighting the important parts is to help you focus on key points or main ideas without getting bogged down in details. This allows you to remember the most relevant information and makes it easier to review the text later.</a:t>
            </a:r>
          </a:p>
          <a:p>
            <a:pPr algn="just"/>
            <a:endParaRPr lang="en-US" b="1" dirty="0"/>
          </a:p>
          <a:p>
            <a:pPr algn="just"/>
            <a:r>
              <a:rPr lang="en-US" b="1" dirty="0"/>
              <a:t>By highlighting no more than 10% of the text, you're ensuring that you focus on the truly important information, rather than overwhelming yourself with too many details. Skimming followed by selective highlighting helps in processing and retaining the content more efficiently.</a:t>
            </a:r>
          </a:p>
        </p:txBody>
      </p:sp>
    </p:spTree>
    <p:extLst>
      <p:ext uri="{BB962C8B-B14F-4D97-AF65-F5344CB8AC3E}">
        <p14:creationId xmlns:p14="http://schemas.microsoft.com/office/powerpoint/2010/main" val="320288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IS WHERE THE HEART </a:t>
            </a:r>
            <a:r>
              <a:rPr lang="en-US" dirty="0" smtClean="0"/>
              <a:t>IS: </a:t>
            </a:r>
            <a:r>
              <a:rPr lang="en-US" dirty="0" err="1" smtClean="0">
                <a:solidFill>
                  <a:srgbClr val="FF0000"/>
                </a:solidFill>
              </a:rPr>
              <a:t>Tuareg</a:t>
            </a:r>
            <a:endParaRPr lang="en-US" dirty="0">
              <a:solidFill>
                <a:srgbClr val="FF0000"/>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76400"/>
            <a:ext cx="300976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36576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70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5146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39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382000" cy="4953000"/>
          </a:xfrm>
        </p:spPr>
        <p:txBody>
          <a:bodyPr>
            <a:noAutofit/>
          </a:bodyPr>
          <a:lstStyle/>
          <a:p>
            <a:r>
              <a:rPr lang="en-US" b="1" dirty="0"/>
              <a:t>What do you think are the advantages and disadvantages of a nomadic lifestyle?</a:t>
            </a:r>
          </a:p>
          <a:p>
            <a:endParaRPr lang="en-US" dirty="0"/>
          </a:p>
          <a:p>
            <a:r>
              <a:rPr lang="en-US" b="1" dirty="0">
                <a:solidFill>
                  <a:srgbClr val="FF0000"/>
                </a:solidFill>
              </a:rPr>
              <a:t>Advantages:</a:t>
            </a:r>
          </a:p>
          <a:p>
            <a:endParaRPr lang="en-US" dirty="0"/>
          </a:p>
          <a:p>
            <a:r>
              <a:rPr lang="en-US" b="1" dirty="0"/>
              <a:t>Close family ties: </a:t>
            </a:r>
            <a:r>
              <a:rPr lang="en-US" dirty="0"/>
              <a:t>Since families travel together, they often have strong bonds and spend a lot of time with each other</a:t>
            </a:r>
            <a:r>
              <a:rPr lang="en-US" dirty="0" smtClean="0"/>
              <a:t>.</a:t>
            </a:r>
          </a:p>
          <a:p>
            <a:pPr marL="0" indent="0">
              <a:buNone/>
            </a:pPr>
            <a:endParaRPr lang="en-US" dirty="0"/>
          </a:p>
        </p:txBody>
      </p:sp>
    </p:spTree>
    <p:extLst>
      <p:ext uri="{BB962C8B-B14F-4D97-AF65-F5344CB8AC3E}">
        <p14:creationId xmlns:p14="http://schemas.microsoft.com/office/powerpoint/2010/main" val="76675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Freedom and flexibility: </a:t>
            </a:r>
            <a:r>
              <a:rPr lang="en-US" dirty="0"/>
              <a:t>Nomads can move freely and live without being tied down to one location, allowing them to adapt to different environments.</a:t>
            </a:r>
          </a:p>
          <a:p>
            <a:r>
              <a:rPr lang="en-US" b="1" dirty="0"/>
              <a:t>Connection to nature: </a:t>
            </a:r>
            <a:r>
              <a:rPr lang="en-US" dirty="0"/>
              <a:t>A nomadic lifestyle often means being in close contact with the natural world, which can lead to a deep understanding and appreciation of the environment.</a:t>
            </a:r>
          </a:p>
          <a:p>
            <a:endParaRPr lang="en-US" dirty="0"/>
          </a:p>
        </p:txBody>
      </p:sp>
    </p:spTree>
    <p:extLst>
      <p:ext uri="{BB962C8B-B14F-4D97-AF65-F5344CB8AC3E}">
        <p14:creationId xmlns:p14="http://schemas.microsoft.com/office/powerpoint/2010/main" val="43933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solidFill>
                  <a:srgbClr val="FF0000"/>
                </a:solidFill>
              </a:rPr>
              <a:t>Disadvantages</a:t>
            </a:r>
            <a:r>
              <a:rPr lang="en-US" sz="2800" b="1" dirty="0" smtClean="0">
                <a:solidFill>
                  <a:srgbClr val="FF0000"/>
                </a:solidFill>
              </a:rPr>
              <a:t>:</a:t>
            </a:r>
            <a:endParaRPr lang="en-US" sz="2800" dirty="0" smtClean="0">
              <a:solidFill>
                <a:srgbClr val="FF0000"/>
              </a:solidFill>
            </a:endParaRPr>
          </a:p>
          <a:p>
            <a:endParaRPr lang="en-US" sz="2800" b="1" dirty="0">
              <a:solidFill>
                <a:srgbClr val="FF0000"/>
              </a:solidFill>
            </a:endParaRPr>
          </a:p>
          <a:p>
            <a:r>
              <a:rPr lang="en-US" sz="2800" b="1" dirty="0" smtClean="0"/>
              <a:t>Lack </a:t>
            </a:r>
            <a:r>
              <a:rPr lang="en-US" sz="2800" b="1" dirty="0"/>
              <a:t>of stability:</a:t>
            </a:r>
            <a:r>
              <a:rPr lang="en-US" sz="2800" dirty="0"/>
              <a:t> Moving from place to place can create challenges in terms of finding permanent work, education, and healthcare.</a:t>
            </a:r>
          </a:p>
          <a:p>
            <a:endParaRPr lang="en-US" dirty="0"/>
          </a:p>
        </p:txBody>
      </p:sp>
    </p:spTree>
    <p:extLst>
      <p:ext uri="{BB962C8B-B14F-4D97-AF65-F5344CB8AC3E}">
        <p14:creationId xmlns:p14="http://schemas.microsoft.com/office/powerpoint/2010/main" val="215235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t>Isolation from the larger community:</a:t>
            </a:r>
            <a:r>
              <a:rPr lang="en-US" sz="2800" dirty="0"/>
              <a:t> Nomads may sometimes feel disconnected from urban centers or larger social networks, which can be difficult in the modern world</a:t>
            </a:r>
            <a:r>
              <a:rPr lang="en-US" sz="2800" dirty="0" smtClean="0"/>
              <a:t>.</a:t>
            </a:r>
          </a:p>
          <a:p>
            <a:r>
              <a:rPr lang="en-US" sz="2800" b="1" dirty="0" smtClean="0"/>
              <a:t>Limited </a:t>
            </a:r>
            <a:r>
              <a:rPr lang="en-US" sz="2800" b="1" dirty="0"/>
              <a:t>resources:</a:t>
            </a:r>
            <a:r>
              <a:rPr lang="en-US" sz="2800" dirty="0"/>
              <a:t> Nomadic living can be challenging when it comes to access to basic services and goods, as the lifestyle can be less conducive to regular supply or infrastructure</a:t>
            </a:r>
            <a:r>
              <a:rPr lang="en-US" dirty="0"/>
              <a:t>.</a:t>
            </a:r>
          </a:p>
        </p:txBody>
      </p:sp>
    </p:spTree>
    <p:extLst>
      <p:ext uri="{BB962C8B-B14F-4D97-AF65-F5344CB8AC3E}">
        <p14:creationId xmlns:p14="http://schemas.microsoft.com/office/powerpoint/2010/main" val="2110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010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52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Would you like to live a nomadic lifestyle? Why or why not?</a:t>
            </a:r>
            <a:endParaRPr lang="en-US" dirty="0">
              <a:solidFill>
                <a:srgbClr val="FF0000"/>
              </a:solidFill>
            </a:endParaRPr>
          </a:p>
          <a:p>
            <a:pPr algn="just"/>
            <a:r>
              <a:rPr lang="en-US" dirty="0"/>
              <a:t>I </a:t>
            </a:r>
            <a:r>
              <a:rPr lang="en-US" sz="2800" b="1" dirty="0">
                <a:solidFill>
                  <a:srgbClr val="FF0000"/>
                </a:solidFill>
              </a:rPr>
              <a:t>wouldn't</a:t>
            </a:r>
            <a:r>
              <a:rPr lang="en-US" sz="2800" dirty="0"/>
              <a:t> like to live a nomadic lifestyle. I think it would be difficult to have a stable routine or career with such constant movement. I value the comforts and stability of a fixed location, like a home, and having access to the amenities and community support that come with it.</a:t>
            </a:r>
          </a:p>
          <a:p>
            <a:endParaRPr lang="en-US" dirty="0"/>
          </a:p>
        </p:txBody>
      </p:sp>
    </p:spTree>
    <p:extLst>
      <p:ext uri="{BB962C8B-B14F-4D97-AF65-F5344CB8AC3E}">
        <p14:creationId xmlns:p14="http://schemas.microsoft.com/office/powerpoint/2010/main" val="78283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Describe the type of lifestyle you think you will have in the future.</a:t>
            </a:r>
            <a:endParaRPr lang="en-US" dirty="0">
              <a:solidFill>
                <a:srgbClr val="FF0000"/>
              </a:solidFill>
            </a:endParaRPr>
          </a:p>
          <a:p>
            <a:r>
              <a:rPr lang="en-US" dirty="0"/>
              <a:t>For me, the lifestyle that appeals most is one with </a:t>
            </a:r>
            <a:r>
              <a:rPr lang="en-US" b="1" dirty="0"/>
              <a:t>a balance of stability and flexibility</a:t>
            </a:r>
            <a:r>
              <a:rPr lang="en-US" dirty="0"/>
              <a:t>, because it would allow me to enjoy the comforts of a home while still having the ability to travel or explore new places when I choose. I think I’ll aim for a mix of consistency with opportunities for adventure.</a:t>
            </a:r>
          </a:p>
        </p:txBody>
      </p:sp>
    </p:spTree>
    <p:extLst>
      <p:ext uri="{BB962C8B-B14F-4D97-AF65-F5344CB8AC3E}">
        <p14:creationId xmlns:p14="http://schemas.microsoft.com/office/powerpoint/2010/main" val="6464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adding notes to the text</a:t>
            </a:r>
            <a:endParaRPr lang="en-US" dirty="0"/>
          </a:p>
        </p:txBody>
      </p:sp>
      <p:sp>
        <p:nvSpPr>
          <p:cNvPr id="3" name="Content Placeholder 2"/>
          <p:cNvSpPr>
            <a:spLocks noGrp="1"/>
          </p:cNvSpPr>
          <p:nvPr>
            <p:ph idx="1"/>
          </p:nvPr>
        </p:nvSpPr>
        <p:spPr/>
        <p:txBody>
          <a:bodyPr>
            <a:normAutofit/>
          </a:bodyPr>
          <a:lstStyle/>
          <a:p>
            <a:r>
              <a:rPr lang="en-US" sz="2800" b="1" dirty="0">
                <a:solidFill>
                  <a:srgbClr val="FF0000"/>
                </a:solidFill>
              </a:rPr>
              <a:t>Annotating</a:t>
            </a:r>
            <a:r>
              <a:rPr lang="en-US" sz="2800" dirty="0"/>
              <a:t> is a method of actively engaging with a text as you read, which helps you better understand and remember the material. Unlike highlighting, which only marks the text, annotating involves writing notes and reactions directly on the text itself. This helps to deepen comprehension and focus attention on key concepts</a:t>
            </a:r>
            <a:r>
              <a:rPr lang="en-US" sz="2800" dirty="0" smtClean="0"/>
              <a:t>.</a:t>
            </a:r>
            <a:endParaRPr lang="en-US" sz="2800" dirty="0"/>
          </a:p>
        </p:txBody>
      </p:sp>
    </p:spTree>
    <p:extLst>
      <p:ext uri="{BB962C8B-B14F-4D97-AF65-F5344CB8AC3E}">
        <p14:creationId xmlns:p14="http://schemas.microsoft.com/office/powerpoint/2010/main" val="271564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annotating techniques</a:t>
            </a:r>
            <a:r>
              <a:rPr lang="en-US" dirty="0"/>
              <a:t> to try:</a:t>
            </a:r>
          </a:p>
        </p:txBody>
      </p:sp>
      <p:sp>
        <p:nvSpPr>
          <p:cNvPr id="3" name="Content Placeholder 2"/>
          <p:cNvSpPr>
            <a:spLocks noGrp="1"/>
          </p:cNvSpPr>
          <p:nvPr>
            <p:ph idx="1"/>
          </p:nvPr>
        </p:nvSpPr>
        <p:spPr/>
        <p:txBody>
          <a:bodyPr>
            <a:noAutofit/>
          </a:bodyPr>
          <a:lstStyle/>
          <a:p>
            <a:r>
              <a:rPr lang="en-US" sz="2800" b="1" dirty="0" smtClean="0"/>
              <a:t>Underline </a:t>
            </a:r>
            <a:r>
              <a:rPr lang="en-US" sz="2800" b="1" dirty="0"/>
              <a:t>new vocabulary</a:t>
            </a:r>
            <a:r>
              <a:rPr lang="en-US" sz="2800" dirty="0"/>
              <a:t> and </a:t>
            </a:r>
            <a:r>
              <a:rPr lang="en-US" sz="2800" b="1" dirty="0"/>
              <a:t>write definitions in the </a:t>
            </a:r>
            <a:r>
              <a:rPr lang="en-US" sz="2800" b="1" dirty="0" smtClean="0"/>
              <a:t>margins</a:t>
            </a:r>
          </a:p>
          <a:p>
            <a:r>
              <a:rPr lang="en-US" sz="2800" b="1" dirty="0" smtClean="0"/>
              <a:t>Write </a:t>
            </a:r>
            <a:r>
              <a:rPr lang="en-US" sz="2800" b="1" dirty="0"/>
              <a:t>questions in the margins next to where the answer is </a:t>
            </a:r>
            <a:r>
              <a:rPr lang="en-US" sz="2800" b="1" dirty="0" smtClean="0"/>
              <a:t>found</a:t>
            </a:r>
          </a:p>
          <a:p>
            <a:r>
              <a:rPr lang="en-US" sz="2800" b="1" dirty="0" smtClean="0"/>
              <a:t>Circle </a:t>
            </a:r>
            <a:r>
              <a:rPr lang="en-US" sz="2800" b="1" dirty="0"/>
              <a:t>major claims or important </a:t>
            </a:r>
            <a:r>
              <a:rPr lang="en-US" sz="2800" b="1" dirty="0" smtClean="0"/>
              <a:t>statistics</a:t>
            </a:r>
          </a:p>
          <a:p>
            <a:r>
              <a:rPr lang="en-US" sz="2800" b="1" dirty="0" smtClean="0"/>
              <a:t>Put </a:t>
            </a:r>
            <a:r>
              <a:rPr lang="en-US" sz="2800" b="1" dirty="0"/>
              <a:t>an exclamation mark (!) next to things that you have a strong reaction </a:t>
            </a:r>
            <a:r>
              <a:rPr lang="en-US" sz="2800" b="1" dirty="0" smtClean="0"/>
              <a:t>to</a:t>
            </a:r>
          </a:p>
          <a:p>
            <a:r>
              <a:rPr lang="en-US" sz="2800" b="1" dirty="0" smtClean="0"/>
              <a:t>Put </a:t>
            </a:r>
            <a:r>
              <a:rPr lang="en-US" sz="2800" b="1" dirty="0"/>
              <a:t>a question mark (?) next to things that are unclear, for </a:t>
            </a:r>
            <a:r>
              <a:rPr lang="en-US" sz="2800" b="1" dirty="0" smtClean="0"/>
              <a:t>checking</a:t>
            </a:r>
            <a:endParaRPr lang="en-US" sz="3200" b="1" dirty="0"/>
          </a:p>
        </p:txBody>
      </p:sp>
    </p:spTree>
    <p:extLst>
      <p:ext uri="{BB962C8B-B14F-4D97-AF65-F5344CB8AC3E}">
        <p14:creationId xmlns:p14="http://schemas.microsoft.com/office/powerpoint/2010/main" val="397091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Quantifiers </a:t>
            </a:r>
            <a:endParaRPr lang="es-ES" dirty="0"/>
          </a:p>
        </p:txBody>
      </p:sp>
      <p:sp>
        <p:nvSpPr>
          <p:cNvPr id="3" name="Content Placeholder 2"/>
          <p:cNvSpPr>
            <a:spLocks noGrp="1"/>
          </p:cNvSpPr>
          <p:nvPr>
            <p:ph idx="1"/>
          </p:nvPr>
        </p:nvSpPr>
        <p:spPr/>
        <p:txBody>
          <a:bodyPr>
            <a:normAutofit/>
          </a:bodyPr>
          <a:lstStyle/>
          <a:p>
            <a:r>
              <a:rPr lang="en-US" sz="3200" b="1" dirty="0"/>
              <a:t>Quantifiers are used to indicate the quantity of something. Which quantifier you use depends on whether the noun is </a:t>
            </a:r>
            <a:r>
              <a:rPr lang="en-US" sz="3200" b="1" dirty="0">
                <a:solidFill>
                  <a:srgbClr val="FF0000"/>
                </a:solidFill>
              </a:rPr>
              <a:t>singular </a:t>
            </a:r>
            <a:r>
              <a:rPr lang="en-US" sz="3200" b="1" dirty="0"/>
              <a:t>or </a:t>
            </a:r>
            <a:r>
              <a:rPr lang="en-US" sz="3200" b="1" dirty="0">
                <a:solidFill>
                  <a:srgbClr val="FF0000"/>
                </a:solidFill>
              </a:rPr>
              <a:t>plural</a:t>
            </a:r>
            <a:r>
              <a:rPr lang="en-US" sz="3200" b="1" dirty="0"/>
              <a:t>, and </a:t>
            </a:r>
            <a:r>
              <a:rPr lang="en-US" sz="3200" b="1" dirty="0">
                <a:solidFill>
                  <a:srgbClr val="FF0000"/>
                </a:solidFill>
              </a:rPr>
              <a:t>countable</a:t>
            </a:r>
            <a:r>
              <a:rPr lang="en-US" sz="3200" b="1" dirty="0"/>
              <a:t> or </a:t>
            </a:r>
            <a:r>
              <a:rPr lang="en-US" sz="3200" b="1" dirty="0">
                <a:solidFill>
                  <a:srgbClr val="FF0000"/>
                </a:solidFill>
              </a:rPr>
              <a:t>uncountable</a:t>
            </a:r>
            <a:r>
              <a:rPr lang="en-US" sz="3200" b="1" dirty="0"/>
              <a:t>. It also depends on whether the sentence is </a:t>
            </a:r>
            <a:r>
              <a:rPr lang="en-US" sz="3200" b="1" dirty="0">
                <a:solidFill>
                  <a:srgbClr val="FF0000"/>
                </a:solidFill>
              </a:rPr>
              <a:t>positive</a:t>
            </a:r>
            <a:r>
              <a:rPr lang="en-US" sz="3200" b="1" dirty="0"/>
              <a:t> or </a:t>
            </a:r>
            <a:r>
              <a:rPr lang="en-US" sz="3200" b="1" dirty="0">
                <a:solidFill>
                  <a:srgbClr val="FF0000"/>
                </a:solidFill>
              </a:rPr>
              <a:t>negative</a:t>
            </a:r>
            <a:r>
              <a:rPr lang="en-US" sz="3200" b="1" dirty="0"/>
              <a:t>.</a:t>
            </a:r>
            <a:endParaRPr lang="es-ES" sz="3200" b="1" dirty="0"/>
          </a:p>
        </p:txBody>
      </p:sp>
    </p:spTree>
    <p:extLst>
      <p:ext uri="{BB962C8B-B14F-4D97-AF65-F5344CB8AC3E}">
        <p14:creationId xmlns:p14="http://schemas.microsoft.com/office/powerpoint/2010/main" val="69080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r>
              <a:rPr lang="en-US" b="1" dirty="0"/>
              <a:t>"There is/are + (quantifier) + noun"</a:t>
            </a:r>
            <a:endParaRPr lang="es-ES" dirty="0"/>
          </a:p>
          <a:p>
            <a:r>
              <a:rPr lang="en-US" dirty="0"/>
              <a:t>This structure is used to show the existence or presence of something in a particular location or situation. It is a common way to talk about what is or isn’t available, or what exists, in a given context. The quantifier inserted between "is/are" and the noun adds more detail about the quantity or amount of the noun being discussed.</a:t>
            </a:r>
            <a:endParaRPr lang="es-ES" dirty="0"/>
          </a:p>
          <a:p>
            <a:endParaRPr lang="es-ES" dirty="0"/>
          </a:p>
        </p:txBody>
      </p:sp>
    </p:spTree>
    <p:extLst>
      <p:ext uri="{BB962C8B-B14F-4D97-AF65-F5344CB8AC3E}">
        <p14:creationId xmlns:p14="http://schemas.microsoft.com/office/powerpoint/2010/main" val="1107694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normAutofit fontScale="92500"/>
          </a:bodyPr>
          <a:lstStyle/>
          <a:p>
            <a:r>
              <a:rPr lang="en-US" b="1" dirty="0"/>
              <a:t>1. Singular Count Nouns</a:t>
            </a:r>
            <a:endParaRPr lang="es-ES" dirty="0"/>
          </a:p>
          <a:p>
            <a:r>
              <a:rPr lang="en-US" b="1" dirty="0"/>
              <a:t>When to use it:</a:t>
            </a:r>
            <a:endParaRPr lang="es-ES" dirty="0"/>
          </a:p>
          <a:p>
            <a:pPr lvl="0"/>
            <a:r>
              <a:rPr lang="en-US" dirty="0"/>
              <a:t>Singular count nouns are items that can be counted, but only one of them (e.g., </a:t>
            </a:r>
            <a:r>
              <a:rPr lang="en-US" i="1" dirty="0"/>
              <a:t>book, meeting, apple</a:t>
            </a:r>
            <a:r>
              <a:rPr lang="en-US" dirty="0"/>
              <a:t>).</a:t>
            </a:r>
            <a:endParaRPr lang="es-ES" dirty="0"/>
          </a:p>
          <a:p>
            <a:r>
              <a:rPr lang="es-ES" b="1" dirty="0" err="1"/>
              <a:t>Structure</a:t>
            </a:r>
            <a:r>
              <a:rPr lang="es-ES" b="1" dirty="0"/>
              <a:t>:</a:t>
            </a:r>
            <a:endParaRPr lang="es-ES" dirty="0"/>
          </a:p>
          <a:p>
            <a:pPr lvl="0"/>
            <a:r>
              <a:rPr lang="es-ES" b="1" dirty="0" err="1"/>
              <a:t>There</a:t>
            </a:r>
            <a:r>
              <a:rPr lang="es-ES" b="1" dirty="0"/>
              <a:t> </a:t>
            </a:r>
            <a:r>
              <a:rPr lang="es-ES" b="1" dirty="0" err="1"/>
              <a:t>is</a:t>
            </a:r>
            <a:r>
              <a:rPr lang="es-ES" b="1" dirty="0"/>
              <a:t> + singular </a:t>
            </a:r>
            <a:r>
              <a:rPr lang="es-ES" b="1" dirty="0" err="1"/>
              <a:t>count</a:t>
            </a:r>
            <a:r>
              <a:rPr lang="es-ES" b="1" dirty="0"/>
              <a:t> </a:t>
            </a:r>
            <a:r>
              <a:rPr lang="es-ES" b="1" dirty="0" err="1"/>
              <a:t>noun</a:t>
            </a:r>
            <a:endParaRPr lang="es-ES" dirty="0"/>
          </a:p>
          <a:p>
            <a:pPr lvl="0"/>
            <a:r>
              <a:rPr lang="en-US" b="1" dirty="0"/>
              <a:t>There is + </a:t>
            </a:r>
            <a:r>
              <a:rPr lang="en-US" b="1" dirty="0">
                <a:solidFill>
                  <a:srgbClr val="FF0000"/>
                </a:solidFill>
              </a:rPr>
              <a:t>quantifier </a:t>
            </a:r>
            <a:r>
              <a:rPr lang="en-US" b="1" dirty="0"/>
              <a:t>+ singular count noun</a:t>
            </a:r>
            <a:endParaRPr lang="es-ES" dirty="0"/>
          </a:p>
          <a:p>
            <a:r>
              <a:rPr lang="es-ES" b="1" dirty="0" err="1"/>
              <a:t>Examples</a:t>
            </a:r>
            <a:r>
              <a:rPr lang="es-ES" b="1" dirty="0"/>
              <a:t>:</a:t>
            </a:r>
            <a:endParaRPr lang="es-ES" dirty="0"/>
          </a:p>
          <a:p>
            <a:pPr lvl="0"/>
            <a:r>
              <a:rPr lang="en-US" dirty="0"/>
              <a:t>"There is </a:t>
            </a:r>
            <a:r>
              <a:rPr lang="en-US" b="1" dirty="0">
                <a:solidFill>
                  <a:srgbClr val="FF0000"/>
                </a:solidFill>
              </a:rPr>
              <a:t>a</a:t>
            </a:r>
            <a:r>
              <a:rPr lang="en-US" b="1" dirty="0"/>
              <a:t> </a:t>
            </a:r>
            <a:r>
              <a:rPr lang="en-US" dirty="0"/>
              <a:t>meeting today." </a:t>
            </a:r>
            <a:r>
              <a:rPr lang="es-ES" dirty="0"/>
              <a:t>(</a:t>
            </a:r>
            <a:r>
              <a:rPr lang="es-ES" dirty="0" err="1"/>
              <a:t>There’s</a:t>
            </a:r>
            <a:r>
              <a:rPr lang="es-ES" dirty="0"/>
              <a:t> </a:t>
            </a:r>
            <a:r>
              <a:rPr lang="es-ES" dirty="0" err="1">
                <a:solidFill>
                  <a:srgbClr val="FF0000"/>
                </a:solidFill>
              </a:rPr>
              <a:t>one</a:t>
            </a:r>
            <a:r>
              <a:rPr lang="es-ES" dirty="0">
                <a:solidFill>
                  <a:srgbClr val="FF0000"/>
                </a:solidFill>
              </a:rPr>
              <a:t> </a:t>
            </a:r>
            <a:r>
              <a:rPr lang="es-ES" dirty="0" err="1"/>
              <a:t>meeting</a:t>
            </a:r>
            <a:r>
              <a:rPr lang="es-ES" dirty="0"/>
              <a:t>.)</a:t>
            </a:r>
          </a:p>
          <a:p>
            <a:pPr lvl="0"/>
            <a:r>
              <a:rPr lang="en-US" dirty="0"/>
              <a:t>"There is </a:t>
            </a:r>
            <a:r>
              <a:rPr lang="en-US" b="1" dirty="0">
                <a:solidFill>
                  <a:srgbClr val="FF0000"/>
                </a:solidFill>
              </a:rPr>
              <a:t>one</a:t>
            </a:r>
            <a:r>
              <a:rPr lang="en-US" dirty="0"/>
              <a:t> apple on the table." (It emphasizes the exact number</a:t>
            </a:r>
            <a:r>
              <a:rPr lang="en-US" dirty="0" smtClean="0"/>
              <a:t>.)</a:t>
            </a:r>
            <a:endParaRPr lang="es-ES" dirty="0"/>
          </a:p>
        </p:txBody>
      </p:sp>
    </p:spTree>
    <p:extLst>
      <p:ext uri="{BB962C8B-B14F-4D97-AF65-F5344CB8AC3E}">
        <p14:creationId xmlns:p14="http://schemas.microsoft.com/office/powerpoint/2010/main" val="317544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2. Plural Count Nouns</a:t>
            </a:r>
            <a:endParaRPr lang="es-ES" dirty="0">
              <a:solidFill>
                <a:srgbClr val="FF0000"/>
              </a:solidFill>
            </a:endParaRPr>
          </a:p>
          <a:p>
            <a:r>
              <a:rPr lang="en-US" b="1" dirty="0"/>
              <a:t>When to use it:</a:t>
            </a:r>
            <a:endParaRPr lang="es-ES" dirty="0"/>
          </a:p>
          <a:p>
            <a:pPr lvl="0"/>
            <a:r>
              <a:rPr lang="en-US" dirty="0"/>
              <a:t>Plural count nouns are things that can be counted in more than one form (e.g., </a:t>
            </a:r>
            <a:r>
              <a:rPr lang="en-US" i="1" dirty="0"/>
              <a:t>books, chairs, people</a:t>
            </a:r>
            <a:r>
              <a:rPr lang="en-US" dirty="0"/>
              <a:t>).</a:t>
            </a:r>
            <a:endParaRPr lang="es-ES" dirty="0"/>
          </a:p>
          <a:p>
            <a:pPr lvl="0"/>
            <a:r>
              <a:rPr lang="es-ES" b="1" dirty="0" err="1" smtClean="0"/>
              <a:t>There</a:t>
            </a:r>
            <a:r>
              <a:rPr lang="es-ES" b="1" dirty="0" smtClean="0"/>
              <a:t> </a:t>
            </a:r>
            <a:r>
              <a:rPr lang="es-ES" b="1" dirty="0"/>
              <a:t>are + plural </a:t>
            </a:r>
            <a:r>
              <a:rPr lang="es-ES" b="1" dirty="0" err="1"/>
              <a:t>count</a:t>
            </a:r>
            <a:r>
              <a:rPr lang="es-ES" b="1" dirty="0"/>
              <a:t> </a:t>
            </a:r>
            <a:r>
              <a:rPr lang="es-ES" b="1" dirty="0" err="1"/>
              <a:t>noun</a:t>
            </a:r>
            <a:endParaRPr lang="es-ES" dirty="0"/>
          </a:p>
          <a:p>
            <a:pPr lvl="0"/>
            <a:r>
              <a:rPr lang="en-US" b="1" dirty="0"/>
              <a:t>There are + quantifier + plural count noun</a:t>
            </a:r>
            <a:endParaRPr lang="es-ES" dirty="0"/>
          </a:p>
          <a:p>
            <a:r>
              <a:rPr lang="es-ES" b="1" dirty="0" err="1"/>
              <a:t>Examples</a:t>
            </a:r>
            <a:r>
              <a:rPr lang="es-ES" b="1" dirty="0"/>
              <a:t>:</a:t>
            </a:r>
            <a:endParaRPr lang="es-ES" dirty="0"/>
          </a:p>
          <a:p>
            <a:pPr lvl="0"/>
            <a:r>
              <a:rPr lang="en-US" dirty="0"/>
              <a:t>"There are people in the room." (Indicating the presence of multiple people.)</a:t>
            </a:r>
            <a:endParaRPr lang="es-ES" dirty="0"/>
          </a:p>
          <a:p>
            <a:pPr lvl="0"/>
            <a:r>
              <a:rPr lang="en-US" dirty="0"/>
              <a:t>"There are </a:t>
            </a:r>
            <a:r>
              <a:rPr lang="en-US" b="1" dirty="0">
                <a:solidFill>
                  <a:srgbClr val="FF0000"/>
                </a:solidFill>
              </a:rPr>
              <a:t>many</a:t>
            </a:r>
            <a:r>
              <a:rPr lang="en-US" dirty="0"/>
              <a:t> people in the room." (Indicating a larger number of people.)</a:t>
            </a:r>
            <a:endParaRPr lang="es-ES" dirty="0"/>
          </a:p>
          <a:p>
            <a:pPr lvl="0"/>
            <a:r>
              <a:rPr lang="en-US" dirty="0"/>
              <a:t>"There are </a:t>
            </a:r>
            <a:r>
              <a:rPr lang="en-US" b="1" dirty="0">
                <a:solidFill>
                  <a:srgbClr val="FF0000"/>
                </a:solidFill>
              </a:rPr>
              <a:t>several </a:t>
            </a:r>
            <a:r>
              <a:rPr lang="en-US" dirty="0"/>
              <a:t>books on the shelf." </a:t>
            </a:r>
            <a:r>
              <a:rPr lang="es-ES" dirty="0"/>
              <a:t>(</a:t>
            </a:r>
            <a:r>
              <a:rPr lang="es-ES" dirty="0" err="1"/>
              <a:t>Indicating</a:t>
            </a:r>
            <a:r>
              <a:rPr lang="es-ES" dirty="0"/>
              <a:t> a </a:t>
            </a:r>
            <a:r>
              <a:rPr lang="es-ES" dirty="0" err="1"/>
              <a:t>few</a:t>
            </a:r>
            <a:r>
              <a:rPr lang="es-ES" dirty="0"/>
              <a:t> </a:t>
            </a:r>
            <a:r>
              <a:rPr lang="es-ES" dirty="0" err="1"/>
              <a:t>books</a:t>
            </a:r>
            <a:r>
              <a:rPr lang="es-ES" dirty="0"/>
              <a:t>.)</a:t>
            </a:r>
          </a:p>
          <a:p>
            <a:pPr lvl="0"/>
            <a:r>
              <a:rPr lang="en-US" dirty="0"/>
              <a:t>"There are </a:t>
            </a:r>
            <a:r>
              <a:rPr lang="en-US" b="1" dirty="0">
                <a:solidFill>
                  <a:srgbClr val="FF0000"/>
                </a:solidFill>
              </a:rPr>
              <a:t>no</a:t>
            </a:r>
            <a:r>
              <a:rPr lang="en-US" dirty="0"/>
              <a:t> cars parked outside." (This tells us there are zero cars.)</a:t>
            </a:r>
            <a:endParaRPr lang="es-ES" dirty="0"/>
          </a:p>
          <a:p>
            <a:endParaRPr lang="es-ES" dirty="0"/>
          </a:p>
        </p:txBody>
      </p:sp>
    </p:spTree>
    <p:extLst>
      <p:ext uri="{BB962C8B-B14F-4D97-AF65-F5344CB8AC3E}">
        <p14:creationId xmlns:p14="http://schemas.microsoft.com/office/powerpoint/2010/main" val="425966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normAutofit fontScale="85000" lnSpcReduction="10000"/>
          </a:bodyPr>
          <a:lstStyle/>
          <a:p>
            <a:r>
              <a:rPr lang="en-US" b="1" dirty="0"/>
              <a:t>3. </a:t>
            </a:r>
            <a:r>
              <a:rPr lang="en-US" b="1" dirty="0" smtClean="0"/>
              <a:t>Non-count </a:t>
            </a:r>
            <a:r>
              <a:rPr lang="en-US" b="1" dirty="0"/>
              <a:t>Nouns</a:t>
            </a:r>
            <a:endParaRPr lang="es-ES" dirty="0"/>
          </a:p>
          <a:p>
            <a:r>
              <a:rPr lang="en-US" b="1" dirty="0"/>
              <a:t>When to use it:</a:t>
            </a:r>
            <a:endParaRPr lang="es-ES" dirty="0"/>
          </a:p>
          <a:p>
            <a:pPr lvl="0"/>
            <a:r>
              <a:rPr lang="en-US" dirty="0" smtClean="0"/>
              <a:t>Non-count </a:t>
            </a:r>
            <a:r>
              <a:rPr lang="en-US" dirty="0"/>
              <a:t>nouns are things that cannot be counted individually, often referring to substances, concepts, or collective terms (e.g., </a:t>
            </a:r>
            <a:r>
              <a:rPr lang="en-US" i="1" dirty="0"/>
              <a:t>water, information, furniture</a:t>
            </a:r>
            <a:r>
              <a:rPr lang="en-US" dirty="0"/>
              <a:t>).</a:t>
            </a:r>
            <a:endParaRPr lang="es-ES" dirty="0"/>
          </a:p>
          <a:p>
            <a:pPr lvl="0"/>
            <a:r>
              <a:rPr lang="es-ES" b="1" dirty="0" err="1" smtClean="0"/>
              <a:t>There</a:t>
            </a:r>
            <a:r>
              <a:rPr lang="es-ES" b="1" dirty="0" smtClean="0"/>
              <a:t> </a:t>
            </a:r>
            <a:r>
              <a:rPr lang="es-ES" b="1" dirty="0" err="1"/>
              <a:t>is</a:t>
            </a:r>
            <a:r>
              <a:rPr lang="es-ES" b="1" dirty="0"/>
              <a:t> + </a:t>
            </a:r>
            <a:r>
              <a:rPr lang="es-ES" b="1" dirty="0" err="1"/>
              <a:t>noncount</a:t>
            </a:r>
            <a:r>
              <a:rPr lang="es-ES" b="1" dirty="0"/>
              <a:t> </a:t>
            </a:r>
            <a:r>
              <a:rPr lang="es-ES" b="1" dirty="0" err="1"/>
              <a:t>noun</a:t>
            </a:r>
            <a:endParaRPr lang="es-ES" dirty="0"/>
          </a:p>
          <a:p>
            <a:pPr lvl="0"/>
            <a:r>
              <a:rPr lang="es-ES" b="1" dirty="0" err="1"/>
              <a:t>There</a:t>
            </a:r>
            <a:r>
              <a:rPr lang="es-ES" b="1" dirty="0"/>
              <a:t> </a:t>
            </a:r>
            <a:r>
              <a:rPr lang="es-ES" b="1" dirty="0" err="1"/>
              <a:t>is</a:t>
            </a:r>
            <a:r>
              <a:rPr lang="es-ES" b="1" dirty="0"/>
              <a:t> + </a:t>
            </a:r>
            <a:r>
              <a:rPr lang="es-ES" b="1" dirty="0" err="1">
                <a:solidFill>
                  <a:srgbClr val="FF0000"/>
                </a:solidFill>
              </a:rPr>
              <a:t>quantifier</a:t>
            </a:r>
            <a:r>
              <a:rPr lang="es-ES" b="1" dirty="0"/>
              <a:t> + </a:t>
            </a:r>
            <a:r>
              <a:rPr lang="es-ES" b="1" dirty="0" err="1"/>
              <a:t>noncount</a:t>
            </a:r>
            <a:r>
              <a:rPr lang="es-ES" b="1" dirty="0"/>
              <a:t> </a:t>
            </a:r>
            <a:r>
              <a:rPr lang="es-ES" b="1" dirty="0" err="1"/>
              <a:t>noun</a:t>
            </a:r>
            <a:endParaRPr lang="es-ES" dirty="0"/>
          </a:p>
          <a:p>
            <a:r>
              <a:rPr lang="es-ES" b="1" dirty="0" err="1"/>
              <a:t>Examples</a:t>
            </a:r>
            <a:r>
              <a:rPr lang="es-ES" b="1" dirty="0"/>
              <a:t>:</a:t>
            </a:r>
            <a:endParaRPr lang="es-ES" dirty="0"/>
          </a:p>
          <a:p>
            <a:pPr lvl="0"/>
            <a:r>
              <a:rPr lang="en-US" dirty="0"/>
              <a:t>"There is water in the bottle." (Indicating the presence of water, but not counting it directly.)</a:t>
            </a:r>
            <a:endParaRPr lang="es-ES" dirty="0"/>
          </a:p>
          <a:p>
            <a:pPr lvl="0"/>
            <a:r>
              <a:rPr lang="en-US" dirty="0"/>
              <a:t>"There is </a:t>
            </a:r>
            <a:r>
              <a:rPr lang="en-US" b="1" dirty="0">
                <a:solidFill>
                  <a:srgbClr val="FF0000"/>
                </a:solidFill>
              </a:rPr>
              <a:t>some</a:t>
            </a:r>
            <a:r>
              <a:rPr lang="en-US" dirty="0"/>
              <a:t> information on the desk." (Indicating a portion or amount of information.)</a:t>
            </a:r>
            <a:endParaRPr lang="es-ES" dirty="0"/>
          </a:p>
          <a:p>
            <a:pPr lvl="0"/>
            <a:r>
              <a:rPr lang="en-US" dirty="0"/>
              <a:t>"There is </a:t>
            </a:r>
            <a:r>
              <a:rPr lang="en-US" b="1" dirty="0">
                <a:solidFill>
                  <a:srgbClr val="FF0000"/>
                </a:solidFill>
              </a:rPr>
              <a:t>a great deal of </a:t>
            </a:r>
            <a:r>
              <a:rPr lang="en-US" dirty="0"/>
              <a:t>furniture in the room." (Indicating a large amount of furniture, without counting individual pieces.)</a:t>
            </a:r>
            <a:endParaRPr lang="es-ES" dirty="0"/>
          </a:p>
        </p:txBody>
      </p:sp>
    </p:spTree>
    <p:extLst>
      <p:ext uri="{BB962C8B-B14F-4D97-AF65-F5344CB8AC3E}">
        <p14:creationId xmlns:p14="http://schemas.microsoft.com/office/powerpoint/2010/main" val="33873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normAutofit fontScale="92500" lnSpcReduction="20000"/>
          </a:bodyPr>
          <a:lstStyle/>
          <a:p>
            <a:r>
              <a:rPr lang="en-US" b="1" dirty="0"/>
              <a:t>Quantifiers expressing a large amount</a:t>
            </a:r>
          </a:p>
          <a:p>
            <a:r>
              <a:rPr lang="en-US" dirty="0"/>
              <a:t>Apart from ‘some’ and ‘any’, there are some quantifiers that can be used for either countable or uncountable nouns, but not both. Let’s have a look at ‘many’ and ‘much’, which express whether there is or isn’t a large amount of </a:t>
            </a:r>
            <a:r>
              <a:rPr lang="en-US" dirty="0" err="1" smtClean="0"/>
              <a:t>something.As</a:t>
            </a:r>
            <a:r>
              <a:rPr lang="en-US" dirty="0" smtClean="0"/>
              <a:t> in:</a:t>
            </a:r>
          </a:p>
          <a:p>
            <a:r>
              <a:rPr lang="en-US" dirty="0"/>
              <a:t>I was perturbed that there weren’t </a:t>
            </a:r>
            <a:r>
              <a:rPr lang="en-US" b="1" dirty="0"/>
              <a:t>many women</a:t>
            </a:r>
            <a:r>
              <a:rPr lang="en-US" dirty="0"/>
              <a:t> in the meeting. (Countable)</a:t>
            </a:r>
          </a:p>
          <a:p>
            <a:r>
              <a:rPr lang="en-US" b="1" dirty="0"/>
              <a:t>Many people</a:t>
            </a:r>
            <a:r>
              <a:rPr lang="en-US" dirty="0"/>
              <a:t> prefer content that’s </a:t>
            </a:r>
            <a:r>
              <a:rPr lang="en-US" dirty="0" err="1"/>
              <a:t>optimised</a:t>
            </a:r>
            <a:r>
              <a:rPr lang="en-US" dirty="0"/>
              <a:t> for readability. (Countable)</a:t>
            </a:r>
          </a:p>
          <a:p>
            <a:r>
              <a:rPr lang="en-US" dirty="0"/>
              <a:t>There isn’t </a:t>
            </a:r>
            <a:r>
              <a:rPr lang="en-US" b="1" dirty="0"/>
              <a:t>much coffee</a:t>
            </a:r>
            <a:r>
              <a:rPr lang="en-US" dirty="0"/>
              <a:t> left in the pot. (Uncountable)</a:t>
            </a:r>
          </a:p>
          <a:p>
            <a:r>
              <a:rPr lang="en-US" dirty="0"/>
              <a:t>You’re making </a:t>
            </a:r>
            <a:r>
              <a:rPr lang="en-US" b="1" dirty="0"/>
              <a:t>much ado</a:t>
            </a:r>
            <a:r>
              <a:rPr lang="en-US" dirty="0"/>
              <a:t> about nothing. (Uncountable) </a:t>
            </a:r>
          </a:p>
          <a:p>
            <a:r>
              <a:rPr lang="en-US" dirty="0">
                <a:hlinkClick r:id="rId2"/>
              </a:rPr>
              <a:t>https://</a:t>
            </a:r>
            <a:r>
              <a:rPr lang="en-US" dirty="0" smtClean="0">
                <a:hlinkClick r:id="rId2"/>
              </a:rPr>
              <a:t>learnenglish.britishcouncil.org/grammar/english-grammar-reference/quantifiers</a:t>
            </a:r>
            <a:r>
              <a:rPr lang="en-US" dirty="0" smtClean="0"/>
              <a:t> </a:t>
            </a:r>
            <a:endParaRPr lang="en-US" dirty="0"/>
          </a:p>
          <a:p>
            <a:endParaRPr lang="es-ES" dirty="0"/>
          </a:p>
        </p:txBody>
      </p:sp>
    </p:spTree>
    <p:extLst>
      <p:ext uri="{BB962C8B-B14F-4D97-AF65-F5344CB8AC3E}">
        <p14:creationId xmlns:p14="http://schemas.microsoft.com/office/powerpoint/2010/main" val="2245636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would you describe “Home”?</a:t>
            </a:r>
            <a:endParaRPr lang="en-US" dirty="0"/>
          </a:p>
        </p:txBody>
      </p:sp>
      <p:sp>
        <p:nvSpPr>
          <p:cNvPr id="3" name="Content Placeholder 2"/>
          <p:cNvSpPr>
            <a:spLocks noGrp="1"/>
          </p:cNvSpPr>
          <p:nvPr>
            <p:ph idx="1"/>
          </p:nvPr>
        </p:nvSpPr>
        <p:spPr/>
        <p:txBody>
          <a:bodyPr>
            <a:normAutofit/>
          </a:bodyPr>
          <a:lstStyle/>
          <a:p>
            <a:r>
              <a:rPr lang="en-US" sz="2800" b="1" dirty="0"/>
              <a:t>Our home is one of the most important places in our lives. It provides shelter, comfort, and a sense of belonging. However, homes can look very different depending on the culture, geography, and lifestyle of the people who live in them.</a:t>
            </a:r>
          </a:p>
        </p:txBody>
      </p:sp>
    </p:spTree>
    <p:extLst>
      <p:ext uri="{BB962C8B-B14F-4D97-AF65-F5344CB8AC3E}">
        <p14:creationId xmlns:p14="http://schemas.microsoft.com/office/powerpoint/2010/main" val="379184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Vocabulary skill”</a:t>
            </a:r>
            <a:endParaRPr lang="es-ES" dirty="0"/>
          </a:p>
        </p:txBody>
      </p:sp>
      <p:sp>
        <p:nvSpPr>
          <p:cNvPr id="3" name="Content Placeholder 2"/>
          <p:cNvSpPr>
            <a:spLocks noGrp="1"/>
          </p:cNvSpPr>
          <p:nvPr>
            <p:ph idx="1"/>
          </p:nvPr>
        </p:nvSpPr>
        <p:spPr/>
        <p:txBody>
          <a:bodyPr/>
          <a:lstStyle/>
          <a:p>
            <a:r>
              <a:rPr lang="en-US" dirty="0"/>
              <a:t>Here are the definitions of the bold words:</a:t>
            </a:r>
          </a:p>
          <a:p>
            <a:r>
              <a:rPr lang="en-US" b="1" dirty="0">
                <a:solidFill>
                  <a:srgbClr val="FF0000"/>
                </a:solidFill>
              </a:rPr>
              <a:t>modify</a:t>
            </a:r>
            <a:r>
              <a:rPr lang="en-US" dirty="0"/>
              <a:t> = to change or alter something, usually to improve or adjust it.</a:t>
            </a:r>
          </a:p>
          <a:p>
            <a:r>
              <a:rPr lang="en-US" b="1" dirty="0">
                <a:solidFill>
                  <a:srgbClr val="FF0000"/>
                </a:solidFill>
              </a:rPr>
              <a:t>remotely</a:t>
            </a:r>
            <a:r>
              <a:rPr lang="en-US" dirty="0"/>
              <a:t> = from a distance, without being physically present at the location.</a:t>
            </a:r>
          </a:p>
          <a:p>
            <a:r>
              <a:rPr lang="en-US" b="1" dirty="0">
                <a:solidFill>
                  <a:srgbClr val="FF0000"/>
                </a:solidFill>
              </a:rPr>
              <a:t>suspends</a:t>
            </a:r>
            <a:r>
              <a:rPr lang="en-US" dirty="0">
                <a:solidFill>
                  <a:srgbClr val="FF0000"/>
                </a:solidFill>
              </a:rPr>
              <a:t> </a:t>
            </a:r>
            <a:r>
              <a:rPr lang="en-US" dirty="0"/>
              <a:t>= to temporarily stop or pause an activity or operation.</a:t>
            </a:r>
          </a:p>
          <a:p>
            <a:endParaRPr lang="es-ES" dirty="0"/>
          </a:p>
        </p:txBody>
      </p:sp>
    </p:spTree>
    <p:extLst>
      <p:ext uri="{BB962C8B-B14F-4D97-AF65-F5344CB8AC3E}">
        <p14:creationId xmlns:p14="http://schemas.microsoft.com/office/powerpoint/2010/main" val="3008014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Content Placeholder 2"/>
          <p:cNvSpPr>
            <a:spLocks noGrp="1"/>
          </p:cNvSpPr>
          <p:nvPr>
            <p:ph idx="1"/>
          </p:nvPr>
        </p:nvSpPr>
        <p:spPr/>
        <p:txBody>
          <a:bodyPr/>
          <a:lstStyle/>
          <a:p>
            <a:r>
              <a:rPr lang="en-US" b="1" dirty="0" smtClean="0">
                <a:solidFill>
                  <a:srgbClr val="FF0000"/>
                </a:solidFill>
              </a:rPr>
              <a:t>2- Exercise 2</a:t>
            </a:r>
          </a:p>
          <a:p>
            <a:r>
              <a:rPr lang="en-US" dirty="0"/>
              <a:t>Here are the definitions of the bold words:</a:t>
            </a:r>
          </a:p>
          <a:p>
            <a:r>
              <a:rPr lang="en-US" b="1" dirty="0">
                <a:solidFill>
                  <a:srgbClr val="FF0000"/>
                </a:solidFill>
              </a:rPr>
              <a:t>range</a:t>
            </a:r>
            <a:r>
              <a:rPr lang="en-US" dirty="0"/>
              <a:t> = the distance over which something can operate or be effective.</a:t>
            </a:r>
          </a:p>
          <a:p>
            <a:r>
              <a:rPr lang="en-US" b="1" dirty="0">
                <a:solidFill>
                  <a:srgbClr val="FF0000"/>
                </a:solidFill>
              </a:rPr>
              <a:t>compatible</a:t>
            </a:r>
            <a:r>
              <a:rPr lang="en-US" dirty="0">
                <a:solidFill>
                  <a:srgbClr val="FF0000"/>
                </a:solidFill>
              </a:rPr>
              <a:t> </a:t>
            </a:r>
            <a:r>
              <a:rPr lang="en-US" dirty="0"/>
              <a:t>= able to work or function together without problems or conflict.</a:t>
            </a:r>
          </a:p>
          <a:p>
            <a:r>
              <a:rPr lang="en-US" b="1" dirty="0">
                <a:solidFill>
                  <a:srgbClr val="FF0000"/>
                </a:solidFill>
              </a:rPr>
              <a:t>evolve</a:t>
            </a:r>
            <a:r>
              <a:rPr lang="en-US" dirty="0"/>
              <a:t> = to gradually change or develop over time, usually in a way that improves or adapts to new conditions.</a:t>
            </a:r>
          </a:p>
          <a:p>
            <a:endParaRPr lang="es-ES" dirty="0"/>
          </a:p>
        </p:txBody>
      </p:sp>
    </p:spTree>
    <p:extLst>
      <p:ext uri="{BB962C8B-B14F-4D97-AF65-F5344CB8AC3E}">
        <p14:creationId xmlns:p14="http://schemas.microsoft.com/office/powerpoint/2010/main" val="495933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writing</a:t>
            </a:r>
            <a:endParaRPr lang="es-ES" dirty="0">
              <a:solidFill>
                <a:srgbClr val="FF0000"/>
              </a:solidFill>
            </a:endParaRPr>
          </a:p>
        </p:txBody>
      </p:sp>
      <p:sp>
        <p:nvSpPr>
          <p:cNvPr id="3" name="Content Placeholder 2"/>
          <p:cNvSpPr>
            <a:spLocks noGrp="1"/>
          </p:cNvSpPr>
          <p:nvPr>
            <p:ph idx="1"/>
          </p:nvPr>
        </p:nvSpPr>
        <p:spPr/>
        <p:txBody>
          <a:bodyPr/>
          <a:lstStyle/>
          <a:p>
            <a:r>
              <a:rPr lang="en-US" dirty="0"/>
              <a:t>A </a:t>
            </a:r>
            <a:r>
              <a:rPr lang="en-US" b="1" dirty="0">
                <a:solidFill>
                  <a:srgbClr val="FF0000"/>
                </a:solidFill>
              </a:rPr>
              <a:t>brainstorming word map </a:t>
            </a:r>
            <a:r>
              <a:rPr lang="en-US" dirty="0"/>
              <a:t>is a visual tool used to organize and connect ideas, usually for planning, generating, or expanding on a topic. It helps you visually map out words or concepts that are related to a central idea. It's often used in writing, problem-solving, or any creative task where you need to organize thoughts.</a:t>
            </a:r>
            <a:endParaRPr lang="es-ES" dirty="0"/>
          </a:p>
        </p:txBody>
      </p:sp>
    </p:spTree>
    <p:extLst>
      <p:ext uri="{BB962C8B-B14F-4D97-AF65-F5344CB8AC3E}">
        <p14:creationId xmlns:p14="http://schemas.microsoft.com/office/powerpoint/2010/main" val="313449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map</a:t>
            </a:r>
            <a:endParaRPr lang="es-ES" dirty="0"/>
          </a:p>
        </p:txBody>
      </p:sp>
      <p:sp>
        <p:nvSpPr>
          <p:cNvPr id="3" name="Content Placeholder 2"/>
          <p:cNvSpPr>
            <a:spLocks noGrp="1"/>
          </p:cNvSpPr>
          <p:nvPr>
            <p:ph idx="1"/>
          </p:nvPr>
        </p:nvSpPr>
        <p:spPr/>
        <p:txBody>
          <a:bodyPr/>
          <a:lstStyle/>
          <a:p>
            <a:r>
              <a:rPr lang="en-US" sz="3200" b="1" dirty="0" smtClean="0">
                <a:solidFill>
                  <a:srgbClr val="FF0000"/>
                </a:solidFill>
              </a:rPr>
              <a:t>                              FAMILY</a:t>
            </a:r>
          </a:p>
          <a:p>
            <a:r>
              <a:rPr lang="en-US" dirty="0" smtClean="0">
                <a:solidFill>
                  <a:srgbClr val="FF0000"/>
                </a:solidFill>
              </a:rPr>
              <a:t>                             </a:t>
            </a:r>
            <a:r>
              <a:rPr lang="en-US" dirty="0">
                <a:solidFill>
                  <a:srgbClr val="FF0000"/>
                </a:solidFill>
              </a:rPr>
              <a:t>/    </a:t>
            </a:r>
            <a:r>
              <a:rPr lang="en-US" dirty="0" smtClean="0">
                <a:solidFill>
                  <a:srgbClr val="FF0000"/>
                </a:solidFill>
              </a:rPr>
              <a:t>      </a:t>
            </a:r>
            <a:r>
              <a:rPr lang="en-US" dirty="0">
                <a:solidFill>
                  <a:srgbClr val="FF0000"/>
                </a:solidFill>
              </a:rPr>
              <a:t>|    </a:t>
            </a:r>
            <a:r>
              <a:rPr lang="en-US" dirty="0" smtClean="0">
                <a:solidFill>
                  <a:srgbClr val="FF0000"/>
                </a:solidFill>
              </a:rPr>
              <a:t>               </a:t>
            </a:r>
            <a:r>
              <a:rPr lang="en-US" dirty="0">
                <a:solidFill>
                  <a:srgbClr val="FF0000"/>
                </a:solidFill>
              </a:rPr>
              <a:t>\</a:t>
            </a:r>
          </a:p>
          <a:p>
            <a:r>
              <a:rPr lang="en-US" dirty="0"/>
              <a:t>                 </a:t>
            </a:r>
            <a:r>
              <a:rPr lang="en-US" b="1" dirty="0">
                <a:solidFill>
                  <a:srgbClr val="00B0F0"/>
                </a:solidFill>
              </a:rPr>
              <a:t>Parents       </a:t>
            </a:r>
            <a:r>
              <a:rPr lang="en-US" b="1" dirty="0" smtClean="0">
                <a:solidFill>
                  <a:srgbClr val="00B0F0"/>
                </a:solidFill>
              </a:rPr>
              <a:t>  Siblings          </a:t>
            </a:r>
            <a:r>
              <a:rPr lang="en-US" b="1" dirty="0">
                <a:solidFill>
                  <a:srgbClr val="00B0F0"/>
                </a:solidFill>
              </a:rPr>
              <a:t>Activities</a:t>
            </a:r>
          </a:p>
          <a:p>
            <a:r>
              <a:rPr lang="en-US" dirty="0">
                <a:solidFill>
                  <a:srgbClr val="00B0F0"/>
                </a:solidFill>
              </a:rPr>
              <a:t>                 /  </a:t>
            </a:r>
            <a:r>
              <a:rPr lang="en-US" dirty="0" smtClean="0">
                <a:solidFill>
                  <a:srgbClr val="00B0F0"/>
                </a:solidFill>
              </a:rPr>
              <a:t>   </a:t>
            </a:r>
            <a:r>
              <a:rPr lang="en-US" dirty="0">
                <a:solidFill>
                  <a:srgbClr val="00B0F0"/>
                </a:solidFill>
              </a:rPr>
              <a:t>\        </a:t>
            </a:r>
            <a:r>
              <a:rPr lang="en-US" dirty="0" smtClean="0">
                <a:solidFill>
                  <a:srgbClr val="00B0F0"/>
                </a:solidFill>
              </a:rPr>
              <a:t>       </a:t>
            </a:r>
            <a:r>
              <a:rPr lang="en-US" dirty="0">
                <a:solidFill>
                  <a:srgbClr val="00B0F0"/>
                </a:solidFill>
              </a:rPr>
              <a:t>/      \   </a:t>
            </a:r>
            <a:r>
              <a:rPr lang="en-US" dirty="0" smtClean="0">
                <a:solidFill>
                  <a:srgbClr val="00B0F0"/>
                </a:solidFill>
              </a:rPr>
              <a:t>            </a:t>
            </a:r>
            <a:r>
              <a:rPr lang="en-US" dirty="0">
                <a:solidFill>
                  <a:srgbClr val="00B0F0"/>
                </a:solidFill>
              </a:rPr>
              <a:t>/     \</a:t>
            </a:r>
          </a:p>
          <a:p>
            <a:r>
              <a:rPr lang="en-US" dirty="0"/>
              <a:t>      </a:t>
            </a:r>
            <a:r>
              <a:rPr lang="en-US" dirty="0" smtClean="0"/>
              <a:t> </a:t>
            </a:r>
            <a:r>
              <a:rPr lang="en-US" b="1" dirty="0">
                <a:solidFill>
                  <a:srgbClr val="00B050"/>
                </a:solidFill>
              </a:rPr>
              <a:t>Mom   </a:t>
            </a:r>
            <a:r>
              <a:rPr lang="en-US" b="1" dirty="0" smtClean="0">
                <a:solidFill>
                  <a:srgbClr val="00B050"/>
                </a:solidFill>
              </a:rPr>
              <a:t>   Dad   </a:t>
            </a:r>
            <a:r>
              <a:rPr lang="en-US" b="1" dirty="0">
                <a:solidFill>
                  <a:srgbClr val="00B050"/>
                </a:solidFill>
              </a:rPr>
              <a:t>Brother  </a:t>
            </a:r>
            <a:r>
              <a:rPr lang="en-US" b="1" dirty="0" smtClean="0">
                <a:solidFill>
                  <a:srgbClr val="00B050"/>
                </a:solidFill>
              </a:rPr>
              <a:t>  </a:t>
            </a:r>
            <a:r>
              <a:rPr lang="en-US" b="1" dirty="0">
                <a:solidFill>
                  <a:srgbClr val="00B050"/>
                </a:solidFill>
              </a:rPr>
              <a:t>Sister  Games </a:t>
            </a:r>
            <a:r>
              <a:rPr lang="en-US" b="1" dirty="0" smtClean="0">
                <a:solidFill>
                  <a:srgbClr val="00B050"/>
                </a:solidFill>
              </a:rPr>
              <a:t> vacation          </a:t>
            </a:r>
            <a:r>
              <a:rPr lang="en-US" dirty="0" smtClean="0">
                <a:solidFill>
                  <a:schemeClr val="bg1"/>
                </a:solidFill>
              </a:rPr>
              <a:t>\ </a:t>
            </a:r>
            <a:r>
              <a:rPr lang="en-US" dirty="0" smtClean="0"/>
              <a:t>       |</a:t>
            </a:r>
            <a:r>
              <a:rPr lang="en-US" dirty="0"/>
              <a:t> |</a:t>
            </a:r>
            <a:r>
              <a:rPr lang="en-US" dirty="0" smtClean="0"/>
              <a:t>       </a:t>
            </a:r>
            <a:r>
              <a:rPr lang="en-US" dirty="0"/>
              <a:t>/ |</a:t>
            </a:r>
            <a:r>
              <a:rPr lang="en-US" dirty="0" smtClean="0"/>
              <a:t>           |        |       |               </a:t>
            </a:r>
            <a:r>
              <a:rPr lang="en-US" dirty="0"/>
              <a:t>|</a:t>
            </a:r>
          </a:p>
          <a:p>
            <a:r>
              <a:rPr lang="en-US" b="1" dirty="0">
                <a:solidFill>
                  <a:srgbClr val="7030A0"/>
                </a:solidFill>
              </a:rPr>
              <a:t>  </a:t>
            </a:r>
            <a:r>
              <a:rPr lang="en-US" sz="1600" b="1" dirty="0" smtClean="0">
                <a:solidFill>
                  <a:srgbClr val="7030A0"/>
                </a:solidFill>
              </a:rPr>
              <a:t>Cooking   </a:t>
            </a:r>
            <a:r>
              <a:rPr lang="en-US" sz="1600" b="1" dirty="0">
                <a:solidFill>
                  <a:srgbClr val="7030A0"/>
                </a:solidFill>
              </a:rPr>
              <a:t>Work   Engineer  Soccer   </a:t>
            </a:r>
            <a:r>
              <a:rPr lang="en-US" sz="1600" b="1" dirty="0" smtClean="0">
                <a:solidFill>
                  <a:srgbClr val="7030A0"/>
                </a:solidFill>
              </a:rPr>
              <a:t>          School             Movies        traveling </a:t>
            </a:r>
            <a:endParaRPr lang="es-ES" b="1" dirty="0">
              <a:solidFill>
                <a:srgbClr val="7030A0"/>
              </a:solidFill>
            </a:endParaRPr>
          </a:p>
        </p:txBody>
      </p:sp>
    </p:spTree>
    <p:extLst>
      <p:ext uri="{BB962C8B-B14F-4D97-AF65-F5344CB8AC3E}">
        <p14:creationId xmlns:p14="http://schemas.microsoft.com/office/powerpoint/2010/main" val="2619087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Task </a:t>
            </a:r>
            <a:endParaRPr lang="es-ES" dirty="0"/>
          </a:p>
        </p:txBody>
      </p:sp>
      <p:sp>
        <p:nvSpPr>
          <p:cNvPr id="3" name="Content Placeholder 2"/>
          <p:cNvSpPr>
            <a:spLocks noGrp="1"/>
          </p:cNvSpPr>
          <p:nvPr>
            <p:ph idx="1"/>
          </p:nvPr>
        </p:nvSpPr>
        <p:spPr/>
        <p:txBody>
          <a:bodyPr>
            <a:normAutofit/>
          </a:bodyPr>
          <a:lstStyle/>
          <a:p>
            <a:r>
              <a:rPr lang="en-US" sz="2800" b="1" dirty="0" smtClean="0"/>
              <a:t>Describe your home,100 words at least and write a topic sentence with paying attention to the use of there is/are and quantifiers </a:t>
            </a:r>
            <a:endParaRPr lang="es-ES" sz="2800" b="1" dirty="0"/>
          </a:p>
        </p:txBody>
      </p:sp>
    </p:spTree>
    <p:extLst>
      <p:ext uri="{BB962C8B-B14F-4D97-AF65-F5344CB8AC3E}">
        <p14:creationId xmlns:p14="http://schemas.microsoft.com/office/powerpoint/2010/main" val="356901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Vs. Home </a:t>
            </a:r>
            <a:endParaRPr lang="en-US" dirty="0"/>
          </a:p>
        </p:txBody>
      </p:sp>
      <p:sp>
        <p:nvSpPr>
          <p:cNvPr id="3" name="Content Placeholder 2"/>
          <p:cNvSpPr>
            <a:spLocks noGrp="1"/>
          </p:cNvSpPr>
          <p:nvPr>
            <p:ph idx="1"/>
          </p:nvPr>
        </p:nvSpPr>
        <p:spPr/>
        <p:txBody>
          <a:bodyPr>
            <a:noAutofit/>
          </a:bodyPr>
          <a:lstStyle/>
          <a:p>
            <a:r>
              <a:rPr lang="en-US" sz="2800" b="1" dirty="0">
                <a:solidFill>
                  <a:srgbClr val="FF0000"/>
                </a:solidFill>
              </a:rPr>
              <a:t>House </a:t>
            </a:r>
            <a:r>
              <a:rPr lang="en-US" sz="2800" b="1" dirty="0"/>
              <a:t>refers to a physical building or structure where people live. It is a place with walls, rooms, and a roof, but it doesn't inherently carry emotional or personal significance</a:t>
            </a:r>
            <a:r>
              <a:rPr lang="en-US" sz="2800" b="1" dirty="0" smtClean="0"/>
              <a:t>.</a:t>
            </a:r>
            <a:endParaRPr lang="en-US" sz="2800" b="1" dirty="0"/>
          </a:p>
          <a:p>
            <a:r>
              <a:rPr lang="en-US" sz="2800" b="1" dirty="0">
                <a:solidFill>
                  <a:srgbClr val="FF0000"/>
                </a:solidFill>
              </a:rPr>
              <a:t>Home</a:t>
            </a:r>
            <a:r>
              <a:rPr lang="en-US" sz="2800" b="1" dirty="0"/>
              <a:t>, on the other hand, goes beyond the physical structure. It represents a place of comfort, safety, and emotional connection. "Home" is where you feel at peace, where your family or loved ones are, or where you feel a sense of belonging.</a:t>
            </a:r>
          </a:p>
        </p:txBody>
      </p:sp>
    </p:spTree>
    <p:extLst>
      <p:ext uri="{BB962C8B-B14F-4D97-AF65-F5344CB8AC3E}">
        <p14:creationId xmlns:p14="http://schemas.microsoft.com/office/powerpoint/2010/main" val="20801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Reading </a:t>
            </a:r>
            <a:endParaRPr lang="en-US" dirty="0"/>
          </a:p>
        </p:txBody>
      </p:sp>
      <p:sp>
        <p:nvSpPr>
          <p:cNvPr id="3" name="Content Placeholder 2"/>
          <p:cNvSpPr>
            <a:spLocks noGrp="1"/>
          </p:cNvSpPr>
          <p:nvPr>
            <p:ph idx="1"/>
          </p:nvPr>
        </p:nvSpPr>
        <p:spPr/>
        <p:txBody>
          <a:bodyPr>
            <a:normAutofit/>
          </a:bodyPr>
          <a:lstStyle/>
          <a:p>
            <a:r>
              <a:rPr lang="en-US" sz="3200" b="1" dirty="0" smtClean="0">
                <a:solidFill>
                  <a:srgbClr val="FF0000"/>
                </a:solidFill>
              </a:rPr>
              <a:t>Comment on the following sayings:</a:t>
            </a:r>
          </a:p>
          <a:p>
            <a:r>
              <a:rPr lang="en-US" sz="3200" b="1" dirty="0"/>
              <a:t>"There is no place like home." </a:t>
            </a:r>
            <a:r>
              <a:rPr lang="en-US" sz="3200" b="1" dirty="0" smtClean="0"/>
              <a:t>: </a:t>
            </a:r>
            <a:r>
              <a:rPr lang="en-US" sz="3200" dirty="0"/>
              <a:t>This means that no matter where one goes, nothing feels as comfortable, safe, and familiar as one’s own home.</a:t>
            </a:r>
            <a:endParaRPr lang="en-US" sz="3200" b="1" dirty="0"/>
          </a:p>
          <a:p>
            <a:pPr marL="0" indent="0">
              <a:buNone/>
            </a:pPr>
            <a:endParaRPr lang="en-US" sz="3200" b="1" dirty="0"/>
          </a:p>
        </p:txBody>
      </p:sp>
    </p:spTree>
    <p:extLst>
      <p:ext uri="{BB962C8B-B14F-4D97-AF65-F5344CB8AC3E}">
        <p14:creationId xmlns:p14="http://schemas.microsoft.com/office/powerpoint/2010/main" val="79958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a:solidFill>
                  <a:srgbClr val="FF0000"/>
                </a:solidFill>
              </a:rPr>
              <a:t>"Love makes a house a home</a:t>
            </a:r>
            <a:r>
              <a:rPr lang="en-US" sz="3200" b="1" dirty="0" smtClean="0">
                <a:solidFill>
                  <a:srgbClr val="FF0000"/>
                </a:solidFill>
              </a:rPr>
              <a:t>.“</a:t>
            </a:r>
          </a:p>
          <a:p>
            <a:pPr marL="0" indent="0">
              <a:buNone/>
            </a:pPr>
            <a:r>
              <a:rPr lang="en-US" sz="3200" dirty="0" smtClean="0"/>
              <a:t>    This </a:t>
            </a:r>
            <a:r>
              <a:rPr lang="en-US" sz="3200" dirty="0"/>
              <a:t>suggests that the emotional connection and care that people bring to a space is what turns it from a mere house into a true "home."</a:t>
            </a:r>
            <a:endParaRPr lang="en-US" sz="3200" b="1" dirty="0">
              <a:solidFill>
                <a:srgbClr val="FF0000"/>
              </a:solidFill>
            </a:endParaRPr>
          </a:p>
        </p:txBody>
      </p:sp>
    </p:spTree>
    <p:extLst>
      <p:ext uri="{BB962C8B-B14F-4D97-AF65-F5344CB8AC3E}">
        <p14:creationId xmlns:p14="http://schemas.microsoft.com/office/powerpoint/2010/main" val="256904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smtClean="0">
                <a:solidFill>
                  <a:srgbClr val="FF0000"/>
                </a:solidFill>
              </a:rPr>
              <a:t>- </a:t>
            </a:r>
            <a:r>
              <a:rPr lang="en-US" sz="2800" b="1" dirty="0">
                <a:solidFill>
                  <a:srgbClr val="FF0000"/>
                </a:solidFill>
              </a:rPr>
              <a:t>"Home follows the family."</a:t>
            </a:r>
            <a:br>
              <a:rPr lang="en-US" sz="2800" b="1" dirty="0">
                <a:solidFill>
                  <a:srgbClr val="FF0000"/>
                </a:solidFill>
              </a:rPr>
            </a:br>
            <a:r>
              <a:rPr lang="en-US" sz="2800" b="1" dirty="0"/>
              <a:t>This means that a home is not just a physical place, but wherever the family is together, that becomes home.</a:t>
            </a:r>
          </a:p>
          <a:p>
            <a:r>
              <a:rPr lang="en-US" sz="2800" b="1" dirty="0">
                <a:solidFill>
                  <a:srgbClr val="FF0000"/>
                </a:solidFill>
              </a:rPr>
              <a:t>"Home is where the heart is."</a:t>
            </a:r>
            <a:r>
              <a:rPr lang="en-US" sz="2800" b="1" dirty="0"/>
              <a:t/>
            </a:r>
            <a:br>
              <a:rPr lang="en-US" sz="2800" b="1" dirty="0"/>
            </a:br>
            <a:r>
              <a:rPr lang="en-US" sz="2800" b="1" dirty="0"/>
              <a:t>This expresses that one's true home is wherever they feel loved and emotionally connected.</a:t>
            </a:r>
          </a:p>
          <a:p>
            <a:pPr marL="0" indent="0">
              <a:buNone/>
            </a:pPr>
            <a:endParaRPr lang="en-US" dirty="0"/>
          </a:p>
        </p:txBody>
      </p:sp>
    </p:spTree>
    <p:extLst>
      <p:ext uri="{BB962C8B-B14F-4D97-AF65-F5344CB8AC3E}">
        <p14:creationId xmlns:p14="http://schemas.microsoft.com/office/powerpoint/2010/main" val="205191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Mongolian Tribes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010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391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939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590</TotalTime>
  <Words>1771</Words>
  <Application>Microsoft Office PowerPoint</Application>
  <PresentationFormat>عرض على الشاشة (3:4)‏</PresentationFormat>
  <Paragraphs>112</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Executive</vt:lpstr>
      <vt:lpstr>Unit Three</vt:lpstr>
      <vt:lpstr>عرض تقديمي في PowerPoint</vt:lpstr>
      <vt:lpstr>- How would you describe “Home”?</vt:lpstr>
      <vt:lpstr>House Vs. Home </vt:lpstr>
      <vt:lpstr>Before Reading </vt:lpstr>
      <vt:lpstr>عرض تقديمي في PowerPoint</vt:lpstr>
      <vt:lpstr>عرض تقديمي في PowerPoint</vt:lpstr>
      <vt:lpstr>Mongolian Tribes </vt:lpstr>
      <vt:lpstr>عرض تقديمي في PowerPoint</vt:lpstr>
      <vt:lpstr>Nomadic Tribes</vt:lpstr>
      <vt:lpstr>عرض تقديمي في PowerPoint</vt:lpstr>
      <vt:lpstr>عرض تقديمي في PowerPoint</vt:lpstr>
      <vt:lpstr>Close Reading Highlighting </vt:lpstr>
      <vt:lpstr>HOME IS WHERE THE HEART IS: Tuareg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Annotation: adding notes to the text</vt:lpstr>
      <vt:lpstr>annotating techniques to try:</vt:lpstr>
      <vt:lpstr>Quantifiers </vt:lpstr>
      <vt:lpstr>عرض تقديمي في PowerPoint</vt:lpstr>
      <vt:lpstr>عرض تقديمي في PowerPoint</vt:lpstr>
      <vt:lpstr>عرض تقديمي في PowerPoint</vt:lpstr>
      <vt:lpstr>عرض تقديمي في PowerPoint</vt:lpstr>
      <vt:lpstr>عرض تقديمي في PowerPoint</vt:lpstr>
      <vt:lpstr>Questions “ Vocabulary skill”</vt:lpstr>
      <vt:lpstr>عرض تقديمي في PowerPoint</vt:lpstr>
      <vt:lpstr>writing</vt:lpstr>
      <vt:lpstr>Family map</vt:lpstr>
      <vt:lpstr>Writing Task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Three</dc:title>
  <dc:creator>AL-GHADIR</dc:creator>
  <cp:lastModifiedBy>DR.Ahmed Saker 2o1O</cp:lastModifiedBy>
  <cp:revision>17</cp:revision>
  <dcterms:created xsi:type="dcterms:W3CDTF">2006-08-16T00:00:00Z</dcterms:created>
  <dcterms:modified xsi:type="dcterms:W3CDTF">2025-10-12T07:29:36Z</dcterms:modified>
</cp:coreProperties>
</file>