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201886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3845621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3834023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1380800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1395048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p:cNvSpPr>
            <a:spLocks noGrp="1"/>
          </p:cNvSpPr>
          <p:nvPr>
            <p:ph type="dt" sz="half" idx="10"/>
          </p:nvPr>
        </p:nvSpPr>
        <p:spPr/>
        <p:txBody>
          <a:bodyPr/>
          <a:lstStyle/>
          <a:p>
            <a:fld id="{9F2BDDB6-B319-40AF-B829-A1399E395E9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68904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p:cNvSpPr>
            <a:spLocks noGrp="1"/>
          </p:cNvSpPr>
          <p:nvPr>
            <p:ph type="dt" sz="half" idx="10"/>
          </p:nvPr>
        </p:nvSpPr>
        <p:spPr/>
        <p:txBody>
          <a:bodyPr/>
          <a:lstStyle/>
          <a:p>
            <a:fld id="{9F2BDDB6-B319-40AF-B829-A1399E395E95}" type="datetimeFigureOut">
              <a:rPr lang="en-US" smtClean="0"/>
              <a:t>7/12/2021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3334692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9F2BDDB6-B319-40AF-B829-A1399E395E95}" type="datetimeFigureOut">
              <a:rPr lang="en-US" smtClean="0"/>
              <a:t>7/12/2021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164636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F2BDDB6-B319-40AF-B829-A1399E395E95}" type="datetimeFigureOut">
              <a:rPr lang="en-US" smtClean="0"/>
              <a:t>7/12/2021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3506813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F2BDDB6-B319-40AF-B829-A1399E395E9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4230900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F2BDDB6-B319-40AF-B829-A1399E395E9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94913151-835F-49D3-810F-8088A515ECFF}" type="slidenum">
              <a:rPr lang="en-US" smtClean="0"/>
              <a:t>‹#›</a:t>
            </a:fld>
            <a:endParaRPr lang="en-US"/>
          </a:p>
        </p:txBody>
      </p:sp>
    </p:spTree>
    <p:extLst>
      <p:ext uri="{BB962C8B-B14F-4D97-AF65-F5344CB8AC3E}">
        <p14:creationId xmlns:p14="http://schemas.microsoft.com/office/powerpoint/2010/main" val="235846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BDDB6-B319-40AF-B829-A1399E395E95}" type="datetimeFigureOut">
              <a:rPr lang="en-US" smtClean="0"/>
              <a:t>7/12/2021</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13151-835F-49D3-810F-8088A515ECFF}" type="slidenum">
              <a:rPr lang="en-US" smtClean="0"/>
              <a:t>‹#›</a:t>
            </a:fld>
            <a:endParaRPr lang="en-US"/>
          </a:p>
        </p:txBody>
      </p:sp>
    </p:spTree>
    <p:extLst>
      <p:ext uri="{BB962C8B-B14F-4D97-AF65-F5344CB8AC3E}">
        <p14:creationId xmlns:p14="http://schemas.microsoft.com/office/powerpoint/2010/main" val="2345516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en-US" dirty="0"/>
          </a:p>
        </p:txBody>
      </p:sp>
      <p:sp>
        <p:nvSpPr>
          <p:cNvPr id="3" name="عنوان فرعي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1958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381000"/>
            <a:ext cx="8229600" cy="6370975"/>
          </a:xfrm>
          <a:prstGeom prst="rect">
            <a:avLst/>
          </a:prstGeom>
        </p:spPr>
        <p:txBody>
          <a:bodyPr wrap="square">
            <a:spAutoFit/>
          </a:bodyPr>
          <a:lstStyle/>
          <a:p>
            <a:pPr algn="just" rtl="1"/>
            <a:r>
              <a:rPr lang="ar-IQ" sz="2400" dirty="0"/>
              <a:t>وتكون بطون الأودية أكثر كثافة لارتفاع سمك التربة وجريان الماء فيها عند سقوط الإمطار  اذ ان التساقط في المناطق الجافة يكون على شكل زخات قوية تؤدي إلى الجريان على شكل سيول مكونة مجاري مائية متقطعة الجريان سرعان ما تنمو النباتات بعد انقطاع الإمطار. </a:t>
            </a:r>
            <a:endParaRPr lang="en-US" sz="2400" dirty="0"/>
          </a:p>
          <a:p>
            <a:pPr algn="just" rtl="1"/>
            <a:r>
              <a:rPr lang="ar-IQ" sz="2400" dirty="0"/>
              <a:t> </a:t>
            </a:r>
            <a:r>
              <a:rPr lang="ar-IQ" sz="2400" u="sng" dirty="0"/>
              <a:t>التربـــــــــــــــــــــــة</a:t>
            </a:r>
            <a:endParaRPr lang="en-US" sz="2400" dirty="0"/>
          </a:p>
          <a:p>
            <a:pPr algn="just" rtl="1"/>
            <a:r>
              <a:rPr lang="ar-IQ" sz="2400" dirty="0"/>
              <a:t> تعرف التربة بأنها الطبقة الهشة المفتتة التي تعلو سطح الأرض , وتصنف الترب حسب مناطق تكونها الى محلية و منقولة , وجغرافيا او مكانيا الى ترب رطبة ( </a:t>
            </a:r>
            <a:r>
              <a:rPr lang="ar-IQ" sz="2400" dirty="0" err="1"/>
              <a:t>البيدو</a:t>
            </a:r>
            <a:r>
              <a:rPr lang="ar-IQ" sz="2400" dirty="0"/>
              <a:t> </a:t>
            </a:r>
            <a:r>
              <a:rPr lang="ar-IQ" sz="2400" dirty="0" err="1"/>
              <a:t>الفير</a:t>
            </a:r>
            <a:r>
              <a:rPr lang="ar-IQ" sz="2400" dirty="0"/>
              <a:t>) وتربة جافة( </a:t>
            </a:r>
            <a:r>
              <a:rPr lang="ar-IQ" sz="2400" dirty="0" err="1"/>
              <a:t>البيدو</a:t>
            </a:r>
            <a:r>
              <a:rPr lang="ar-IQ" sz="2400" dirty="0"/>
              <a:t> كال ).</a:t>
            </a:r>
            <a:endParaRPr lang="en-US" sz="2400" dirty="0"/>
          </a:p>
          <a:p>
            <a:pPr algn="just" rtl="1"/>
            <a:r>
              <a:rPr lang="ar-IQ" sz="2400" dirty="0"/>
              <a:t>وتلعب العناصر المناخية دورا مهما في تحديد أنواع التربة في القارة إضافة الى الغطاء النباتي حيث تظهر لنا العلاقة بين المكونات المعدنية والكيميائية للترب السطحية مع الصخور الأم الموجودة تحتها, اذ ان كمية الامطار الساقطة تقوم بعملية إذابة العناصر الكيمياوية الموجودة في التربة , </a:t>
            </a:r>
            <a:endParaRPr lang="en-US" sz="2400" dirty="0"/>
          </a:p>
          <a:p>
            <a:pPr algn="just" rtl="1"/>
            <a:r>
              <a:rPr lang="ar-IQ" sz="2400" dirty="0"/>
              <a:t>كما ان درجات الحرارة هي الأخرى لها تأثيرها في تسريع او تأخير عملية الإذابة هذه ,اذ ان الامطار والحرارة المرتفعة  تسرع من عملية تحلل مكونات التربة النباتية والكيمياوية فتجعلها غنية بالمواد العضوية , وان الزيادة الكبيرة في سقوط الامطار تؤدي الى غسل التربة ونزول المواد العضوية الى الأعماق فتكون فقيرة وتسمى </a:t>
            </a:r>
            <a:r>
              <a:rPr lang="ar-IQ" sz="2400" dirty="0" err="1"/>
              <a:t>اللاترايت</a:t>
            </a:r>
            <a:r>
              <a:rPr lang="ar-IQ" sz="2400" dirty="0"/>
              <a:t>.</a:t>
            </a:r>
            <a:endParaRPr lang="en-US" sz="2400" dirty="0"/>
          </a:p>
        </p:txBody>
      </p:sp>
    </p:spTree>
    <p:extLst>
      <p:ext uri="{BB962C8B-B14F-4D97-AF65-F5344CB8AC3E}">
        <p14:creationId xmlns:p14="http://schemas.microsoft.com/office/powerpoint/2010/main" val="1455304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381000"/>
            <a:ext cx="8305800" cy="6109365"/>
          </a:xfrm>
          <a:prstGeom prst="rect">
            <a:avLst/>
          </a:prstGeom>
        </p:spPr>
        <p:txBody>
          <a:bodyPr wrap="square">
            <a:spAutoFit/>
          </a:bodyPr>
          <a:lstStyle/>
          <a:p>
            <a:pPr algn="just" rtl="1"/>
            <a:r>
              <a:rPr lang="ar-IQ" sz="2300" dirty="0"/>
              <a:t>اما انخفاض الحرارة فانه يبطئ من عملية التحلل فتكون التربة غير ناضجة تسمى </a:t>
            </a:r>
            <a:r>
              <a:rPr lang="ar-IQ" sz="2300" dirty="0" err="1"/>
              <a:t>البودزل</a:t>
            </a:r>
            <a:r>
              <a:rPr lang="ar-IQ" sz="2300" dirty="0"/>
              <a:t> كما هو الحال في المناطق الباردة الجبلية والقطبية ,أما إذا كانت الامطار شحيحة والحرارة مرتفعة فان ذلك يزيد من التبخر ويبقي الأملاح على السطح فتكون التربة كلسية .</a:t>
            </a:r>
            <a:endParaRPr lang="en-US" sz="2300" dirty="0"/>
          </a:p>
          <a:p>
            <a:pPr algn="just" rtl="1"/>
            <a:r>
              <a:rPr lang="ar-IQ" sz="2300" dirty="0"/>
              <a:t>ومن الفعاليات </a:t>
            </a:r>
            <a:r>
              <a:rPr lang="ar-IQ" sz="2300" dirty="0" err="1"/>
              <a:t>الجيمورفية</a:t>
            </a:r>
            <a:r>
              <a:rPr lang="ar-IQ" sz="2300" dirty="0"/>
              <a:t>-  التي تؤثر على التربة هي التعرية </a:t>
            </a:r>
            <a:r>
              <a:rPr lang="ar-IQ" sz="2300" dirty="0" err="1"/>
              <a:t>والإرساب</a:t>
            </a:r>
            <a:r>
              <a:rPr lang="ar-IQ" sz="2300" dirty="0"/>
              <a:t> فهناك ترب الكثبان الرملية في الصحراء التي تكونها الرياح , والترب </a:t>
            </a:r>
            <a:r>
              <a:rPr lang="ar-IQ" sz="2300" dirty="0" err="1"/>
              <a:t>الغرينية</a:t>
            </a:r>
            <a:r>
              <a:rPr lang="ar-IQ" sz="2300" dirty="0"/>
              <a:t> او الرسوبية التي تنقلها مياه الأنهار لترسبها في منطقة المصب مكونة ما يسمى بالدلتا ,ويمكن ان نجد في القارة الأنواع آلاتية من التربة : .</a:t>
            </a:r>
            <a:endParaRPr lang="en-US" sz="2300" dirty="0"/>
          </a:p>
          <a:p>
            <a:pPr algn="just" rtl="1"/>
            <a:r>
              <a:rPr lang="ar-IQ" sz="2300" u="sng" dirty="0"/>
              <a:t>1 -  تربة </a:t>
            </a:r>
            <a:r>
              <a:rPr lang="ar-IQ" sz="2300" u="sng" dirty="0" err="1"/>
              <a:t>اللاترايت</a:t>
            </a:r>
            <a:endParaRPr lang="en-US" sz="2300" dirty="0"/>
          </a:p>
          <a:p>
            <a:pPr algn="just" rtl="1"/>
            <a:r>
              <a:rPr lang="ar-IQ" sz="2300" dirty="0"/>
              <a:t>تتواجد في شمال القارة في المنطقة المدارية الرطبة ذات الامطار الغزيرة والحرارة المرتفعة والرطوبة العالية والغابات الكثيفة وهي من الترب التي تتميز بتركيبها الجيد وكثرة مساماتها  ونفاذيتها العالية , وان تعرضها الى الغسل المستمر جعل منها فقيرة بالمواد العضوية والمعدنية ولا تصلح لزراعة المحاصيل الحقلية ( الحبوب ) وتفقد خصوبتها بعد الزراعة لمدة قصيرة.</a:t>
            </a:r>
            <a:endParaRPr lang="en-US" sz="2300" dirty="0"/>
          </a:p>
          <a:p>
            <a:pPr algn="just" rtl="1"/>
            <a:r>
              <a:rPr lang="ar-IQ" sz="2300" dirty="0"/>
              <a:t>ان هذه التربة من الترب الرطبة (</a:t>
            </a:r>
            <a:r>
              <a:rPr lang="ar-IQ" sz="2300" dirty="0" err="1"/>
              <a:t>البيدوالفير</a:t>
            </a:r>
            <a:r>
              <a:rPr lang="ar-IQ" sz="2300" dirty="0"/>
              <a:t>) يرتبط تكوينها بارتفاع الحرارة والإمطار الغزيرة اللذان يعملان على إزالة المواد العضوية  </a:t>
            </a:r>
            <a:r>
              <a:rPr lang="ar-IQ" sz="2300" dirty="0" err="1"/>
              <a:t>والسيلكا</a:t>
            </a:r>
            <a:r>
              <a:rPr lang="ar-IQ" sz="2300" dirty="0"/>
              <a:t> من السطح الى الأسفل وبقاء اكاسيد الحديد والألمنيوم  على السطح  او فريبة منه مما يجعل لونها صحراويا  .</a:t>
            </a:r>
            <a:endParaRPr lang="en-US" sz="2300" dirty="0"/>
          </a:p>
        </p:txBody>
      </p:sp>
    </p:spTree>
    <p:extLst>
      <p:ext uri="{BB962C8B-B14F-4D97-AF65-F5344CB8AC3E}">
        <p14:creationId xmlns:p14="http://schemas.microsoft.com/office/powerpoint/2010/main" val="186801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1" y="277090"/>
            <a:ext cx="8624454" cy="6524863"/>
          </a:xfrm>
          <a:prstGeom prst="rect">
            <a:avLst/>
          </a:prstGeom>
        </p:spPr>
        <p:txBody>
          <a:bodyPr wrap="square">
            <a:spAutoFit/>
          </a:bodyPr>
          <a:lstStyle/>
          <a:p>
            <a:pPr algn="just" rtl="1"/>
            <a:r>
              <a:rPr lang="ar-IQ" sz="2200" u="sng" dirty="0"/>
              <a:t>2 – تربة </a:t>
            </a:r>
            <a:r>
              <a:rPr lang="ar-IQ" sz="2200" u="sng" dirty="0" err="1"/>
              <a:t>البودزل</a:t>
            </a:r>
            <a:r>
              <a:rPr lang="ar-IQ" sz="2200" u="sng" dirty="0"/>
              <a:t> </a:t>
            </a:r>
            <a:endParaRPr lang="en-US" sz="2200" dirty="0"/>
          </a:p>
          <a:p>
            <a:pPr algn="just" rtl="1"/>
            <a:r>
              <a:rPr lang="ar-IQ" sz="2200" dirty="0"/>
              <a:t>تتمثل في العروض شبه المدارية على شكل نطاق يمتد في شرق وجنوب شرف القارة بين دائرتي عرض 20-40 جنوبا ,ويرتبط توزيعها بتوزيع الغابات </a:t>
            </a:r>
            <a:r>
              <a:rPr lang="ar-IQ" sz="2200" dirty="0" err="1"/>
              <a:t>النفضية</a:t>
            </a:r>
            <a:r>
              <a:rPr lang="ar-IQ" sz="2200" dirty="0"/>
              <a:t>, والطبقة العليا منها تتميز باللون الغامق بسبب وجود مركبات الحديد المختلطة بمادة </a:t>
            </a:r>
            <a:r>
              <a:rPr lang="ar-IQ" sz="2200" dirty="0" err="1"/>
              <a:t>الهيومس</a:t>
            </a:r>
            <a:r>
              <a:rPr lang="ar-IQ" sz="2200" dirty="0"/>
              <a:t> العضوية , اما الطبقة  السفلى فتكون أكثر سمكا وتختلف ألوانها من الأحمر الى الأصفر الفاتح . تكون القدرة الإنتاجية لهذه التربة ضعيفة إلا ان العناية المستمرة بها وإضافة المخصبات الحيوانية( العضوية) يجعلها ذات قدرات إنتاجية ما بين العالية والمتوسطة .</a:t>
            </a:r>
            <a:endParaRPr lang="en-US" sz="2200" dirty="0"/>
          </a:p>
          <a:p>
            <a:pPr algn="just" rtl="1"/>
            <a:r>
              <a:rPr lang="ar-IQ" sz="2200" u="sng" dirty="0"/>
              <a:t>3 – التربة السوداء ( </a:t>
            </a:r>
            <a:r>
              <a:rPr lang="ar-IQ" sz="2200" u="sng" dirty="0" err="1"/>
              <a:t>التشيرنوزم</a:t>
            </a:r>
            <a:r>
              <a:rPr lang="ar-IQ" sz="2200" u="sng" dirty="0"/>
              <a:t> )</a:t>
            </a:r>
            <a:endParaRPr lang="en-US" sz="2200" dirty="0"/>
          </a:p>
          <a:p>
            <a:pPr algn="just" rtl="1"/>
            <a:r>
              <a:rPr lang="ar-IQ" sz="2200" dirty="0"/>
              <a:t> تتواجد في الجهات التي تتراوح كمية الامطار السنوية مبين 50- 75سم  اي في منطقة الحشائش القصيرة (</a:t>
            </a:r>
            <a:r>
              <a:rPr lang="ar-IQ" sz="2200" dirty="0" err="1"/>
              <a:t>الاستبس</a:t>
            </a:r>
            <a:r>
              <a:rPr lang="ar-IQ" sz="2200" dirty="0"/>
              <a:t> ) ,وهي من الترب شبه الرطبة واكبر اتساع لها في الجهات الشمالية الغربية من القارة بين تربة </a:t>
            </a:r>
            <a:r>
              <a:rPr lang="ar-IQ" sz="2200" dirty="0" err="1"/>
              <a:t>اللاترايت</a:t>
            </a:r>
            <a:r>
              <a:rPr lang="ar-IQ" sz="2200" dirty="0"/>
              <a:t> في الشمال والصحراوية في الجنوب ,وتتمثل أيضا جنوب القارة حول خليج سبنسر  وغرب المرتفعات الشرقية وهي بذلك تمثل نطاقا يحيط بالتربة الصحراوية من جميع الجهات عدا الجهة الغربية .</a:t>
            </a:r>
            <a:endParaRPr lang="en-US" sz="2200" dirty="0"/>
          </a:p>
          <a:p>
            <a:pPr algn="just" rtl="1"/>
            <a:r>
              <a:rPr lang="ar-IQ" sz="2200" dirty="0"/>
              <a:t>تمثل هذه التربة منطقة انتقالية من أنواع الترب السابقة الى التربة الصحراوية, وهي بذلك تجمع في خصائصها الكيمياوية و </a:t>
            </a:r>
            <a:r>
              <a:rPr lang="ar-IQ" sz="2200" dirty="0" err="1"/>
              <a:t>الفيزياوية</a:t>
            </a:r>
            <a:r>
              <a:rPr lang="ar-IQ" sz="2200" dirty="0"/>
              <a:t>  بين الترب الجافة والرطبة فتكون لذلك غنية بالمواد العضوية والجيرية للازمة لنمو المحاصيل الزراعية , وبقدرات إنتاجية عالية , وذات مسامية  ونفاذية عالية تسمح بالتصريف والتهوية , وهي تربة حيادية تميل الى القاعدية أكثر منها الى الحامضية حيث تتراوح نسبة </a:t>
            </a:r>
            <a:r>
              <a:rPr lang="en-US" sz="2200" dirty="0" err="1"/>
              <a:t>ph</a:t>
            </a:r>
            <a:r>
              <a:rPr lang="en-US" sz="2200" dirty="0"/>
              <a:t>) </a:t>
            </a:r>
            <a:r>
              <a:rPr lang="ar-IQ" sz="2200" dirty="0"/>
              <a:t> ) فيها بين 7 الى 8 , وبهذا تعد من أخصب الترب للإنتاج الزراعي في العالم وخصوصا القمح.</a:t>
            </a:r>
            <a:endParaRPr lang="en-US" sz="2200" dirty="0"/>
          </a:p>
        </p:txBody>
      </p:sp>
    </p:spTree>
    <p:extLst>
      <p:ext uri="{BB962C8B-B14F-4D97-AF65-F5344CB8AC3E}">
        <p14:creationId xmlns:p14="http://schemas.microsoft.com/office/powerpoint/2010/main" val="496890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09600"/>
            <a:ext cx="7924800" cy="4524315"/>
          </a:xfrm>
          <a:prstGeom prst="rect">
            <a:avLst/>
          </a:prstGeom>
        </p:spPr>
        <p:txBody>
          <a:bodyPr wrap="square">
            <a:spAutoFit/>
          </a:bodyPr>
          <a:lstStyle/>
          <a:p>
            <a:pPr algn="just" rtl="1"/>
            <a:r>
              <a:rPr lang="ar-IQ" sz="2400" u="sng" dirty="0"/>
              <a:t>4 – التربة الصحراوية</a:t>
            </a:r>
            <a:endParaRPr lang="en-US" sz="2400" dirty="0"/>
          </a:p>
          <a:p>
            <a:pPr algn="just" rtl="1"/>
            <a:r>
              <a:rPr lang="ar-IQ" sz="2400" dirty="0"/>
              <a:t>توجد في وسط القارة على مساحة واسعة جدا تزيد على 40% من مساحة القارة ,يحدها من الشمال خط المطر المتساوي 25 سم ومن الجنوب  نفس الخط, بتعبير أخر توجد حيثما تكون كمية الامطار قليلة جدا وغير كافية لإذابة الأملاح وإزالتها بطريقة الترشيح الأمر الذي يجعل من أهم خصائصها هو تراكم الأملاح القاعدية على السطح او بالقرب منه,</a:t>
            </a:r>
            <a:endParaRPr lang="en-US" sz="2400" dirty="0"/>
          </a:p>
          <a:p>
            <a:pPr algn="just" rtl="1"/>
            <a:r>
              <a:rPr lang="ar-IQ" sz="2400" dirty="0"/>
              <a:t> ولما كانت التربة الصحراوية تخلو من المواد العضوية او تقل فيها بسبب قلة الغطاء النباتي او انعدامه فإنها تتميز بألوان فاتحة  او ألوان أخرى تمثل لون الصخور الأم التي اشتقت منها محليا وتتخلل التربة الصحراوية ترب رملية وكثبان وسهول حصوية ومناطق عارية من التربة, وعموما  هي قليلة الفائدة من الناحية الزراعية لكنها مهمة اقتصاديا لوجود بعض المعادن كالذهب والفضة والفحم الحجري والنفط</a:t>
            </a:r>
            <a:r>
              <a:rPr lang="ar-IQ" sz="1600" dirty="0"/>
              <a:t>.</a:t>
            </a:r>
            <a:endParaRPr lang="en-US" sz="1600" dirty="0"/>
          </a:p>
        </p:txBody>
      </p:sp>
    </p:spTree>
    <p:extLst>
      <p:ext uri="{BB962C8B-B14F-4D97-AF65-F5344CB8AC3E}">
        <p14:creationId xmlns:p14="http://schemas.microsoft.com/office/powerpoint/2010/main" val="1648199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828800" y="914400"/>
            <a:ext cx="5181600" cy="2123658"/>
          </a:xfrm>
          <a:prstGeom prst="rect">
            <a:avLst/>
          </a:prstGeom>
        </p:spPr>
        <p:txBody>
          <a:bodyPr wrap="square">
            <a:spAutoFit/>
          </a:bodyPr>
          <a:lstStyle/>
          <a:p>
            <a:pPr algn="ctr"/>
            <a:r>
              <a:rPr lang="ar-IQ" sz="4400" b="1" dirty="0">
                <a:cs typeface="AF_Jeddah" pitchFamily="2" charset="-78"/>
              </a:rPr>
              <a:t>قارة استراليا </a:t>
            </a:r>
          </a:p>
          <a:p>
            <a:pPr algn="ctr"/>
            <a:r>
              <a:rPr lang="ar-IQ" sz="4400" b="1" dirty="0">
                <a:cs typeface="AF_Jeddah" pitchFamily="2" charset="-78"/>
              </a:rPr>
              <a:t>النبات الطبيعي </a:t>
            </a:r>
          </a:p>
          <a:p>
            <a:pPr algn="ctr"/>
            <a:r>
              <a:rPr lang="ar-IQ" sz="4400" b="1" dirty="0">
                <a:cs typeface="AF_Jeddah" pitchFamily="2" charset="-78"/>
              </a:rPr>
              <a:t>التربة </a:t>
            </a:r>
            <a:endParaRPr lang="en-US" sz="4400" dirty="0">
              <a:cs typeface="AF_Jeddah" pitchFamily="2" charset="-78"/>
            </a:endParaRPr>
          </a:p>
        </p:txBody>
      </p:sp>
    </p:spTree>
    <p:extLst>
      <p:ext uri="{BB962C8B-B14F-4D97-AF65-F5344CB8AC3E}">
        <p14:creationId xmlns:p14="http://schemas.microsoft.com/office/powerpoint/2010/main" val="3937486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467600" cy="4893647"/>
          </a:xfrm>
          <a:prstGeom prst="rect">
            <a:avLst/>
          </a:prstGeom>
        </p:spPr>
        <p:txBody>
          <a:bodyPr wrap="square">
            <a:spAutoFit/>
          </a:bodyPr>
          <a:lstStyle/>
          <a:p>
            <a:pPr algn="just" rtl="1"/>
            <a:r>
              <a:rPr lang="ar-IQ" sz="2400" u="sng" dirty="0"/>
              <a:t>النبات الطبيعي</a:t>
            </a:r>
            <a:endParaRPr lang="en-US" sz="2400" dirty="0"/>
          </a:p>
          <a:p>
            <a:pPr algn="just" rtl="1"/>
            <a:r>
              <a:rPr lang="ar-IQ" sz="2400" dirty="0"/>
              <a:t> </a:t>
            </a:r>
            <a:endParaRPr lang="en-US" sz="2400" dirty="0"/>
          </a:p>
          <a:p>
            <a:pPr algn="just" rtl="1"/>
            <a:r>
              <a:rPr lang="ar-IQ" sz="2400" dirty="0"/>
              <a:t>يعرف النبات الطبيعي بأنه النبات الذي ينمو من تلقاء نفسه دون ان يكون للإنسان دور في إنباته او توزيعه , ويتباين النبات الطبيعي من حيث حجمه ونوعه وكثافته على الظروف الطبيعية وبشكل خاص المناخ والتربة والتضاريس, ولعل عامل المطر هو الأكثر تأثيرا من بين عناصر المناخ الأخرى في تحديد شكل الغطاء النباتي إضافة الى الحرارة والرطوبة’</a:t>
            </a:r>
            <a:endParaRPr lang="en-US" sz="2400" dirty="0"/>
          </a:p>
          <a:p>
            <a:pPr algn="just" rtl="1"/>
            <a:r>
              <a:rPr lang="ar-IQ" sz="2400" dirty="0"/>
              <a:t>ويلاحظ على النبات الطبيعي في القارة انه يكون كثيفا ومتنوعا وعلى شكل غابات على السواحل ثم يأخذ بالتناقص شكلا وتنوعا كلما اتجهنا نحو الداخل اذ يتحول الى حشائش ثم نباتات صحراوية, والسبب في ذلك يرجع الى الامطار التي هي الاخرى تتناقص في كميتها كلما ابتعدنا من الساحل نحو داخلية القارة فالعلاقة بينهما طردية, بمعنى كلما زادت الامطار زاد النبات الطبيعي والعكس صحيح.</a:t>
            </a:r>
            <a:endParaRPr lang="en-US" sz="2400" dirty="0"/>
          </a:p>
        </p:txBody>
      </p:sp>
    </p:spTree>
    <p:extLst>
      <p:ext uri="{BB962C8B-B14F-4D97-AF65-F5344CB8AC3E}">
        <p14:creationId xmlns:p14="http://schemas.microsoft.com/office/powerpoint/2010/main" val="43939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772400" cy="5262979"/>
          </a:xfrm>
          <a:prstGeom prst="rect">
            <a:avLst/>
          </a:prstGeom>
        </p:spPr>
        <p:txBody>
          <a:bodyPr wrap="square">
            <a:spAutoFit/>
          </a:bodyPr>
          <a:lstStyle/>
          <a:p>
            <a:pPr algn="just" rtl="1"/>
            <a:r>
              <a:rPr lang="ar-IQ" sz="2400" dirty="0"/>
              <a:t>ويظهر مما تقدم وجود تطابق بين التوزيع العام </a:t>
            </a:r>
            <a:r>
              <a:rPr lang="ar-IQ" sz="2400" dirty="0" err="1"/>
              <a:t>للامطار</a:t>
            </a:r>
            <a:r>
              <a:rPr lang="ar-IQ" sz="2400" dirty="0"/>
              <a:t> السنوية والتوزيع المكاني لأنواع الغطاء النباتي الذي يمتد على شكل نطاقات دائرية الشكل تحيط بالمنطقة الصحراوية الداخلية وتزداد كما وكثافة وتنوعا مع زيادة كمية الامطار,  ويمكن تقسيم الغطاء النباتي الطبيعي في القارة الى الاقاليم الآتية :.</a:t>
            </a:r>
            <a:endParaRPr lang="en-US" sz="2400" dirty="0"/>
          </a:p>
          <a:p>
            <a:pPr algn="just" rtl="1"/>
            <a:r>
              <a:rPr lang="ar-IQ" sz="2400" dirty="0"/>
              <a:t>1 – إقليم الغابات ( المدارية) الموسمية (الامطار )</a:t>
            </a:r>
            <a:endParaRPr lang="en-US" sz="2400" dirty="0"/>
          </a:p>
          <a:p>
            <a:pPr algn="just" rtl="1"/>
            <a:r>
              <a:rPr lang="ar-IQ" sz="2400" dirty="0"/>
              <a:t>يتمثل في القارة في جزئها الشمالي الذي يتميز بوجود فصل شتاء جاف واضح وفصل صيف مطير ومميز, وتتضمن اشجارا </a:t>
            </a:r>
            <a:r>
              <a:rPr lang="ar-IQ" sz="2400" dirty="0" err="1"/>
              <a:t>نفضبة</a:t>
            </a:r>
            <a:r>
              <a:rPr lang="ar-IQ" sz="2400" dirty="0"/>
              <a:t> وشبه </a:t>
            </a:r>
            <a:r>
              <a:rPr lang="ar-IQ" sz="2400" dirty="0" err="1"/>
              <a:t>نفضية</a:t>
            </a:r>
            <a:r>
              <a:rPr lang="ar-IQ" sz="2400" dirty="0"/>
              <a:t> و اشجارا شوكية, وتسود الأولى شمال الاقليم المواجه للبحر حيث الامطار الغزيرة وفصل الجفاف القصير ثم تتحول الى شوكية جنوب الاقليم المحاذي </a:t>
            </a:r>
            <a:r>
              <a:rPr lang="ar-IQ" sz="2400" dirty="0" err="1"/>
              <a:t>للسفانا</a:t>
            </a:r>
            <a:r>
              <a:rPr lang="ar-IQ" sz="2400" dirty="0"/>
              <a:t>  ومن أشجارها </a:t>
            </a:r>
            <a:r>
              <a:rPr lang="ar-IQ" sz="2400" dirty="0" err="1"/>
              <a:t>الكالبتوس</a:t>
            </a:r>
            <a:r>
              <a:rPr lang="ar-IQ" sz="2400" dirty="0"/>
              <a:t> بأنواعه والخيزران والأرز الأبيض وأشجار الورد, </a:t>
            </a:r>
            <a:endParaRPr lang="en-US" sz="2400" dirty="0"/>
          </a:p>
          <a:p>
            <a:pPr algn="just" rtl="1"/>
            <a:r>
              <a:rPr lang="ar-IQ" sz="2400" dirty="0"/>
              <a:t>وتختلف هذه الغابات ( </a:t>
            </a:r>
            <a:r>
              <a:rPr lang="ar-IQ" sz="2400" dirty="0" err="1"/>
              <a:t>النفضية</a:t>
            </a:r>
            <a:r>
              <a:rPr lang="ar-IQ" sz="2400" dirty="0"/>
              <a:t> ) عن الغابات الاستوائية في ان أشجارها اقصر طولا واقل تنوعا وارتفاعا وكثافة  ومتباعدة عن بعضها نوعا ما الامر الذي يسمح بوصول نسبة كبيرة من الأشعة الشمسية الى ارض الغابة وينتج عن ذلك نمو بعض الحشائش والشجيرات القصيرة  على ارض الغابة.</a:t>
            </a:r>
            <a:endParaRPr lang="en-US" sz="2400" dirty="0"/>
          </a:p>
        </p:txBody>
      </p:sp>
    </p:spTree>
    <p:extLst>
      <p:ext uri="{BB962C8B-B14F-4D97-AF65-F5344CB8AC3E}">
        <p14:creationId xmlns:p14="http://schemas.microsoft.com/office/powerpoint/2010/main" val="3036780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685800"/>
            <a:ext cx="8229600" cy="5632311"/>
          </a:xfrm>
          <a:prstGeom prst="rect">
            <a:avLst/>
          </a:prstGeom>
        </p:spPr>
        <p:txBody>
          <a:bodyPr wrap="square">
            <a:spAutoFit/>
          </a:bodyPr>
          <a:lstStyle/>
          <a:p>
            <a:pPr algn="r" rtl="1"/>
            <a:r>
              <a:rPr lang="ar-IQ" sz="2400" dirty="0"/>
              <a:t>اما الغابات الشوكية فتضم اشجارا </a:t>
            </a:r>
            <a:r>
              <a:rPr lang="ar-IQ" sz="2400" dirty="0" err="1"/>
              <a:t>نفضية</a:t>
            </a:r>
            <a:r>
              <a:rPr lang="ar-IQ" sz="2400" dirty="0"/>
              <a:t> الأوراق وخشبية الجذوع قادرة على مقاومة الجفاف لفترة طويلة, وتوجد الى جوار الغابات الشوكية حشائش </a:t>
            </a:r>
            <a:r>
              <a:rPr lang="ar-IQ" sz="2400" dirty="0" err="1"/>
              <a:t>السفانا</a:t>
            </a:r>
            <a:r>
              <a:rPr lang="ar-IQ" sz="2400" dirty="0"/>
              <a:t> الطويلة التي تحتل موقعا انتقاليا بين الغابات الموسمية من جهة والنباتات الصحراوية من جهة أخرى.</a:t>
            </a:r>
            <a:endParaRPr lang="en-US" sz="2400" dirty="0"/>
          </a:p>
          <a:p>
            <a:pPr algn="r" rtl="1"/>
            <a:r>
              <a:rPr lang="ar-IQ" sz="2400" dirty="0"/>
              <a:t> </a:t>
            </a:r>
            <a:endParaRPr lang="en-US" sz="2400" dirty="0"/>
          </a:p>
          <a:p>
            <a:pPr algn="r" rtl="1"/>
            <a:r>
              <a:rPr lang="ar-IQ" sz="2400" dirty="0"/>
              <a:t>2 – اقليم  الغابات المدارية المطيرة</a:t>
            </a:r>
            <a:endParaRPr lang="en-US" sz="2400" dirty="0"/>
          </a:p>
          <a:p>
            <a:pPr algn="r" rtl="1"/>
            <a:r>
              <a:rPr lang="ar-IQ" sz="2400" dirty="0"/>
              <a:t>تنتشر هذه الغابات على الشريط الساحلي الشرقي للقارة من شبه جزيرة يورك شمالا حتى جنوب ولاية </a:t>
            </a:r>
            <a:r>
              <a:rPr lang="ar-IQ" sz="2400" dirty="0" err="1"/>
              <a:t>كوينزلاند</a:t>
            </a:r>
            <a:r>
              <a:rPr lang="ar-IQ" sz="2400" dirty="0"/>
              <a:t> عند دائرة العرض 20 جنوبا ويتميز بأمطار </a:t>
            </a:r>
            <a:r>
              <a:rPr lang="ar-IQ" sz="2400" dirty="0" err="1"/>
              <a:t>دائمية</a:t>
            </a:r>
            <a:r>
              <a:rPr lang="ar-IQ" sz="2400" dirty="0"/>
              <a:t> طيلة ايام السنة لا تقل عن 1500 ملم (150 سم ) .وبمعدل حراري سنوي لا يقل عن18 م وعليه تكون السنة المناخية هنا عبارة عن صيف دائم ذو امطار </a:t>
            </a:r>
            <a:r>
              <a:rPr lang="ar-IQ" sz="2400" dirty="0" err="1"/>
              <a:t>دائمية</a:t>
            </a:r>
            <a:r>
              <a:rPr lang="ar-IQ" sz="2400" dirty="0"/>
              <a:t> تمتاز بالرتابة ,ولذلك فهو اقليم غابات دائمة الخضرة وذات أخشاب صلبة بصفة عامة وهي من أكثر الغابات كثافة وتنوعا في الأشجار ومنها </a:t>
            </a:r>
            <a:r>
              <a:rPr lang="ar-IQ" sz="2400" dirty="0" err="1"/>
              <a:t>الكالبتوس</a:t>
            </a:r>
            <a:r>
              <a:rPr lang="ar-IQ" sz="2400" dirty="0"/>
              <a:t> والزان والسرخس وتتميز عن غيرها من الغابات بالخصائص الآتية : .</a:t>
            </a:r>
            <a:endParaRPr lang="en-US" sz="2400" dirty="0"/>
          </a:p>
          <a:p>
            <a:pPr algn="r"/>
            <a:r>
              <a:rPr lang="ar-IQ" sz="2400" dirty="0"/>
              <a:t>أ – التنوع الكبير في أصناف وأنواع الأشجار التي تتشابه تشابها كبيرا في المظهر الخارجي والبناء الداخلي اذ تضم الغابة أكثر من 350 نوعا من الأشجار. </a:t>
            </a:r>
            <a:endParaRPr lang="en-US" sz="2400" dirty="0"/>
          </a:p>
        </p:txBody>
      </p:sp>
    </p:spTree>
    <p:extLst>
      <p:ext uri="{BB962C8B-B14F-4D97-AF65-F5344CB8AC3E}">
        <p14:creationId xmlns:p14="http://schemas.microsoft.com/office/powerpoint/2010/main" val="4192314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335846"/>
            <a:ext cx="7848600" cy="6370975"/>
          </a:xfrm>
          <a:prstGeom prst="rect">
            <a:avLst/>
          </a:prstGeom>
        </p:spPr>
        <p:txBody>
          <a:bodyPr wrap="square">
            <a:spAutoFit/>
          </a:bodyPr>
          <a:lstStyle/>
          <a:p>
            <a:pPr algn="just" rtl="1"/>
            <a:r>
              <a:rPr lang="ar-IQ" sz="2400" dirty="0"/>
              <a:t>بـ - وجود طبقات من الاشجار يعلو بعضها فوق البعض الآخر نتيجة للاختلاف في نوعية الاشجار وارتفاعاتها حيث تلتقي الاشجار كل حسب ارتفاعه ونوعه مكونة طبقات متعاقبة أشبه ما يكون بالمظلات .</a:t>
            </a:r>
            <a:endParaRPr lang="en-US" sz="2400" dirty="0"/>
          </a:p>
          <a:p>
            <a:pPr algn="just" rtl="1"/>
            <a:r>
              <a:rPr lang="ar-IQ" sz="2400" dirty="0"/>
              <a:t>جـ - كثرة النباتات المتسلقة بين الاشجار التي تبدو وكأنها حبال غليظة تربط بين أغصان الاشجار وتشد سيقانها مع بعضها بقوة لدرجة أنها تمنع الاشجار المنكسرة من السقوط والوصول الى الأرض فتبقى معلقة في الهواء, </a:t>
            </a:r>
            <a:endParaRPr lang="en-US" sz="2400" dirty="0"/>
          </a:p>
          <a:p>
            <a:pPr algn="just" rtl="1"/>
            <a:r>
              <a:rPr lang="ar-IQ" sz="2400" dirty="0"/>
              <a:t>د – الارتفاع الكبير لأشجار هذه الغابات التي قد يصل ارتفاع البعض منها أكثر من 30 م </a:t>
            </a:r>
            <a:endParaRPr lang="en-US" sz="2400" dirty="0"/>
          </a:p>
          <a:p>
            <a:pPr algn="just" rtl="1"/>
            <a:r>
              <a:rPr lang="ar-IQ" sz="2400" dirty="0"/>
              <a:t>هـ - تكون أشجارها من النوع الدائم الخضرة والأوراق العريضة نتيجة لاستمرارية سقوط الامطار وارتفاع نسبة الرطوبة في الهواء.  </a:t>
            </a:r>
            <a:endParaRPr lang="en-US" sz="2400" dirty="0"/>
          </a:p>
          <a:p>
            <a:pPr algn="just" rtl="1"/>
            <a:r>
              <a:rPr lang="ar-IQ" sz="2400" dirty="0"/>
              <a:t>3 – اقليم الغابات المعتدلة ( الدافئة ) المطيرة</a:t>
            </a:r>
            <a:endParaRPr lang="en-US" sz="2400" dirty="0"/>
          </a:p>
          <a:p>
            <a:pPr algn="just" rtl="1"/>
            <a:r>
              <a:rPr lang="ar-IQ" sz="2400" dirty="0"/>
              <a:t>يسود في الجهات الساحلية الشرقية جنوب الإقليم السابق بين دائرتي عرض (30-40 ) جنوبا وخاصة في ولاية </a:t>
            </a:r>
            <a:r>
              <a:rPr lang="ar-IQ" sz="2400" dirty="0" err="1"/>
              <a:t>نيوساوث</a:t>
            </a:r>
            <a:r>
              <a:rPr lang="ar-IQ" sz="2400" dirty="0"/>
              <a:t> ويلز ومقاطعة فيكتوريا وهي الجهات التي يتسم فيها المناخ بكثرة الامطار نسبيا اذ تتراوح كميتها بين (50-100) سم موزعة بانتظام على اشهر السنة مع زيادة واضحة في اشهر الصيف, مع انخفاض نسبي في درجات الحرارة ( معتدلة ) بسبب الموقع الفلكي وعامل الارتفاع عن مستوى سطح البحر.</a:t>
            </a:r>
            <a:endParaRPr lang="en-US" sz="2400" dirty="0"/>
          </a:p>
        </p:txBody>
      </p:sp>
    </p:spTree>
    <p:extLst>
      <p:ext uri="{BB962C8B-B14F-4D97-AF65-F5344CB8AC3E}">
        <p14:creationId xmlns:p14="http://schemas.microsoft.com/office/powerpoint/2010/main" val="4189248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304800"/>
            <a:ext cx="8001000" cy="6370975"/>
          </a:xfrm>
          <a:prstGeom prst="rect">
            <a:avLst/>
          </a:prstGeom>
        </p:spPr>
        <p:txBody>
          <a:bodyPr wrap="square">
            <a:spAutoFit/>
          </a:bodyPr>
          <a:lstStyle/>
          <a:p>
            <a:pPr algn="just" rtl="1"/>
            <a:r>
              <a:rPr lang="ar-IQ" sz="2400" dirty="0"/>
              <a:t>لقد انعكست الظروف المناخية أعلاه على الغطاء النباتي فأشجاره من النوع الدائم الخضرة لتوفر الرطوبة على مدار السنة وتتكون معظم أشجاره من </a:t>
            </a:r>
            <a:r>
              <a:rPr lang="ar-IQ" sz="2400" dirty="0" err="1"/>
              <a:t>الكالبتوس</a:t>
            </a:r>
            <a:r>
              <a:rPr lang="ar-IQ" sz="2400" dirty="0"/>
              <a:t> وتتخللها الحشائش في المناطق المفتوحة وتتدرج في كثافتها بالاتجاه الغرب حتى تتحول الى حشائش قصيرة(</a:t>
            </a:r>
            <a:r>
              <a:rPr lang="ar-IQ" sz="2400" dirty="0" err="1"/>
              <a:t>الاستبس</a:t>
            </a:r>
            <a:r>
              <a:rPr lang="ar-IQ" sz="2400" dirty="0"/>
              <a:t>) . وأزيلت مساحات واسعة من هذه الغابات وتحولت الى مراكز للسكن او الزراعة.</a:t>
            </a:r>
            <a:endParaRPr lang="en-US" sz="2400" dirty="0"/>
          </a:p>
          <a:p>
            <a:pPr algn="just" rtl="1"/>
            <a:r>
              <a:rPr lang="ar-IQ" sz="2400" dirty="0"/>
              <a:t>4- إقليم نباتات البحر المتوسط</a:t>
            </a:r>
            <a:endParaRPr lang="en-US" sz="2400" dirty="0"/>
          </a:p>
          <a:p>
            <a:pPr algn="just" rtl="1"/>
            <a:r>
              <a:rPr lang="ar-IQ" sz="2400" dirty="0"/>
              <a:t>تتواجد في الأجزاء الجنوبية والجنوبية الغربية من القارة حيث يتمثل فيها اقليم البحر المتوسط المناخي الذي يتصف بأمطار شتوية </a:t>
            </a:r>
            <a:r>
              <a:rPr lang="ar-IQ" sz="2400" dirty="0" err="1"/>
              <a:t>إعصارية</a:t>
            </a:r>
            <a:r>
              <a:rPr lang="ar-IQ" sz="2400" dirty="0"/>
              <a:t> وصيف حار وجاف وتنتشر الغابات في المناطق التي تتراوح إمطارها السنوية بين( 50-100) سم .</a:t>
            </a:r>
            <a:endParaRPr lang="en-US" sz="2400" dirty="0"/>
          </a:p>
          <a:p>
            <a:pPr algn="just" rtl="1"/>
            <a:r>
              <a:rPr lang="ar-IQ" sz="2400" dirty="0"/>
              <a:t> ومعظم أشجارها من </a:t>
            </a:r>
            <a:r>
              <a:rPr lang="ar-IQ" sz="2400" dirty="0" err="1"/>
              <a:t>الكالبتوس</a:t>
            </a:r>
            <a:r>
              <a:rPr lang="ar-IQ" sz="2400" dirty="0"/>
              <a:t> وبعض الأشجار دائمة الخضرة التي لها القدرة على مقاومة الصيف الجاف والشجيرات المتباعدة التي تظهر جذورها على السطح بصورة أفقية </a:t>
            </a:r>
            <a:r>
              <a:rPr lang="ar-IQ" sz="2400" dirty="0" err="1"/>
              <a:t>اوتنزل</a:t>
            </a:r>
            <a:r>
              <a:rPr lang="ar-IQ" sz="2400" dirty="0"/>
              <a:t> عمودية للحصول على المياه الجوفية كذلك توجد في الإقليم الأشجار والشجيرات ذات الأوراق الشمعية الصمغية والسميكة للتقليل من عملية النتح, أو تكون سيقانها مغطاة بطبقة سميكة من اللحاء الذي يقلل من التبخر</a:t>
            </a:r>
            <a:endParaRPr lang="en-US" sz="2400" dirty="0"/>
          </a:p>
          <a:p>
            <a:pPr algn="just"/>
            <a:r>
              <a:rPr lang="ar-IQ" sz="2400" dirty="0"/>
              <a:t>وبالاتجاه نحو داخل القارة ونتيجة لتناقص الأمطار يبدأ النبات بالتحول الى شجيرات قصيرة مقاومة للملوحة والجفاف ثم تختفي تدريجيا لتظهر الحشائش القصيرة , وتعد هذه المنطقة من أغنى مناطق الأخشاب في القارة . </a:t>
            </a:r>
            <a:endParaRPr lang="en-US" sz="2400" dirty="0"/>
          </a:p>
        </p:txBody>
      </p:sp>
    </p:spTree>
    <p:extLst>
      <p:ext uri="{BB962C8B-B14F-4D97-AF65-F5344CB8AC3E}">
        <p14:creationId xmlns:p14="http://schemas.microsoft.com/office/powerpoint/2010/main" val="4233916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533400"/>
            <a:ext cx="7924800" cy="6370975"/>
          </a:xfrm>
          <a:prstGeom prst="rect">
            <a:avLst/>
          </a:prstGeom>
        </p:spPr>
        <p:txBody>
          <a:bodyPr wrap="square">
            <a:spAutoFit/>
          </a:bodyPr>
          <a:lstStyle/>
          <a:p>
            <a:pPr algn="r" rtl="1"/>
            <a:r>
              <a:rPr lang="ar-IQ" sz="2400" dirty="0"/>
              <a:t>ولابد من الإشارة الى الغابات في استراليا تعرضت مساحات واسعة منها الى القطع او الإزالة بفعل تحويلها الى مناطق للاستيطان البشري كمناطق سكنية او مراكز للفعاليات الاقتصادية التجارية او الصناعية ,كما ان مساحات كبيرة تحولت الى مناطق زراعية اما لزراعة المحاصيل الزراعية الغذائية والأعلاف او لتربية الحيوانات من اجل لحومها او ألبانها, و تتعرض تلك الغابات بين الحين والآخر الحرائق الشديدة.</a:t>
            </a:r>
            <a:endParaRPr lang="en-US" sz="2400" dirty="0"/>
          </a:p>
          <a:p>
            <a:pPr algn="r" rtl="1"/>
            <a:r>
              <a:rPr lang="ar-IQ" sz="2400" dirty="0"/>
              <a:t>5 – إقليم الحشائش</a:t>
            </a:r>
            <a:endParaRPr lang="en-US" sz="2400" dirty="0"/>
          </a:p>
          <a:p>
            <a:pPr algn="r" rtl="1"/>
            <a:r>
              <a:rPr lang="ar-IQ" sz="2400" dirty="0"/>
              <a:t>ويقسم الى نوعين الأول الحشائش الطويلة ( </a:t>
            </a:r>
            <a:r>
              <a:rPr lang="ar-IQ" sz="2400" dirty="0" err="1"/>
              <a:t>السفانا</a:t>
            </a:r>
            <a:r>
              <a:rPr lang="ar-IQ" sz="2400" dirty="0"/>
              <a:t> ) والثاني الحشائش القصيرة (</a:t>
            </a:r>
            <a:r>
              <a:rPr lang="ar-IQ" sz="2400" dirty="0" err="1"/>
              <a:t>الاستبس</a:t>
            </a:r>
            <a:r>
              <a:rPr lang="ar-IQ" sz="2400" dirty="0"/>
              <a:t>) </a:t>
            </a:r>
            <a:r>
              <a:rPr lang="ar-IQ" sz="2400" u="sng" dirty="0"/>
              <a:t>والنوع الأول</a:t>
            </a:r>
            <a:r>
              <a:rPr lang="ar-IQ" sz="2400" dirty="0"/>
              <a:t> يتواجد الى الجنوب من الغابات الموسمية على شكل نطاق  واسع يمتد من جنوب هضبة </a:t>
            </a:r>
            <a:r>
              <a:rPr lang="ar-IQ" sz="2400" dirty="0" err="1"/>
              <a:t>باركلي</a:t>
            </a:r>
            <a:r>
              <a:rPr lang="ar-IQ" sz="2400" dirty="0"/>
              <a:t> الى شمال غرب ولاية استراليا الغربية حيث تكون كمية الإمطار بين( 35-70 ) سم والحرارة مرتفعة( 30 ) م, وهي حشائش مدارية طويلة بين( 80-100) سم ومتنوعة وخالية من الأشجار منها حشائش ميتشل, </a:t>
            </a:r>
            <a:r>
              <a:rPr lang="ar-IQ" sz="2400" dirty="0" err="1"/>
              <a:t>الفلندرز</a:t>
            </a:r>
            <a:r>
              <a:rPr lang="ar-IQ" sz="2400" dirty="0"/>
              <a:t>, الحمراء, </a:t>
            </a:r>
            <a:r>
              <a:rPr lang="ar-IQ" sz="2400" dirty="0" err="1"/>
              <a:t>والكنغرو</a:t>
            </a:r>
            <a:r>
              <a:rPr lang="ar-IQ" sz="2400" dirty="0"/>
              <a:t>. </a:t>
            </a:r>
            <a:endParaRPr lang="en-US" sz="2400" dirty="0"/>
          </a:p>
          <a:p>
            <a:pPr algn="r"/>
            <a:r>
              <a:rPr lang="ar-IQ" sz="2400" dirty="0"/>
              <a:t>وفي بعض أجزاء هذه الحشائش الرطبة تظهر بعض الشجيرات القليلة الارتفاع كأشجار السنط </a:t>
            </a:r>
            <a:r>
              <a:rPr lang="ar-IQ" sz="2400" dirty="0" err="1"/>
              <a:t>والكالبتوس</a:t>
            </a:r>
            <a:r>
              <a:rPr lang="ar-IQ" sz="2400" dirty="0"/>
              <a:t> </a:t>
            </a:r>
            <a:r>
              <a:rPr lang="ar-IQ" sz="2400" dirty="0" err="1"/>
              <a:t>والاكاسيا</a:t>
            </a:r>
            <a:r>
              <a:rPr lang="ar-IQ" sz="2400" dirty="0"/>
              <a:t> المبعثرة هنا وهناك ,وبالاتجاه نحو الجنوب ( داخل القارة) ونتيجة لقلة الإمطار تختفي هذه الحشائش الطويلة لتحل محلها الحشائش القصيرة التي تنتهي عند الصحراء.</a:t>
            </a:r>
            <a:endParaRPr lang="en-US" sz="2400" dirty="0"/>
          </a:p>
        </p:txBody>
      </p:sp>
    </p:spTree>
    <p:extLst>
      <p:ext uri="{BB962C8B-B14F-4D97-AF65-F5344CB8AC3E}">
        <p14:creationId xmlns:p14="http://schemas.microsoft.com/office/powerpoint/2010/main" val="112254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1"/>
            <a:ext cx="8077200" cy="5632311"/>
          </a:xfrm>
          <a:prstGeom prst="rect">
            <a:avLst/>
          </a:prstGeom>
        </p:spPr>
        <p:txBody>
          <a:bodyPr wrap="square">
            <a:spAutoFit/>
          </a:bodyPr>
          <a:lstStyle/>
          <a:p>
            <a:pPr algn="just" rtl="1"/>
            <a:r>
              <a:rPr lang="ar-IQ" sz="2400" dirty="0"/>
              <a:t>اما </a:t>
            </a:r>
            <a:r>
              <a:rPr lang="ar-IQ" sz="2400" u="sng" dirty="0"/>
              <a:t>النوع الثاني</a:t>
            </a:r>
            <a:r>
              <a:rPr lang="ar-IQ" sz="2400" dirty="0"/>
              <a:t> وهو الحشائش القصيرة فيوجد في غرب المرتفعات الشرقية محتلا الجزء الأكبر من حوض نهر ماري </a:t>
            </a:r>
            <a:r>
              <a:rPr lang="ar-IQ" sz="2400" dirty="0" err="1"/>
              <a:t>دارلنج</a:t>
            </a:r>
            <a:r>
              <a:rPr lang="ar-IQ" sz="2400" dirty="0"/>
              <a:t> حيث اعتدال الحرارة والإمطار متوسطة الكمية 40- 60 سم, وفي مناطق ذات التربات الرمادية والبنية و تنمو على شكل نطاق متصل وسط وجنوب القارة , ويتصف بالقصر وقلة الكثافة إضافة إلى كونها لينة وناعمة ولذلك تعتبر من أغنى مناطق الرعي في القارة .</a:t>
            </a:r>
            <a:endParaRPr lang="en-US" sz="2400" dirty="0"/>
          </a:p>
          <a:p>
            <a:pPr algn="just" rtl="1"/>
            <a:r>
              <a:rPr lang="ar-IQ" sz="2400" dirty="0"/>
              <a:t>6 – إقليم النباتات الصحراوية</a:t>
            </a:r>
            <a:endParaRPr lang="en-US" sz="2400" dirty="0"/>
          </a:p>
          <a:p>
            <a:pPr algn="just" rtl="1"/>
            <a:r>
              <a:rPr lang="ar-IQ" sz="2400" dirty="0"/>
              <a:t>تغطي الصحاري والجهات شبه الصحراوية معظم جهات وسط وغرب استراليا ,ويشمل الاقليم على عدة صحاري أهمها جبسون, </a:t>
            </a:r>
            <a:r>
              <a:rPr lang="ar-IQ" sz="2400" dirty="0" err="1"/>
              <a:t>سمسون</a:t>
            </a:r>
            <a:r>
              <a:rPr lang="ar-IQ" sz="2400" dirty="0"/>
              <a:t>, فيكتوريا, والصحراء الرملية الكبرى ويتميز المناخ فيها بقلة الامطار وتذبذبها فهي لا تزيد على 25 سم سنويا والحرارة تكون مرتفعة صيفا ومعتدلة </a:t>
            </a:r>
            <a:r>
              <a:rPr lang="ar-IQ" sz="2400" dirty="0" err="1"/>
              <a:t>شتاءا</a:t>
            </a:r>
            <a:r>
              <a:rPr lang="ar-IQ" sz="2400" dirty="0"/>
              <a:t>  .</a:t>
            </a:r>
            <a:endParaRPr lang="en-US" sz="2400" dirty="0"/>
          </a:p>
          <a:p>
            <a:pPr algn="just" rtl="1"/>
            <a:r>
              <a:rPr lang="ar-IQ" sz="2400" dirty="0"/>
              <a:t>لقد انعكست الظروف المناخية على النبات الطبيعي الذي يكون هزيلا بسبب الجفاف , وقد كيف نفسه لتحمل ظروف الجفاف وملوحة التربة من خلال الأوراق الابرية او الجذور الطويلة, ويتباين الغطاء النباتي كثافة حسب فصل الأمطار فالأجزاء الجنوبية الغربية منها أفضل من غيرها لان الإمطار تكون شتوية والفائدة منها اكبر عكس الأجزاء الوسطى والغربية التي تكون اقل كثافة .</a:t>
            </a:r>
            <a:endParaRPr lang="en-US" sz="2400" dirty="0"/>
          </a:p>
        </p:txBody>
      </p:sp>
    </p:spTree>
    <p:extLst>
      <p:ext uri="{BB962C8B-B14F-4D97-AF65-F5344CB8AC3E}">
        <p14:creationId xmlns:p14="http://schemas.microsoft.com/office/powerpoint/2010/main" val="366990876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1548</Words>
  <Application>Microsoft Office PowerPoint</Application>
  <PresentationFormat>On-screen Show (4:3)</PresentationFormat>
  <Paragraphs>54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د طلال منيهل كريم</dc:title>
  <dc:creator>smarty</dc:creator>
  <cp:lastModifiedBy>Unknown User</cp:lastModifiedBy>
  <cp:revision>7</cp:revision>
  <dcterms:created xsi:type="dcterms:W3CDTF">2020-08-31T04:11:26Z</dcterms:created>
  <dcterms:modified xsi:type="dcterms:W3CDTF">2021-07-12T12:52:03Z</dcterms:modified>
</cp:coreProperties>
</file>