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4" r:id="rId5"/>
    <p:sldId id="275"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2" r:id="rId19"/>
    <p:sldId id="27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presProps" Target="pres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17858266-0064-4D44-8F6E-413D3983390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2837723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17858266-0064-4D44-8F6E-413D3983390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1176957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17858266-0064-4D44-8F6E-413D3983390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608475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10"/>
          </p:nvPr>
        </p:nvSpPr>
        <p:spPr/>
        <p:txBody>
          <a:bodyPr/>
          <a:lstStyle/>
          <a:p>
            <a:fld id="{17858266-0064-4D44-8F6E-413D3983390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759541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7858266-0064-4D44-8F6E-413D39833905}" type="datetimeFigureOut">
              <a:rPr lang="en-US" smtClean="0"/>
              <a:t>7/12/2021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3921117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p:cNvSpPr>
            <a:spLocks noGrp="1"/>
          </p:cNvSpPr>
          <p:nvPr>
            <p:ph type="dt" sz="half" idx="10"/>
          </p:nvPr>
        </p:nvSpPr>
        <p:spPr/>
        <p:txBody>
          <a:bodyPr/>
          <a:lstStyle/>
          <a:p>
            <a:fld id="{17858266-0064-4D44-8F6E-413D39833905}" type="datetimeFigureOut">
              <a:rPr lang="en-US" smtClean="0"/>
              <a:t>7/12/2021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3629612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6"/>
          <p:cNvSpPr>
            <a:spLocks noGrp="1"/>
          </p:cNvSpPr>
          <p:nvPr>
            <p:ph type="dt" sz="half" idx="10"/>
          </p:nvPr>
        </p:nvSpPr>
        <p:spPr/>
        <p:txBody>
          <a:bodyPr/>
          <a:lstStyle/>
          <a:p>
            <a:fld id="{17858266-0064-4D44-8F6E-413D39833905}" type="datetimeFigureOut">
              <a:rPr lang="en-US" smtClean="0"/>
              <a:t>7/12/2021</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310308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17858266-0064-4D44-8F6E-413D39833905}" type="datetimeFigureOut">
              <a:rPr lang="en-US" smtClean="0"/>
              <a:t>7/12/2021</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387611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7858266-0064-4D44-8F6E-413D39833905}" type="datetimeFigureOut">
              <a:rPr lang="en-US" smtClean="0"/>
              <a:t>7/12/2021</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4151455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7858266-0064-4D44-8F6E-413D39833905}" type="datetimeFigureOut">
              <a:rPr lang="en-US" smtClean="0"/>
              <a:t>7/12/2021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3943943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7858266-0064-4D44-8F6E-413D39833905}" type="datetimeFigureOut">
              <a:rPr lang="en-US" smtClean="0"/>
              <a:t>7/12/2021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C1E9F452-AEDE-4503-96DF-E3D6AB4265C1}" type="slidenum">
              <a:rPr lang="en-US" smtClean="0"/>
              <a:t>‹#›</a:t>
            </a:fld>
            <a:endParaRPr lang="en-US"/>
          </a:p>
        </p:txBody>
      </p:sp>
    </p:spTree>
    <p:extLst>
      <p:ext uri="{BB962C8B-B14F-4D97-AF65-F5344CB8AC3E}">
        <p14:creationId xmlns:p14="http://schemas.microsoft.com/office/powerpoint/2010/main" val="2838279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858266-0064-4D44-8F6E-413D39833905}" type="datetimeFigureOut">
              <a:rPr lang="en-US" smtClean="0"/>
              <a:t>7/12/2021</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E9F452-AEDE-4503-96DF-E3D6AB4265C1}" type="slidenum">
              <a:rPr lang="en-US" smtClean="0"/>
              <a:t>‹#›</a:t>
            </a:fld>
            <a:endParaRPr lang="en-US"/>
          </a:p>
        </p:txBody>
      </p:sp>
    </p:spTree>
    <p:extLst>
      <p:ext uri="{BB962C8B-B14F-4D97-AF65-F5344CB8AC3E}">
        <p14:creationId xmlns:p14="http://schemas.microsoft.com/office/powerpoint/2010/main" val="333044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د طلال </a:t>
            </a:r>
            <a:r>
              <a:rPr lang="ar-IQ" b="1" dirty="0" err="1"/>
              <a:t>منيهل</a:t>
            </a:r>
            <a:r>
              <a:rPr lang="ar-IQ" b="1" dirty="0"/>
              <a:t> كريم </a:t>
            </a:r>
            <a:endParaRPr lang="en-US" dirty="0"/>
          </a:p>
        </p:txBody>
      </p:sp>
      <p:sp>
        <p:nvSpPr>
          <p:cNvPr id="3" name="عنوان فرعي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61698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304800"/>
            <a:ext cx="8305800" cy="5324535"/>
          </a:xfrm>
          <a:prstGeom prst="rect">
            <a:avLst/>
          </a:prstGeom>
        </p:spPr>
        <p:txBody>
          <a:bodyPr wrap="square">
            <a:spAutoFit/>
          </a:bodyPr>
          <a:lstStyle/>
          <a:p>
            <a:pPr algn="r" rtl="1"/>
            <a:r>
              <a:rPr lang="ar-IQ" sz="2000" u="sng" dirty="0"/>
              <a:t>الأقاليم المناخية في القارة</a:t>
            </a:r>
            <a:endParaRPr lang="en-US" sz="2000" dirty="0"/>
          </a:p>
          <a:p>
            <a:pPr algn="r" rtl="1"/>
            <a:r>
              <a:rPr lang="ar-IQ" sz="2000" dirty="0"/>
              <a:t>نظرا لسعة القارة وتباين العوامل التي أدت اختلاف العناصر المناخية من حرارة وامطار  فقد ادى ذلك الى تباين الغطاء النباتي واختلاف نوعية التربة , </a:t>
            </a:r>
            <a:r>
              <a:rPr lang="ar-IQ" sz="2000" dirty="0" err="1"/>
              <a:t>وبناءا</a:t>
            </a:r>
            <a:r>
              <a:rPr lang="ar-IQ" sz="2000" dirty="0"/>
              <a:t> على ضوء التباين في العوامل السابقة يمكن ان نميز الاقاليم الآتية :. </a:t>
            </a:r>
            <a:endParaRPr lang="en-US" sz="2000" dirty="0"/>
          </a:p>
          <a:p>
            <a:pPr algn="r" rtl="1"/>
            <a:r>
              <a:rPr lang="ar-IQ" sz="2000" dirty="0"/>
              <a:t>1 – </a:t>
            </a:r>
            <a:r>
              <a:rPr lang="ar-IQ" sz="2000" u="sng" dirty="0"/>
              <a:t>اقليم المناخ الموسمي</a:t>
            </a:r>
            <a:endParaRPr lang="en-US" sz="2000" dirty="0"/>
          </a:p>
          <a:p>
            <a:pPr algn="r" rtl="1"/>
            <a:r>
              <a:rPr lang="ar-IQ" sz="2000" dirty="0"/>
              <a:t>     يغطي هذا الاقليم مساحة واسعة من الاجزاء الشمالية من القارة الممتدة من هضبة </a:t>
            </a:r>
            <a:r>
              <a:rPr lang="ar-IQ" sz="2000" dirty="0" err="1"/>
              <a:t>ارنهام</a:t>
            </a:r>
            <a:r>
              <a:rPr lang="ar-IQ" sz="2000" dirty="0"/>
              <a:t> غربا وشبه جزيرة يورك و الاجزاء الشمالية الشرقية من القارة , ويتصف بـ1- ارتفاع درجات الحرارة طوال العام نتيجة لموقعه القريب من خط الاستواء فهو أكثر مناطق القارة حرارة ولكنها لا  تزيد عن 29 م . 2- والمدى الحراري قليل جدا لا يزيد على 3 درجات وعند مقارنة هذه الحرارة مع حرارة المناطق الداخلية نجدها اقل ويعود سبب ذلك الى ارتفاع نسبة الرطوبة في الهواء الذي يلطف من الحرارة وانتشار الغابات  وتلبد السماء بالغيوم,*يتصف كذلك 3- بسقوط الامطار وبكميات متوسطة تتراوح 100-200 سم سنويا يسقط معظمها في فصل الصيف بفعل الرياح الموسمية القادمة من الشمال والشمال الغربي والتي تكون غزيرة على السواحل الشمالية وتقل تدريجيا بالاتجاه نحو المناطق الداخلية, كذلك 4- ترتفع في الاقليم الرطوبة النسبية,</a:t>
            </a:r>
            <a:endParaRPr lang="en-US" sz="2000" dirty="0"/>
          </a:p>
          <a:p>
            <a:pPr algn="r"/>
            <a:r>
              <a:rPr lang="ar-IQ" sz="2000" dirty="0"/>
              <a:t>ان سقوط الامطار في الفصل الاكثر حرارة يقلل من قيمتها الفعلية بفعل التبخر وهذا يؤثر حجم ونوعية وكثافة الغطاء النباتي الذي ينمو في الاقليم , حيث يكون على شكل غابات كثيفة ومتنوعة اغلبها من اشجار </a:t>
            </a:r>
            <a:r>
              <a:rPr lang="ar-IQ" sz="2000" dirty="0" err="1"/>
              <a:t>الكالبتوس</a:t>
            </a:r>
            <a:r>
              <a:rPr lang="ar-IQ" sz="2000" dirty="0"/>
              <a:t> تزداد عند السواحل وتقل بالاتجاه نحو الداخل.</a:t>
            </a:r>
            <a:endParaRPr lang="en-US" sz="2000" dirty="0"/>
          </a:p>
        </p:txBody>
      </p:sp>
    </p:spTree>
    <p:extLst>
      <p:ext uri="{BB962C8B-B14F-4D97-AF65-F5344CB8AC3E}">
        <p14:creationId xmlns:p14="http://schemas.microsoft.com/office/powerpoint/2010/main" val="4175885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609600"/>
            <a:ext cx="7924800" cy="5539978"/>
          </a:xfrm>
          <a:prstGeom prst="rect">
            <a:avLst/>
          </a:prstGeom>
        </p:spPr>
        <p:txBody>
          <a:bodyPr wrap="square">
            <a:spAutoFit/>
          </a:bodyPr>
          <a:lstStyle/>
          <a:p>
            <a:pPr algn="just" rtl="1"/>
            <a:r>
              <a:rPr lang="ar-IQ" sz="2400" dirty="0"/>
              <a:t>2 – </a:t>
            </a:r>
            <a:r>
              <a:rPr lang="ar-IQ" sz="2400" u="sng" dirty="0"/>
              <a:t>اقليم المطر الدائم</a:t>
            </a:r>
            <a:r>
              <a:rPr lang="ar-IQ" sz="2400" dirty="0"/>
              <a:t>  </a:t>
            </a:r>
            <a:endParaRPr lang="en-US" sz="2400" dirty="0"/>
          </a:p>
          <a:p>
            <a:pPr algn="just" rtl="1"/>
            <a:r>
              <a:rPr lang="ar-IQ" sz="2400" dirty="0"/>
              <a:t>       يغطي الاقليم الاجزاء الشرقية من القارة والممتد من الاقليم الموسمي شمال شرق القارة وحتى جنوبها ويشمل بذلك السهل الساحلي الشرقي المحصور بين المحيط الهادي شرقا والمرتفعات الشرقية غربا ويتصف بـ 1-  امطار </a:t>
            </a:r>
            <a:r>
              <a:rPr lang="ar-IQ" sz="2400" dirty="0" err="1"/>
              <a:t>دائمية</a:t>
            </a:r>
            <a:r>
              <a:rPr lang="ar-IQ" sz="2400" dirty="0"/>
              <a:t> طيلة ايام السنة تزيد على 500 سم سنويا نتيجة لخضوعه </a:t>
            </a:r>
            <a:r>
              <a:rPr lang="ar-IQ" sz="2400" dirty="0" err="1"/>
              <a:t>لتاثير</a:t>
            </a:r>
            <a:r>
              <a:rPr lang="ar-IQ" sz="2400" dirty="0"/>
              <a:t> الرياح التجارية الجنوبية الشرقية وتكون اكثر غزارة على السفوح الشرقية للمرتفعات المواجهة لتلك الرياح وفي جنوب القارة ,2- تتباين درجات الحرارة في الاقليم فهي عموما مرتفعة في شمال الاقليم ( الموقع الفلكي ) ومنخفضة في الجنوب لنفس السبب من جهة ولكون المنطقة في الجنوب شديدة الارتفاع من جهة اخرى, وهي لذلك الوحيدة التي تغطيها الثلوج ,  ومناخ الاجزاء الجنوبية من الاقليم يشبه مناخ غرب أوربا خاصة شرق ولاية فيكتوريا وتسمانيا.</a:t>
            </a:r>
            <a:endParaRPr lang="en-US" sz="2400" dirty="0"/>
          </a:p>
          <a:p>
            <a:pPr algn="just" rtl="1"/>
            <a:r>
              <a:rPr lang="ar-IQ" sz="2400" dirty="0"/>
              <a:t>ان طبيعة الظروف المناخية أنتجت غطاء نباتي غابي دائم الخضرة عالي الأشجار 30 م , وقد ازيلت مساحات واسعة من الغابات وتحولت الى أراضي زراعية وسكنية لأنها من اكثر مناطق استراليا تركزا للسكان. </a:t>
            </a:r>
            <a:endParaRPr lang="en-US" sz="2400" dirty="0"/>
          </a:p>
          <a:p>
            <a:pPr rtl="1"/>
            <a:r>
              <a:rPr lang="ar-IQ" dirty="0"/>
              <a:t> </a:t>
            </a:r>
            <a:endParaRPr lang="en-US" dirty="0"/>
          </a:p>
        </p:txBody>
      </p:sp>
    </p:spTree>
    <p:extLst>
      <p:ext uri="{BB962C8B-B14F-4D97-AF65-F5344CB8AC3E}">
        <p14:creationId xmlns:p14="http://schemas.microsoft.com/office/powerpoint/2010/main" val="3576000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1000" y="457200"/>
            <a:ext cx="8229600" cy="6001643"/>
          </a:xfrm>
          <a:prstGeom prst="rect">
            <a:avLst/>
          </a:prstGeom>
        </p:spPr>
        <p:txBody>
          <a:bodyPr wrap="square">
            <a:spAutoFit/>
          </a:bodyPr>
          <a:lstStyle/>
          <a:p>
            <a:pPr algn="just" rtl="1"/>
            <a:r>
              <a:rPr lang="ar-IQ" sz="2400" dirty="0"/>
              <a:t>3 – </a:t>
            </a:r>
            <a:r>
              <a:rPr lang="ar-IQ" sz="2400" u="sng" dirty="0"/>
              <a:t>اقليم مناخ البحر المتوسط</a:t>
            </a:r>
            <a:endParaRPr lang="en-US" sz="2400" dirty="0"/>
          </a:p>
          <a:p>
            <a:pPr algn="just" rtl="1"/>
            <a:r>
              <a:rPr lang="ar-IQ" sz="2400" dirty="0"/>
              <a:t>يشغل هذا الاقليم الاجزاء الجنوبية الغربية من القارة والأجزاء الغربية من ولاية فيكتوريا ويتصف مناخه بالاعتدال في درجات الحرارة وسقوط الإمطار في فصل الشتاء ولفترة تتراوح بين 3-4 أشهر في السنة تمتد من </a:t>
            </a:r>
            <a:r>
              <a:rPr lang="ar-IQ" sz="2400" dirty="0" err="1"/>
              <a:t>مايس</a:t>
            </a:r>
            <a:r>
              <a:rPr lang="ar-IQ" sz="2400" dirty="0"/>
              <a:t> الى أيلول  وتتراوح كمية الإمطار بين 120- 150 سم سنويا وتتضح قمة المطر في شهري حزيران وتموز ويتصف الإقليم بصفاء سمائه وسطوع الشمس فترة طويلة مما جعله صالحا للإنتاج الزراعي وتربية الأغنام . </a:t>
            </a:r>
            <a:endParaRPr lang="en-US" sz="2400" dirty="0"/>
          </a:p>
          <a:p>
            <a:pPr algn="just" rtl="1"/>
            <a:r>
              <a:rPr lang="ar-IQ" sz="2400" dirty="0"/>
              <a:t> ان الإمطار الساقطة في الإقليم ناتجة عن مرور المنخفضات الجوية والأعاصير وبفعل </a:t>
            </a:r>
            <a:r>
              <a:rPr lang="ar-IQ" sz="2400" dirty="0" err="1"/>
              <a:t>تاثير</a:t>
            </a:r>
            <a:r>
              <a:rPr lang="ar-IQ" sz="2400" dirty="0"/>
              <a:t> الرياح الغربية المسببة </a:t>
            </a:r>
            <a:r>
              <a:rPr lang="ar-IQ" sz="2400" dirty="0" err="1"/>
              <a:t>للامطار</a:t>
            </a:r>
            <a:r>
              <a:rPr lang="ar-IQ" sz="2400" dirty="0"/>
              <a:t>. والغطاء النباتي يختلف من منطقة الى اخرى باختلاف التوزيع الجغرافي </a:t>
            </a:r>
            <a:r>
              <a:rPr lang="ar-IQ" sz="2400" dirty="0" err="1"/>
              <a:t>للامطار</a:t>
            </a:r>
            <a:r>
              <a:rPr lang="ar-IQ" sz="2400" dirty="0"/>
              <a:t> وكميتها اذ تكون غابية عند السواحل والمرتفعات وتقل كثافتها بالابتعاد عن الساحل حتى تتحول الى نباتات قصيرة.</a:t>
            </a:r>
            <a:endParaRPr lang="en-US" sz="2400" dirty="0"/>
          </a:p>
          <a:p>
            <a:pPr algn="just" rtl="1"/>
            <a:r>
              <a:rPr lang="ar-IQ" sz="2400" dirty="0"/>
              <a:t>4 –</a:t>
            </a:r>
            <a:r>
              <a:rPr lang="ar-IQ" sz="2400" u="sng" dirty="0"/>
              <a:t> إقليم الحشائش ( السهوب )</a:t>
            </a:r>
            <a:endParaRPr lang="en-US" sz="2400" dirty="0"/>
          </a:p>
          <a:p>
            <a:pPr algn="just" rtl="1"/>
            <a:r>
              <a:rPr lang="ar-IQ" sz="2400" dirty="0"/>
              <a:t>يشغل الإقليم مساحات واسعة تمتد على شكل هلال يحاذي الاقليم الموسمي في الشمال حيث يكون اقليما انتقاليا بين الاقليم الموسمي والإقليم الصحراوي الجاف ويحاذي من الشرق السفوح الغربية للمرتفعات الشرقية وهي منطقة ظل المطر ويستمر جنوبا ليضم حوض نهر ميري </a:t>
            </a:r>
            <a:r>
              <a:rPr lang="ar-IQ" sz="2400" dirty="0" err="1"/>
              <a:t>دارلنج</a:t>
            </a:r>
            <a:r>
              <a:rPr lang="ar-IQ" sz="2400" dirty="0"/>
              <a:t> غرباً على سواحل المحيط الهندي .</a:t>
            </a:r>
            <a:endParaRPr lang="en-US" sz="2400" dirty="0"/>
          </a:p>
        </p:txBody>
      </p:sp>
    </p:spTree>
    <p:extLst>
      <p:ext uri="{BB962C8B-B14F-4D97-AF65-F5344CB8AC3E}">
        <p14:creationId xmlns:p14="http://schemas.microsoft.com/office/powerpoint/2010/main" val="1151135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381001"/>
            <a:ext cx="8077200" cy="6001643"/>
          </a:xfrm>
          <a:prstGeom prst="rect">
            <a:avLst/>
          </a:prstGeom>
        </p:spPr>
        <p:txBody>
          <a:bodyPr wrap="square">
            <a:spAutoFit/>
          </a:bodyPr>
          <a:lstStyle/>
          <a:p>
            <a:pPr algn="just" rtl="1"/>
            <a:r>
              <a:rPr lang="ar-IQ" sz="2400" dirty="0"/>
              <a:t>في القسم الشمالي من الاقليم المحاذي للإقليم الموسمي تظهر حشائش </a:t>
            </a:r>
            <a:r>
              <a:rPr lang="ar-IQ" sz="2400" dirty="0" err="1"/>
              <a:t>السفانا</a:t>
            </a:r>
            <a:r>
              <a:rPr lang="ar-IQ" sz="2400" dirty="0"/>
              <a:t> الطويلة, وفي الجنوب تظهر الحشائش </a:t>
            </a:r>
            <a:r>
              <a:rPr lang="ar-IQ" sz="2400" dirty="0" err="1"/>
              <a:t>الاستبس</a:t>
            </a:r>
            <a:r>
              <a:rPr lang="ar-IQ" sz="2400" dirty="0"/>
              <a:t> القصيرة, والذي يحدد طول الحشائش هو كمية الإمطار, ويشكل الاقليم مراعي طبيعية جيدة لذلك ظهرت تربية الحيوانات على نطاق واسع في هذا الاقليم.</a:t>
            </a:r>
            <a:endParaRPr lang="en-US" sz="2400" dirty="0"/>
          </a:p>
          <a:p>
            <a:pPr algn="just" rtl="1"/>
            <a:r>
              <a:rPr lang="ar-IQ" sz="2400" dirty="0"/>
              <a:t>كما يظهر الاقليم أيضا في الأجزاء الشرقية من إقليم البحر المتوسط الى الشرق من مدينة بيرث عاصمة ولاية استراليا الغربية, وهذا الاقليم يتباين من حيث الحرارة والأمطار فالقسم الشمالي من الاقليم تكون حرارته </a:t>
            </a:r>
            <a:r>
              <a:rPr lang="ar-IQ" sz="2400" dirty="0" err="1"/>
              <a:t>مرتفعه</a:t>
            </a:r>
            <a:r>
              <a:rPr lang="ar-IQ" sz="2400" dirty="0"/>
              <a:t> وإمطاره أكثر إلا ان سقوط الأمطار في فصل الصيف جعل من قيمتها الفعلية اقل من الأقسام الأخرى بفعل التبخر , ويكون التباين في درجات الحرارة قليلا مقارنة مع القارات الأخرى وسبب ذلك يرجع الى صغر مساحة القارة ووصول المؤثرات البحرية الى هذا الاقليم .</a:t>
            </a:r>
            <a:endParaRPr lang="en-US" sz="2400" dirty="0"/>
          </a:p>
          <a:p>
            <a:pPr algn="just" rtl="1"/>
            <a:r>
              <a:rPr lang="ar-IQ" sz="2400" dirty="0"/>
              <a:t>5 – </a:t>
            </a:r>
            <a:r>
              <a:rPr lang="ar-IQ" sz="2400" u="sng" dirty="0"/>
              <a:t>إقليم المناخ الصحراوي</a:t>
            </a:r>
            <a:r>
              <a:rPr lang="ar-IQ" sz="2400" dirty="0"/>
              <a:t>  </a:t>
            </a:r>
            <a:endParaRPr lang="en-US" sz="2400" dirty="0"/>
          </a:p>
          <a:p>
            <a:pPr algn="just" rtl="1"/>
            <a:r>
              <a:rPr lang="ar-IQ" sz="2400" dirty="0"/>
              <a:t>يغطي هذا الاقليم نسبة 40% من مجموع مساحة القارة الواقعة بين دائرتي عرض 17-30 جنوبا والى الغرب من خط طول 140 شرقا, وهو بذلك يشمل المنطقة الواقعة الى الغرب من بحيرة ايري والتي تقل كمية الامطار الساقطة فيها عن 25 سم سنويا,</a:t>
            </a:r>
            <a:endParaRPr lang="en-US" sz="2400" dirty="0"/>
          </a:p>
        </p:txBody>
      </p:sp>
    </p:spTree>
    <p:extLst>
      <p:ext uri="{BB962C8B-B14F-4D97-AF65-F5344CB8AC3E}">
        <p14:creationId xmlns:p14="http://schemas.microsoft.com/office/powerpoint/2010/main" val="1091615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533400"/>
            <a:ext cx="8305800" cy="4062651"/>
          </a:xfrm>
          <a:prstGeom prst="rect">
            <a:avLst/>
          </a:prstGeom>
        </p:spPr>
        <p:txBody>
          <a:bodyPr wrap="square">
            <a:spAutoFit/>
          </a:bodyPr>
          <a:lstStyle/>
          <a:p>
            <a:pPr algn="just" rtl="1"/>
            <a:r>
              <a:rPr lang="ar-IQ" sz="2400" dirty="0"/>
              <a:t>يتصف الاقليم بمناخ حار صيفا ومعتدل </a:t>
            </a:r>
            <a:r>
              <a:rPr lang="ar-IQ" sz="2400" dirty="0" err="1"/>
              <a:t>شتاءا</a:t>
            </a:r>
            <a:r>
              <a:rPr lang="ar-IQ" sz="2400" dirty="0"/>
              <a:t>, وكمية الامطار قليلة ومتذبذبة بين سنة  وأخرى, والقسم الجنوبي الغربي من الاقليم المحاذي </a:t>
            </a:r>
            <a:r>
              <a:rPr lang="ar-IQ" sz="2400" dirty="0" err="1"/>
              <a:t>لاقليم</a:t>
            </a:r>
            <a:r>
              <a:rPr lang="ar-IQ" sz="2400" dirty="0"/>
              <a:t> البحر المتوسط يكون شبه جاف بالنظر الى سقوط كمية معتدلة من الامطار في فصل الشتاء البارد مما يزيد من القيمة الفعلية </a:t>
            </a:r>
            <a:r>
              <a:rPr lang="ar-IQ" sz="2400" dirty="0" err="1"/>
              <a:t>للامطار</a:t>
            </a:r>
            <a:r>
              <a:rPr lang="ar-IQ" sz="2400" dirty="0"/>
              <a:t> لقلة التبخر,</a:t>
            </a:r>
            <a:endParaRPr lang="en-US" sz="2400" dirty="0"/>
          </a:p>
          <a:p>
            <a:pPr algn="just" rtl="1"/>
            <a:r>
              <a:rPr lang="ar-IQ" sz="2400" dirty="0"/>
              <a:t>لقد انعكست الظروف المناخية هذه على الحياة النباتية الطبيعية في هذا القسم حصرا حيث تكون النباتات أكثر ازدهارا وهي من نوع الحشائش , اما في بقية أقسام الاقليم فالغطاء النباتي يكون هزيلا لقلة الامطار والجفاف وهو من النوع المقاوم لظروف الجفاف.</a:t>
            </a:r>
            <a:endParaRPr lang="en-US" sz="2400" dirty="0"/>
          </a:p>
          <a:p>
            <a:pPr algn="just" rtl="1"/>
            <a:r>
              <a:rPr lang="ar-IQ" sz="2400" dirty="0"/>
              <a:t>تتمثل في الاقليم عدد من الصحاري مثل صحراء جبسون , صحراء </a:t>
            </a:r>
            <a:r>
              <a:rPr lang="ar-IQ" sz="2400" dirty="0" err="1"/>
              <a:t>سمسون</a:t>
            </a:r>
            <a:r>
              <a:rPr lang="ar-IQ" sz="2400" dirty="0"/>
              <a:t> صحراء فيكتوريا , والصحراء الرملية الكبرى.</a:t>
            </a:r>
            <a:endParaRPr lang="en-US" sz="2400" dirty="0"/>
          </a:p>
          <a:p>
            <a:pPr rtl="1"/>
            <a:r>
              <a:rPr lang="ar-IQ" dirty="0"/>
              <a:t> </a:t>
            </a:r>
            <a:endParaRPr lang="en-US" dirty="0"/>
          </a:p>
        </p:txBody>
      </p:sp>
    </p:spTree>
    <p:extLst>
      <p:ext uri="{BB962C8B-B14F-4D97-AF65-F5344CB8AC3E}">
        <p14:creationId xmlns:p14="http://schemas.microsoft.com/office/powerpoint/2010/main" val="188998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1000" y="533400"/>
            <a:ext cx="8153400" cy="5632311"/>
          </a:xfrm>
          <a:prstGeom prst="rect">
            <a:avLst/>
          </a:prstGeom>
        </p:spPr>
        <p:txBody>
          <a:bodyPr wrap="square">
            <a:spAutoFit/>
          </a:bodyPr>
          <a:lstStyle/>
          <a:p>
            <a:pPr algn="r" rtl="1"/>
            <a:r>
              <a:rPr lang="ar-IQ" sz="2400" u="sng" dirty="0"/>
              <a:t>الموارد المائية في استراليا</a:t>
            </a:r>
            <a:endParaRPr lang="en-US" sz="2400" dirty="0"/>
          </a:p>
          <a:p>
            <a:pPr algn="r" rtl="1"/>
            <a:r>
              <a:rPr lang="ar-IQ" sz="2400" dirty="0"/>
              <a:t> </a:t>
            </a:r>
            <a:endParaRPr lang="en-US" sz="2400" dirty="0"/>
          </a:p>
          <a:p>
            <a:pPr algn="r" rtl="1"/>
            <a:r>
              <a:rPr lang="ar-IQ" sz="2400" dirty="0"/>
              <a:t>أثرت ظروف الجفاف التي تسود معظم مناطق استراليا على مصادر المياه فيها من حيث الكمية والتوزيع الجغرافي ونوعيتها, اذ ان قلة الامطار الساقطة ومحدودية تساقط الثلوج جعلت القارة فقيرة بمواردها المائية السطحية حيث تقل المجاري المائية </a:t>
            </a:r>
            <a:r>
              <a:rPr lang="ar-IQ" sz="2400" dirty="0" err="1"/>
              <a:t>الدائمية</a:t>
            </a:r>
            <a:r>
              <a:rPr lang="ar-IQ" sz="2400" dirty="0"/>
              <a:t> الجريان (الأنهار) خاصة تلك التي تنتهي مصباتها بالبحار الخارجية والمحيطات( تصريف خارجي ) اذ ان 64% من مساحة القارة </a:t>
            </a:r>
            <a:r>
              <a:rPr lang="ar-IQ" sz="2400" dirty="0" err="1"/>
              <a:t>لايوجد</a:t>
            </a:r>
            <a:r>
              <a:rPr lang="ar-IQ" sz="2400" dirty="0"/>
              <a:t> لها تصريف خارجي وانما تصب أنهارها في داخل القارة ( تصريف داخلي ).</a:t>
            </a:r>
            <a:endParaRPr lang="en-US" sz="2400" dirty="0"/>
          </a:p>
          <a:p>
            <a:pPr algn="r" rtl="1"/>
            <a:r>
              <a:rPr lang="ar-IQ" sz="2400" dirty="0"/>
              <a:t> لقد اثر عامل التضاريس في اختلاف كمية التساقط وقلة المجاري المائية , والمجاري المائية عموما تختلف فمنها دائم الجريان وهي قليلة  ومنها متقطع الجريان وهي الأكثر انتشارا, وتتباين كمية تصريف المياه في الأنهار بين فترة وأخرى بسبب تذبذب كمية الامطار الساقطة. </a:t>
            </a:r>
            <a:endParaRPr lang="en-US" sz="2400" dirty="0"/>
          </a:p>
          <a:p>
            <a:pPr algn="r"/>
            <a:r>
              <a:rPr lang="ar-IQ" sz="2400" dirty="0"/>
              <a:t>تعد المناطق الشرقية أكثر انهارا من المناطق الأخرى بسبب التساقط المستمر طوال العام لكن الانهار تكون قصيرة وسريعة الجريان وغزيرة المياه من الجبال الشرقية ومن تلك </a:t>
            </a:r>
            <a:endParaRPr lang="en-US" sz="2400" dirty="0"/>
          </a:p>
        </p:txBody>
      </p:sp>
    </p:spTree>
    <p:extLst>
      <p:ext uri="{BB962C8B-B14F-4D97-AF65-F5344CB8AC3E}">
        <p14:creationId xmlns:p14="http://schemas.microsoft.com/office/powerpoint/2010/main" val="801875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381000"/>
            <a:ext cx="8001000" cy="5632311"/>
          </a:xfrm>
          <a:prstGeom prst="rect">
            <a:avLst/>
          </a:prstGeom>
        </p:spPr>
        <p:txBody>
          <a:bodyPr wrap="square">
            <a:spAutoFit/>
          </a:bodyPr>
          <a:lstStyle/>
          <a:p>
            <a:pPr algn="just" rtl="1"/>
            <a:r>
              <a:rPr lang="ar-IQ" sz="2400" dirty="0"/>
              <a:t>الانهار(بوردكن, </a:t>
            </a:r>
            <a:r>
              <a:rPr lang="ar-IQ" sz="2400" dirty="0" err="1"/>
              <a:t>فتزدري,كلير</a:t>
            </a:r>
            <a:r>
              <a:rPr lang="ar-IQ" sz="2400" dirty="0"/>
              <a:t> </a:t>
            </a:r>
            <a:r>
              <a:rPr lang="ar-IQ" sz="2400" dirty="0" err="1"/>
              <a:t>نس,هنتر</a:t>
            </a:r>
            <a:r>
              <a:rPr lang="ar-IQ" sz="2400" dirty="0"/>
              <a:t>) وهذه الانهار كونت لها سهولا </a:t>
            </a:r>
            <a:r>
              <a:rPr lang="ar-IQ" sz="2400" dirty="0" err="1"/>
              <a:t>فيضية</a:t>
            </a:r>
            <a:r>
              <a:rPr lang="ar-IQ" sz="2400" dirty="0"/>
              <a:t> على ساحل المحيط الهادي أصبحت فيما بعد عوامل جذب للمهاجرين الأوربيين للاستيطان فيها اذ يتركز فيها معظم سكان القارة, ويستفاد من هذه الانهار في توليد الطاقة الكهربائية في الولايات الجنوبية.</a:t>
            </a:r>
            <a:endParaRPr lang="en-US" sz="2400" dirty="0"/>
          </a:p>
          <a:p>
            <a:pPr algn="just" rtl="1"/>
            <a:r>
              <a:rPr lang="ar-IQ" sz="2400" dirty="0"/>
              <a:t>وفي الجزء الشمالي من القارة توجد مجموعة من الانهار الصغيرة التي تتصف بزيادة كمية المياه الجارية فيها صيفا وقسم منها يتعرض للجفاف </a:t>
            </a:r>
            <a:r>
              <a:rPr lang="ar-IQ" sz="2400" dirty="0" err="1"/>
              <a:t>شتاءا</a:t>
            </a:r>
            <a:r>
              <a:rPr lang="ar-IQ" sz="2400" dirty="0"/>
              <a:t> لانعدام الامطار فيه, ومن أهم تلك الانهار( ميشيل, فلندرز) , وفي غرب القارة توجد مجموعة من الانهار المتقطعة الجريان حيث تجري </a:t>
            </a:r>
            <a:r>
              <a:rPr lang="ar-IQ" sz="2400" dirty="0" err="1"/>
              <a:t>شتاءا</a:t>
            </a:r>
            <a:r>
              <a:rPr lang="ar-IQ" sz="2400" dirty="0"/>
              <a:t> وتنقطع صيفا منها( سوان, </a:t>
            </a:r>
            <a:r>
              <a:rPr lang="ar-IQ" sz="2400" dirty="0" err="1"/>
              <a:t>اشبرتون</a:t>
            </a:r>
            <a:r>
              <a:rPr lang="ar-IQ" sz="2400" dirty="0"/>
              <a:t>) وتجري المياه فيها بسبب الرياح الغربية المسببة </a:t>
            </a:r>
            <a:r>
              <a:rPr lang="ar-IQ" sz="2400" dirty="0" err="1"/>
              <a:t>للامطار</a:t>
            </a:r>
            <a:r>
              <a:rPr lang="ar-IQ" sz="2400" dirty="0"/>
              <a:t> في فصل الشتاء, وفي جزيرة تسمانيا الجنوبية توجد انهار دائمة الجريان بسبب استمرار التساقط بفعل الرياح التجارية وكذلك الرياح الغربية ومن أهم أنهارها دارون.</a:t>
            </a:r>
            <a:endParaRPr lang="en-US" sz="2400" dirty="0"/>
          </a:p>
          <a:p>
            <a:pPr algn="just" rtl="1"/>
            <a:r>
              <a:rPr lang="ar-IQ" sz="2400" dirty="0"/>
              <a:t>وفي داخل القارة يوجد اكبر نظام نهري في القارة هو نهر ميري </a:t>
            </a:r>
            <a:r>
              <a:rPr lang="ar-IQ" sz="2400" dirty="0" err="1"/>
              <a:t>دارلنج</a:t>
            </a:r>
            <a:r>
              <a:rPr lang="ar-IQ" sz="2400" dirty="0"/>
              <a:t> إضافة الى انهار اخرى صغيرة متقطعة الجريان ذات تصريف داخلي , ونهر ميري </a:t>
            </a:r>
            <a:r>
              <a:rPr lang="ar-IQ" sz="2400" dirty="0" err="1"/>
              <a:t>دارلنج</a:t>
            </a:r>
            <a:r>
              <a:rPr lang="ar-IQ" sz="2400" dirty="0"/>
              <a:t> يعد اهم انهار القارة مع رافديه </a:t>
            </a:r>
            <a:r>
              <a:rPr lang="ar-IQ" sz="2400" dirty="0" err="1"/>
              <a:t>دارلنج</a:t>
            </a:r>
            <a:r>
              <a:rPr lang="ar-IQ" sz="2400" dirty="0"/>
              <a:t> </a:t>
            </a:r>
            <a:r>
              <a:rPr lang="ar-IQ" sz="2400" dirty="0" err="1"/>
              <a:t>ومورنبجي</a:t>
            </a:r>
            <a:r>
              <a:rPr lang="ar-IQ" sz="2400" dirty="0"/>
              <a:t> ويبلغ طوله 4068 كم .</a:t>
            </a:r>
            <a:endParaRPr lang="en-US" sz="2400" dirty="0"/>
          </a:p>
        </p:txBody>
      </p:sp>
    </p:spTree>
    <p:extLst>
      <p:ext uri="{BB962C8B-B14F-4D97-AF65-F5344CB8AC3E}">
        <p14:creationId xmlns:p14="http://schemas.microsoft.com/office/powerpoint/2010/main" val="693467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335846"/>
            <a:ext cx="8001000" cy="6001643"/>
          </a:xfrm>
          <a:prstGeom prst="rect">
            <a:avLst/>
          </a:prstGeom>
        </p:spPr>
        <p:txBody>
          <a:bodyPr wrap="square">
            <a:spAutoFit/>
          </a:bodyPr>
          <a:lstStyle/>
          <a:p>
            <a:pPr algn="just" rtl="1"/>
            <a:r>
              <a:rPr lang="ar-IQ" dirty="0"/>
              <a:t> </a:t>
            </a:r>
            <a:r>
              <a:rPr lang="ar-IQ" sz="2400" dirty="0"/>
              <a:t>وتأتي أهمية النهر في كونه الأطول  في القارة وذات تصريف خارجي يربط داخل القارة بالمحيطات الخارجية عن طريق خليج سبنسر الذي يرتبط بخليج استراليا الكبير, إضافة الى انه يجري في منطقة جافة ويستغل في الإنتاج الزراعي في السهول </a:t>
            </a:r>
            <a:r>
              <a:rPr lang="ar-IQ" sz="2400" dirty="0" err="1"/>
              <a:t>الفيضية</a:t>
            </a:r>
            <a:r>
              <a:rPr lang="ar-IQ" sz="2400" dirty="0"/>
              <a:t> التي كونها النهر في منطقة المصب وهي من أفضل المناطق الزراعية في </a:t>
            </a:r>
            <a:r>
              <a:rPr lang="ar-IQ" sz="2400" dirty="0" err="1"/>
              <a:t>القارة,ونتيجة</a:t>
            </a:r>
            <a:r>
              <a:rPr lang="ar-IQ" sz="2400" dirty="0"/>
              <a:t> لتراكم </a:t>
            </a:r>
            <a:r>
              <a:rPr lang="ar-IQ" sz="2400" dirty="0" err="1"/>
              <a:t>الإرسابات</a:t>
            </a:r>
            <a:r>
              <a:rPr lang="ar-IQ" sz="2400" dirty="0"/>
              <a:t> النهرية أصبح مجرى النهر أكثر ارتفاعا من المناطق المجاورة له (الكتف) مما جعله عرضة للفيضانات التي تحدث في بعض السنوات.</a:t>
            </a:r>
            <a:endParaRPr lang="en-US" sz="2400" dirty="0"/>
          </a:p>
          <a:p>
            <a:pPr algn="just" rtl="1"/>
            <a:r>
              <a:rPr lang="ar-IQ" sz="2400" u="sng" dirty="0"/>
              <a:t>المياه الجوفية</a:t>
            </a:r>
            <a:endParaRPr lang="en-US" sz="2400" dirty="0"/>
          </a:p>
          <a:p>
            <a:pPr algn="just" rtl="1"/>
            <a:r>
              <a:rPr lang="ar-IQ" sz="2400" dirty="0"/>
              <a:t>نظرا لقلة الامطار الساقطة وعدم كفايتها للإنتاج الزراعي ونتيجة لانعدام المجاري المائية الدائمة الجريان في مســــــاحة واســـــعة من القارة برزت الحاجة الى لاستثمار المياه الجوفية خاصة في الصحراوية التي تشغل مساحة كبيرة من القارة.</a:t>
            </a:r>
            <a:endParaRPr lang="en-US" sz="2400" dirty="0"/>
          </a:p>
          <a:p>
            <a:pPr algn="just" rtl="1"/>
            <a:r>
              <a:rPr lang="ar-IQ" sz="2400" dirty="0"/>
              <a:t>ان إمكانية استثمار المياه الجوفية تعتمد على مجموعة من العوامل أبرزها طبيعة التكوين الجيولوجي ونوعية الصخور وقابليتها على خزن المياه’ وكذلك توثر طبيعة المناخ , وان كمية الامطار الساقطة تتناسب طرديا مع كمية المياه المخزونة إضافة الى تأثيرها على نوعية المياه الجوفية من خلال غسل التربة والطبقات الصخرية من الأملاح وتقليل نسبة تركيزها في هذه المياه.</a:t>
            </a:r>
            <a:endParaRPr lang="en-US" sz="2400" dirty="0"/>
          </a:p>
        </p:txBody>
      </p:sp>
    </p:spTree>
    <p:extLst>
      <p:ext uri="{BB962C8B-B14F-4D97-AF65-F5344CB8AC3E}">
        <p14:creationId xmlns:p14="http://schemas.microsoft.com/office/powerpoint/2010/main" val="1179914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457200"/>
            <a:ext cx="8001000" cy="6001643"/>
          </a:xfrm>
          <a:prstGeom prst="rect">
            <a:avLst/>
          </a:prstGeom>
        </p:spPr>
        <p:txBody>
          <a:bodyPr wrap="square">
            <a:spAutoFit/>
          </a:bodyPr>
          <a:lstStyle/>
          <a:p>
            <a:pPr algn="just" rtl="1"/>
            <a:r>
              <a:rPr lang="ar-IQ" sz="2400" dirty="0"/>
              <a:t>تتواجد المياه الجوفية في منطقة السهول الوسطى بكميات هائلة وهذه المنطقة تمتد من خليج </a:t>
            </a:r>
            <a:r>
              <a:rPr lang="ar-IQ" sz="2400" dirty="0" err="1"/>
              <a:t>كاربنتاريا</a:t>
            </a:r>
            <a:r>
              <a:rPr lang="ar-IQ" sz="2400" dirty="0"/>
              <a:t> شمالا حتى </a:t>
            </a:r>
            <a:r>
              <a:rPr lang="ar-IQ" sz="2400" dirty="0" err="1"/>
              <a:t>ادلايد</a:t>
            </a:r>
            <a:r>
              <a:rPr lang="ar-IQ" sz="2400" dirty="0"/>
              <a:t> وحوض ماري </a:t>
            </a:r>
            <a:r>
              <a:rPr lang="ar-IQ" sz="2400" dirty="0" err="1"/>
              <a:t>دارلنج</a:t>
            </a:r>
            <a:r>
              <a:rPr lang="ar-IQ" sz="2400" dirty="0"/>
              <a:t> جنوبا وتظهر فيها التكوينات الرملية الرسوبية الضخمة التي لها القابلية على خزن كميات كبيرة من المياه, وهي تكونت بالأساس نتيجة للغمر البحري وتراكم </a:t>
            </a:r>
            <a:r>
              <a:rPr lang="ar-IQ" sz="2400" dirty="0" err="1"/>
              <a:t>الإرسابات</a:t>
            </a:r>
            <a:r>
              <a:rPr lang="ar-IQ" sz="2400" dirty="0"/>
              <a:t> البحرية خلال العصور الجيولوجية المتعاقبة التي مرت بها القارة.</a:t>
            </a:r>
            <a:endParaRPr lang="en-US" sz="2400" dirty="0"/>
          </a:p>
          <a:p>
            <a:pPr algn="just" rtl="1"/>
            <a:r>
              <a:rPr lang="ar-IQ" sz="2400" dirty="0"/>
              <a:t>ان المياه الجوفية نوعان الأول يكون مستواه قريب من سطح الأرض ويعثر عليه على عمق بضعة أمتار منها ويخضع خضوعا مباشرا للمؤثرات الخارجية كالحرارة والإمطار والتبخر ويتصف بقلة المخزون منه وبارتفاع نسبة تركيز الأملاح فيه, والنوع الثاني يوجد على أعماق بعيدة تصل الى 7 آلاف قدم وهي في الأصل مياه الامطار القديمة التي سقطت في فترة العصور المطيرة وتسربت الى باطن الأرض وخزنت في طبقات بعيدة وعزلت عن المؤثرات الخارجية ولذلك فهي أكثر عذوبة من النوع الأول مع ملاحظة وجود عيوب جيولوجية تسمح بزيادة المتسرب الى بعض الأحواض الارتوازية .</a:t>
            </a:r>
            <a:endParaRPr lang="en-US" sz="2400" dirty="0"/>
          </a:p>
          <a:p>
            <a:pPr algn="just" rtl="1"/>
            <a:r>
              <a:rPr lang="ar-IQ" sz="2400" dirty="0"/>
              <a:t>.وتظهر أهمية المياه الجوفية في مجال ارواء الاغنام وزراعة محاصيل العلف على الرغم من ارتفاع نسب تركيز الاملاح فيها اذ ان الاغنام من الحيوانات التي تتحمل المياه يصل نسب تركيز الاملاح فيها الى عشرة آلاف جزء من المليون .</a:t>
            </a:r>
            <a:endParaRPr lang="en-US" sz="2400" dirty="0"/>
          </a:p>
        </p:txBody>
      </p:sp>
    </p:spTree>
    <p:extLst>
      <p:ext uri="{BB962C8B-B14F-4D97-AF65-F5344CB8AC3E}">
        <p14:creationId xmlns:p14="http://schemas.microsoft.com/office/powerpoint/2010/main" val="1063669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533401"/>
            <a:ext cx="8077200" cy="4524315"/>
          </a:xfrm>
          <a:prstGeom prst="rect">
            <a:avLst/>
          </a:prstGeom>
        </p:spPr>
        <p:txBody>
          <a:bodyPr wrap="square">
            <a:spAutoFit/>
          </a:bodyPr>
          <a:lstStyle/>
          <a:p>
            <a:pPr algn="just" rtl="1"/>
            <a:r>
              <a:rPr lang="ar-IQ" sz="2400" dirty="0"/>
              <a:t>ان أهم المناطق التي تستثمر فيها المياه الجوفية هي منطقة الحوض الارتوازي العظيم الذي يشغل معظم أراضي ولايتي </a:t>
            </a:r>
            <a:r>
              <a:rPr lang="ar-IQ" sz="2400" dirty="0" err="1"/>
              <a:t>كونزلاند</a:t>
            </a:r>
            <a:r>
              <a:rPr lang="ar-IQ" sz="2400" dirty="0"/>
              <a:t> </a:t>
            </a:r>
            <a:r>
              <a:rPr lang="ar-IQ" sz="2400" dirty="0" err="1"/>
              <a:t>ونيوساوث</a:t>
            </a:r>
            <a:r>
              <a:rPr lang="ar-IQ" sz="2400" dirty="0"/>
              <a:t> ويلز وجنوب استراليا ويبغ معدل إنتاجه اليومي 200 مليون </a:t>
            </a:r>
            <a:r>
              <a:rPr lang="ar-IQ" sz="2400" dirty="0" err="1"/>
              <a:t>غالون,وكذلك</a:t>
            </a:r>
            <a:r>
              <a:rPr lang="ar-IQ" sz="2400" dirty="0"/>
              <a:t> توجد في الأجزاء الجنوبية الغربية ضمن إقليم البحر  المتوسط المناخي اذ ان طول فترة الجفاف وندرة المجاري المائية زاد من الحاجة الى استثمار المياه الجوفية للاستعمالات الحضرية خاصة مدينة بيرث, إضافة الى استخدامها في تربية الحيوانات ضمن إقليم </a:t>
            </a:r>
            <a:r>
              <a:rPr lang="ar-IQ" sz="2400" dirty="0" err="1"/>
              <a:t>الاستبس</a:t>
            </a:r>
            <a:r>
              <a:rPr lang="ar-IQ" sz="2400" dirty="0"/>
              <a:t> المجاور. أما الأحواض الأخرى مثل حوض اوكلا و فنسنت فان أهميتهما قليلة لأسباب متباينة فحوض اوكلا ترتفع  نسب تركيز الأملاح في مياهه , اما حوض فنسنت فيعود سبب عدم التوسع في استثمار مياهه الجوفية إلى موقعه الجغرافي القريب من نهر موري </a:t>
            </a:r>
            <a:r>
              <a:rPr lang="ar-IQ" sz="2400" dirty="0" err="1"/>
              <a:t>دارلنج</a:t>
            </a:r>
            <a:r>
              <a:rPr lang="ar-IQ" sz="2400" dirty="0"/>
              <a:t> الذي يعتمد عليه اعتمادا أساسيا في الزراعة وفي إرواء الحيوانات وسد حاجة مدينة </a:t>
            </a:r>
            <a:r>
              <a:rPr lang="ar-IQ" sz="2400" dirty="0" err="1"/>
              <a:t>ادلايد</a:t>
            </a:r>
            <a:r>
              <a:rPr lang="ar-IQ" sz="2400" dirty="0"/>
              <a:t> والمراكز الحضرية الأخرى من الماء للاستخدامات البشرية والصناعة .</a:t>
            </a:r>
            <a:endParaRPr lang="en-US" sz="2400" dirty="0"/>
          </a:p>
        </p:txBody>
      </p:sp>
    </p:spTree>
    <p:extLst>
      <p:ext uri="{BB962C8B-B14F-4D97-AF65-F5344CB8AC3E}">
        <p14:creationId xmlns:p14="http://schemas.microsoft.com/office/powerpoint/2010/main" val="2422735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00200" y="914400"/>
            <a:ext cx="5638800" cy="4647426"/>
          </a:xfrm>
          <a:prstGeom prst="rect">
            <a:avLst/>
          </a:prstGeom>
        </p:spPr>
        <p:txBody>
          <a:bodyPr wrap="square">
            <a:spAutoFit/>
          </a:bodyPr>
          <a:lstStyle/>
          <a:p>
            <a:pPr algn="ctr"/>
            <a:r>
              <a:rPr lang="ar-IQ" b="1" dirty="0">
                <a:cs typeface="PT Bold Dusky" pitchFamily="2" charset="-78"/>
              </a:rPr>
              <a:t> </a:t>
            </a:r>
            <a:r>
              <a:rPr lang="ar-IQ" sz="2800" b="1" dirty="0">
                <a:cs typeface="PT Bold Dusky" pitchFamily="2" charset="-78"/>
              </a:rPr>
              <a:t>قارة استراليا</a:t>
            </a:r>
            <a:r>
              <a:rPr lang="en-US" sz="2800" b="1" dirty="0">
                <a:cs typeface="PT Bold Dusky" pitchFamily="2" charset="-78"/>
              </a:rPr>
              <a:t> </a:t>
            </a:r>
          </a:p>
          <a:p>
            <a:pPr algn="ctr"/>
            <a:endParaRPr lang="ar-IQ" sz="2800" b="1" dirty="0">
              <a:cs typeface="PT Bold Dusky" pitchFamily="2" charset="-78"/>
            </a:endParaRPr>
          </a:p>
          <a:p>
            <a:pPr algn="ctr"/>
            <a:r>
              <a:rPr lang="ar-IQ" sz="2800" b="1" dirty="0">
                <a:cs typeface="PT Bold Dusky" pitchFamily="2" charset="-78"/>
              </a:rPr>
              <a:t>مناخ قارة استراليا </a:t>
            </a:r>
          </a:p>
          <a:p>
            <a:pPr algn="ctr"/>
            <a:endParaRPr lang="ar-IQ" sz="2800" b="1" dirty="0">
              <a:cs typeface="PT Bold Dusky" pitchFamily="2" charset="-78"/>
            </a:endParaRPr>
          </a:p>
          <a:p>
            <a:pPr algn="ctr"/>
            <a:r>
              <a:rPr lang="ar-IQ" sz="2800" b="1" dirty="0">
                <a:cs typeface="PT Bold Dusky" pitchFamily="2" charset="-78"/>
              </a:rPr>
              <a:t> والاقاليم المناخية  </a:t>
            </a:r>
          </a:p>
          <a:p>
            <a:pPr algn="ctr"/>
            <a:endParaRPr lang="ar-IQ" sz="2800" b="1" dirty="0">
              <a:cs typeface="PT Bold Dusky" pitchFamily="2" charset="-78"/>
            </a:endParaRPr>
          </a:p>
          <a:p>
            <a:pPr algn="ctr"/>
            <a:r>
              <a:rPr lang="ar-IQ" sz="2800" b="1" dirty="0">
                <a:cs typeface="PT Bold Dusky" pitchFamily="2" charset="-78"/>
              </a:rPr>
              <a:t>الموارد المائية </a:t>
            </a:r>
          </a:p>
          <a:p>
            <a:pPr algn="ctr"/>
            <a:endParaRPr lang="ar-IQ" sz="2800" b="1" dirty="0">
              <a:cs typeface="PT Bold Dusky" pitchFamily="2" charset="-78"/>
            </a:endParaRPr>
          </a:p>
          <a:p>
            <a:pPr algn="ctr"/>
            <a:endParaRPr lang="ar-IQ" b="1" dirty="0">
              <a:cs typeface="PT Bold Dusky" pitchFamily="2" charset="-78"/>
            </a:endParaRPr>
          </a:p>
          <a:p>
            <a:pPr algn="ctr"/>
            <a:endParaRPr lang="ar-IQ" b="1" dirty="0">
              <a:cs typeface="PT Bold Dusky" pitchFamily="2" charset="-78"/>
            </a:endParaRPr>
          </a:p>
          <a:p>
            <a:pPr algn="ctr"/>
            <a:endParaRPr lang="ar-IQ" b="1" dirty="0">
              <a:cs typeface="PT Bold Dusky" pitchFamily="2" charset="-78"/>
            </a:endParaRPr>
          </a:p>
          <a:p>
            <a:pPr algn="ctr"/>
            <a:endParaRPr lang="ar-IQ" b="1" dirty="0">
              <a:cs typeface="PT Bold Dusky" pitchFamily="2" charset="-78"/>
            </a:endParaRPr>
          </a:p>
        </p:txBody>
      </p:sp>
    </p:spTree>
    <p:extLst>
      <p:ext uri="{BB962C8B-B14F-4D97-AF65-F5344CB8AC3E}">
        <p14:creationId xmlns:p14="http://schemas.microsoft.com/office/powerpoint/2010/main" val="3703778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63236" y="304800"/>
            <a:ext cx="8499764" cy="5632311"/>
          </a:xfrm>
          <a:prstGeom prst="rect">
            <a:avLst/>
          </a:prstGeom>
        </p:spPr>
        <p:txBody>
          <a:bodyPr wrap="square">
            <a:spAutoFit/>
          </a:bodyPr>
          <a:lstStyle/>
          <a:p>
            <a:pPr algn="just" rtl="1"/>
            <a:r>
              <a:rPr lang="ar-IQ" sz="2400" u="sng" dirty="0"/>
              <a:t>مناخ قارة استراليا والأقاليم المناخية</a:t>
            </a:r>
            <a:endParaRPr lang="en-US" sz="2400" dirty="0"/>
          </a:p>
          <a:p>
            <a:pPr algn="just" rtl="1"/>
            <a:r>
              <a:rPr lang="ar-IQ" sz="2400" dirty="0"/>
              <a:t>              ان الصفات العامة لمناخ القارة هي الحرارة الشديدة مع قلة في كمية </a:t>
            </a:r>
            <a:r>
              <a:rPr lang="ar-IQ" sz="2400" dirty="0" err="1"/>
              <a:t>الامطارالساقطة</a:t>
            </a:r>
            <a:r>
              <a:rPr lang="ar-IQ" sz="2400" dirty="0"/>
              <a:t> وارتفاع في نسب التبخر, كما يتصف أيضا بالتباين في درجات الحرارة بين الليل والنهار والصيف والشتاء خاصة في المناطق الداخلية, فالقارة تعد من أكثر نطاقات العالم جفافا بسبب الضغوط شبه المدارية والرياح التجارية المتجهة نحو خط الاستواء. ومن عناصر المناخ فيها : </a:t>
            </a:r>
            <a:endParaRPr lang="en-US" sz="2400" dirty="0"/>
          </a:p>
          <a:p>
            <a:pPr algn="just" rtl="1"/>
            <a:r>
              <a:rPr lang="ar-IQ" sz="2400" dirty="0"/>
              <a:t>1 – الحرارة :</a:t>
            </a:r>
            <a:endParaRPr lang="en-US" sz="2400" dirty="0"/>
          </a:p>
          <a:p>
            <a:pPr algn="just" rtl="1"/>
            <a:r>
              <a:rPr lang="ar-IQ" sz="2400" dirty="0"/>
              <a:t>       ان موقع القارة بأكملها في النصف الجنوبي جعل من شهر كانون الثاني اكثر الشهور حرارة وشهر تموز اقلها حرارة , وتتباين درجات الحرارة تبعا لتبان الموقع الفلكي والبعد عن المؤثرات البحرية اذ ان المناطق الداخلية من القارة اكثر حرارة من المناطق الساحلية فعلى سبيل المثال نجد ان حرارة مدينة اليس </a:t>
            </a:r>
            <a:r>
              <a:rPr lang="ar-IQ" sz="2400" dirty="0" err="1"/>
              <a:t>سبرنك</a:t>
            </a:r>
            <a:r>
              <a:rPr lang="ar-IQ" sz="2400" dirty="0"/>
              <a:t> الداخلية في الصيف (ك2) 31,2 م وفي الشتاء (تموز) 13,2 م وبذلك يكون المعدل 23,2 م , أما المدن الساحلية مثل برزبين وسدني وملبورن فتكون اقل اذ بلغت صيفا 25,3 , 21,2 , 19,8 م على التوالي </a:t>
            </a:r>
            <a:r>
              <a:rPr lang="ar-IQ" sz="2400" dirty="0" err="1"/>
              <a:t>وشتاءا</a:t>
            </a:r>
            <a:r>
              <a:rPr lang="ar-IQ" sz="2400" dirty="0"/>
              <a:t> كانت 14,5 10,4 9,2 م اذ ان بخار الماء يلطف من درجات الحرارة .</a:t>
            </a:r>
            <a:endParaRPr lang="en-US" sz="2400" dirty="0"/>
          </a:p>
        </p:txBody>
      </p:sp>
    </p:spTree>
    <p:extLst>
      <p:ext uri="{BB962C8B-B14F-4D97-AF65-F5344CB8AC3E}">
        <p14:creationId xmlns:p14="http://schemas.microsoft.com/office/powerpoint/2010/main" val="3125034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381001"/>
            <a:ext cx="8382000" cy="5262979"/>
          </a:xfrm>
          <a:prstGeom prst="rect">
            <a:avLst/>
          </a:prstGeom>
        </p:spPr>
        <p:txBody>
          <a:bodyPr wrap="square">
            <a:spAutoFit/>
          </a:bodyPr>
          <a:lstStyle/>
          <a:p>
            <a:pPr algn="just" rtl="1"/>
            <a:r>
              <a:rPr lang="ar-IQ" sz="2400" dirty="0"/>
              <a:t>كذلك تختلف درجات الحرارة حسب الموقع الفلكي فالمناطق الشمالية من القارة تكون اكثر حرارة من المناطق الجنوبية لان الأولى قريبة من خط الاستواء وتبدأ الحرارة بالانخفاض كلما ابتعدنا عن خط الاستواء وهذا ما نلاحظه في مدينة دارون الشمالية الواقعة على دائرة عرض 12 ج فقد كانت حرارتها صيفا 29 م  </a:t>
            </a:r>
            <a:r>
              <a:rPr lang="ar-IQ" sz="2400" dirty="0" err="1"/>
              <a:t>وشتاءا</a:t>
            </a:r>
            <a:r>
              <a:rPr lang="ar-IQ" sz="2400" dirty="0"/>
              <a:t> 25 م اما مدينة هوبارت الواقعة على دائرة عرض 42 ج فكانت 16,8 م صيفا و7,5 </a:t>
            </a:r>
            <a:r>
              <a:rPr lang="ar-IQ" sz="2400" dirty="0" err="1"/>
              <a:t>شتاءا</a:t>
            </a:r>
            <a:r>
              <a:rPr lang="ar-IQ" sz="2400" dirty="0"/>
              <a:t>.</a:t>
            </a:r>
            <a:endParaRPr lang="en-US" sz="2400" dirty="0"/>
          </a:p>
          <a:p>
            <a:pPr algn="just" rtl="1"/>
            <a:r>
              <a:rPr lang="ar-IQ" sz="2400" dirty="0"/>
              <a:t>كذلك تختلف درجات الحرارة بالارتفاع عن مستوى سطح البحر اذ ان المناطق الجبلية تكون حرارتها اقل من المناطق المنخفضة , ولابد من الإشارة الى ان السواحل الغربية من القارة اكثر دفئا من السواحل الشرقية  وذلك لان التيار القطبي الجنوبي البارد يكون بعيدا عن ساحل القارة الغربي خاصة الى الشمال من مدينة بيرث فتبقى القارة تحت تأثير التيارات الدافئة.</a:t>
            </a:r>
            <a:endParaRPr lang="en-US" sz="2400" dirty="0"/>
          </a:p>
          <a:p>
            <a:pPr algn="just" rtl="1"/>
            <a:r>
              <a:rPr lang="ar-IQ" sz="2400" dirty="0"/>
              <a:t>تبدأ درجات الحرارة عموما بالانخفاض اعتبارا من شهر نيسان لتصل الى اقل درجة في شهر تموز في مساحات واسعة من استراليا ويكون النصف الشمالي أعلى حرارة من النصف الجنوبي  بسبب موقعه القريب من خط الاستواء الا ان الرطوبة العالية تقلل من فاعلية درجات الحرارة وتأثيرها</a:t>
            </a:r>
            <a:r>
              <a:rPr lang="ar-IQ" dirty="0"/>
              <a:t>.</a:t>
            </a:r>
            <a:endParaRPr lang="en-US" dirty="0"/>
          </a:p>
        </p:txBody>
      </p:sp>
    </p:spTree>
    <p:extLst>
      <p:ext uri="{BB962C8B-B14F-4D97-AF65-F5344CB8AC3E}">
        <p14:creationId xmlns:p14="http://schemas.microsoft.com/office/powerpoint/2010/main" val="2180775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304800"/>
            <a:ext cx="8458200" cy="5262979"/>
          </a:xfrm>
          <a:prstGeom prst="rect">
            <a:avLst/>
          </a:prstGeom>
        </p:spPr>
        <p:txBody>
          <a:bodyPr wrap="square">
            <a:spAutoFit/>
          </a:bodyPr>
          <a:lstStyle/>
          <a:p>
            <a:pPr algn="just" rtl="1"/>
            <a:r>
              <a:rPr lang="ar-IQ" sz="2400" dirty="0"/>
              <a:t>2 – الإمطار :</a:t>
            </a:r>
            <a:endParaRPr lang="en-US" sz="2400" dirty="0"/>
          </a:p>
          <a:p>
            <a:pPr algn="just" rtl="1"/>
            <a:r>
              <a:rPr lang="ar-IQ" sz="2400" dirty="0"/>
              <a:t>تختلف مناطق استراليا من حيث كمية الأمطار الساقطة تبعا لاختلاف مناطق الضغط الجوي التي تخضع لها القارة والتي تحدد اتجاهات الرياح, فالمنطقة الشمالية تخضع </a:t>
            </a:r>
            <a:r>
              <a:rPr lang="ar-IQ" sz="2400" dirty="0" err="1"/>
              <a:t>لتاثير</a:t>
            </a:r>
            <a:r>
              <a:rPr lang="ar-IQ" sz="2400" dirty="0"/>
              <a:t> الرياح الموسمية الصيفية التي تسبب سقوط الامطار الصيفية الغزيرة وينعدم  سقوطها </a:t>
            </a:r>
            <a:r>
              <a:rPr lang="ar-IQ" sz="2400" dirty="0" err="1"/>
              <a:t>شتاءا</a:t>
            </a:r>
            <a:r>
              <a:rPr lang="ar-IQ" sz="2400" dirty="0"/>
              <a:t>, اما الجهات لجنوبية والجنوبية الغربية فتسقط الامطار </a:t>
            </a:r>
            <a:r>
              <a:rPr lang="ar-IQ" sz="2400" dirty="0" err="1"/>
              <a:t>شتاءا</a:t>
            </a:r>
            <a:r>
              <a:rPr lang="ar-IQ" sz="2400" dirty="0"/>
              <a:t> بسبب </a:t>
            </a:r>
            <a:r>
              <a:rPr lang="ar-IQ" sz="2400" dirty="0" err="1"/>
              <a:t>تاثير</a:t>
            </a:r>
            <a:r>
              <a:rPr lang="ar-IQ" sz="2400" dirty="0"/>
              <a:t> الرياح الغربية  ضمن </a:t>
            </a:r>
            <a:r>
              <a:rPr lang="ar-IQ" sz="2400" dirty="0" err="1"/>
              <a:t>مايعرف</a:t>
            </a:r>
            <a:r>
              <a:rPr lang="ar-IQ" sz="2400" dirty="0"/>
              <a:t> بإقليم البحر المتوسط المناخي.</a:t>
            </a:r>
            <a:endParaRPr lang="en-US" sz="2400" dirty="0"/>
          </a:p>
          <a:p>
            <a:pPr algn="just" rtl="1"/>
            <a:r>
              <a:rPr lang="ar-IQ" sz="2400" dirty="0"/>
              <a:t> اما المناطق الداخلية فإنها جافة ولا تسقط عليها الا كميات قليلة لا تتجاوز 25 سم سنويا , ويشمل ذلك نطاقا داخليا يحتل النصف الغربي بحيث يشمل حوالي40 % من المساحة الكلية للقارة. </a:t>
            </a:r>
            <a:r>
              <a:rPr lang="ar-IQ" sz="2400" dirty="0" err="1"/>
              <a:t>وتتميزالامطار</a:t>
            </a:r>
            <a:r>
              <a:rPr lang="ar-IQ" sz="2400" dirty="0"/>
              <a:t> هنا بعدم انتظامها وقلتها اذ قد تنقطع لسنوات متتالية شانها في ذلك شان معظم المناطق الجافة في العالم.</a:t>
            </a:r>
            <a:endParaRPr lang="en-US" sz="2400" dirty="0"/>
          </a:p>
          <a:p>
            <a:pPr algn="just" rtl="1"/>
            <a:r>
              <a:rPr lang="ar-IQ" sz="2400" dirty="0"/>
              <a:t>وتكون الامطار </a:t>
            </a:r>
            <a:r>
              <a:rPr lang="ar-IQ" sz="2400" dirty="0" err="1"/>
              <a:t>دائمية</a:t>
            </a:r>
            <a:r>
              <a:rPr lang="ar-IQ" sz="2400" dirty="0"/>
              <a:t> وغزيرة على السواحل الشرقية والمناطق المرتفعة الشرقية كما في سواحل </a:t>
            </a:r>
            <a:r>
              <a:rPr lang="ar-IQ" sz="2400" dirty="0" err="1"/>
              <a:t>كونزلاند</a:t>
            </a:r>
            <a:r>
              <a:rPr lang="ar-IQ" sz="2400" dirty="0"/>
              <a:t> وتسمانيا وذلك بفعل الرياح التجارية الشرقية الا ان كمياتها تقل تدريجيا بالاتجاه نحو المناطق الداخلية خاصة خلف المرتفعات الشرقية ( ظل المطر) ومنطقة الحوض الداخلي </a:t>
            </a:r>
            <a:r>
              <a:rPr lang="ar-IQ" dirty="0"/>
              <a:t>. </a:t>
            </a:r>
            <a:endParaRPr lang="en-US" dirty="0"/>
          </a:p>
        </p:txBody>
      </p:sp>
    </p:spTree>
    <p:extLst>
      <p:ext uri="{BB962C8B-B14F-4D97-AF65-F5344CB8AC3E}">
        <p14:creationId xmlns:p14="http://schemas.microsoft.com/office/powerpoint/2010/main" val="665735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609600"/>
            <a:ext cx="7924800" cy="5632311"/>
          </a:xfrm>
          <a:prstGeom prst="rect">
            <a:avLst/>
          </a:prstGeom>
        </p:spPr>
        <p:txBody>
          <a:bodyPr wrap="square">
            <a:spAutoFit/>
          </a:bodyPr>
          <a:lstStyle/>
          <a:p>
            <a:pPr algn="just" rtl="1"/>
            <a:r>
              <a:rPr lang="ar-IQ" sz="2400" dirty="0"/>
              <a:t>ان اختلاف الخصائص المناخية في القارة وتباينها من منطقة الى اخرى يرجع الى العوامل الآتية : -</a:t>
            </a:r>
            <a:endParaRPr lang="en-US" sz="2400" dirty="0"/>
          </a:p>
          <a:p>
            <a:pPr algn="just" rtl="1"/>
            <a:r>
              <a:rPr lang="ar-IQ" sz="2400" dirty="0"/>
              <a:t>أ – الموقع الفلكي ....................</a:t>
            </a:r>
            <a:endParaRPr lang="en-US" sz="2400" dirty="0"/>
          </a:p>
          <a:p>
            <a:pPr algn="just" rtl="1"/>
            <a:r>
              <a:rPr lang="ar-IQ" sz="2400" dirty="0"/>
              <a:t>   تقع القارة بين دائرتي عرض 11- 44 ج و يمر مدار الجدي (23.5ج) في منتصف القارة ولذلك اهمية كبيرة في تحديد درجات الحرارة ومناطق الضغط الجوي التي تخضع لها القارة  .</a:t>
            </a:r>
            <a:endParaRPr lang="en-US" sz="2400" dirty="0"/>
          </a:p>
          <a:p>
            <a:pPr algn="just" rtl="1"/>
            <a:r>
              <a:rPr lang="ar-IQ" sz="2400" dirty="0"/>
              <a:t>ففي فصل الصيف الجنوبي(ك2) تتعامد اشعة الشمس على مدار الجدي مما يؤدي الى ارتفاع درجات الحرارة خاصة في المناطق الداخلية في حين تخضع المناطق الساحلية </a:t>
            </a:r>
            <a:r>
              <a:rPr lang="ar-IQ" sz="2400" dirty="0" err="1"/>
              <a:t>لتاثير</a:t>
            </a:r>
            <a:r>
              <a:rPr lang="ar-IQ" sz="2400" dirty="0"/>
              <a:t> المسطحات المائية المجاورة لها , وينعكس تأثير ارتفاع درجات الحرارة على زيادة نسبة التبخر وزيادة حدة الجفاف الذي تعاني منه القارة .</a:t>
            </a:r>
            <a:endParaRPr lang="en-US" sz="2400" dirty="0"/>
          </a:p>
          <a:p>
            <a:pPr algn="r"/>
            <a:r>
              <a:rPr lang="ar-IQ" sz="2400" dirty="0"/>
              <a:t>اما في فصل الشتاء فيكون تعامد اشعة الشمس على مدار السرطان مما يؤدي الى وصول الاشعاع الشمسي مائلا على القارة وبالتالي تنخفض درجات الحرارة خاصة في مناطقها الداخلية ولا شك فيه ان الموقع الفلكي هو الذي يفسر ارتفاع درجات الحرارة في كل الفصول في الجزء الشمالي من القارة اكثر من النصف الجنوبي , كما ان الموقع الفلكي </a:t>
            </a:r>
            <a:endParaRPr lang="en-US" sz="2400" dirty="0"/>
          </a:p>
        </p:txBody>
      </p:sp>
    </p:spTree>
    <p:extLst>
      <p:ext uri="{BB962C8B-B14F-4D97-AF65-F5344CB8AC3E}">
        <p14:creationId xmlns:p14="http://schemas.microsoft.com/office/powerpoint/2010/main" val="3766930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457200"/>
            <a:ext cx="7848600" cy="6370975"/>
          </a:xfrm>
          <a:prstGeom prst="rect">
            <a:avLst/>
          </a:prstGeom>
        </p:spPr>
        <p:txBody>
          <a:bodyPr wrap="square">
            <a:spAutoFit/>
          </a:bodyPr>
          <a:lstStyle/>
          <a:p>
            <a:pPr algn="just" rtl="1"/>
            <a:r>
              <a:rPr lang="ar-IQ" sz="2400" dirty="0"/>
              <a:t>للقارة وحركة الشمس الظاهرية هما السبب في اختلاف </a:t>
            </a:r>
            <a:r>
              <a:rPr lang="ar-IQ" sz="2400" dirty="0" err="1"/>
              <a:t>أنطقة</a:t>
            </a:r>
            <a:r>
              <a:rPr lang="ar-IQ" sz="2400" dirty="0"/>
              <a:t> الضغط الجوي التي تخضع لها لقارة ففي شهر ك2 ( الصيف)  تتركز على داخلية القارة منطقة للضغط المنخفض مما يجعلها عرضة </a:t>
            </a:r>
            <a:r>
              <a:rPr lang="ar-IQ" sz="2400" dirty="0" err="1"/>
              <a:t>لتاثير</a:t>
            </a:r>
            <a:r>
              <a:rPr lang="ar-IQ" sz="2400" dirty="0"/>
              <a:t> الرياح الموسمية القادمة من الشمال والتي تسبب سقوط الامطار بكميات معتدلة على الجزء الشمالي وتكون كمياتها اكبر على الاجزاء الشمالية الشرقية.</a:t>
            </a:r>
            <a:endParaRPr lang="en-US" sz="2400" dirty="0"/>
          </a:p>
          <a:p>
            <a:pPr algn="just" rtl="1"/>
            <a:r>
              <a:rPr lang="ar-IQ" sz="2400" dirty="0"/>
              <a:t>ان اعتدال كمية الامطار الموسمية على القارة مقارنة بكميتها في جنوب قارة آسيا يعود الى صغر مساحة الساحل المواجه لتلك الرياح أولا, ولان القسم الأكبر من الامطار يسقط على مجموعة الجزر التي تعترض تلك الرياح فتقل كمية تلك الامطار تدريجيا </a:t>
            </a:r>
            <a:r>
              <a:rPr lang="ar-IQ" sz="2400" dirty="0" err="1"/>
              <a:t>ثانيا.ويستمر</a:t>
            </a:r>
            <a:r>
              <a:rPr lang="ar-IQ" sz="2400" dirty="0"/>
              <a:t> خضوع الاجزاء الجنوبية الشرقية </a:t>
            </a:r>
            <a:r>
              <a:rPr lang="ar-IQ" sz="2400" dirty="0" err="1"/>
              <a:t>لتاثير</a:t>
            </a:r>
            <a:r>
              <a:rPr lang="ar-IQ" sz="2400" dirty="0"/>
              <a:t> الرياح التجارية الجنوبية الشرقية </a:t>
            </a:r>
            <a:r>
              <a:rPr lang="ar-IQ" sz="2400" dirty="0" err="1"/>
              <a:t>الدائمية</a:t>
            </a:r>
            <a:r>
              <a:rPr lang="ar-IQ" sz="2400" dirty="0"/>
              <a:t> إلا ان تأثيرها يكون اشد على المناطق الساحلية ويقل تدريجيا نحو الداخل.</a:t>
            </a:r>
            <a:endParaRPr lang="en-US" sz="2400" dirty="0"/>
          </a:p>
          <a:p>
            <a:pPr algn="just" rtl="1"/>
            <a:r>
              <a:rPr lang="ar-IQ" sz="2400" dirty="0"/>
              <a:t>وفي فصل الشتاء (تموز) تصبح القارة منطقة للضغط المرتفع (بسبب انخفاض الحرارة) وبذلك تصبح  داخلية القارة مصدرا لهبوب الرياح , ونظرا لان لانعدام المسطحات المائية الداخلية وظروف الجفاف تصبح الرياح الخارجة من القارة رياحا جافة باتجاه السواحل , وتتعرض في نفس الفصل (الشتاء) المنطقة الجنوبية والجنوبية الغربية الى المنخفضات الجوية ( أضداد الأعاصير) التي تسبب في سقوط الامطار عليها والتي تعرف بإقليم البحر المتوسط .</a:t>
            </a:r>
            <a:endParaRPr lang="en-US" sz="2400" dirty="0"/>
          </a:p>
        </p:txBody>
      </p:sp>
    </p:spTree>
    <p:extLst>
      <p:ext uri="{BB962C8B-B14F-4D97-AF65-F5344CB8AC3E}">
        <p14:creationId xmlns:p14="http://schemas.microsoft.com/office/powerpoint/2010/main" val="1242128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335846"/>
            <a:ext cx="7924800" cy="6370975"/>
          </a:xfrm>
          <a:prstGeom prst="rect">
            <a:avLst/>
          </a:prstGeom>
        </p:spPr>
        <p:txBody>
          <a:bodyPr wrap="square">
            <a:spAutoFit/>
          </a:bodyPr>
          <a:lstStyle/>
          <a:p>
            <a:pPr algn="just" rtl="1"/>
            <a:r>
              <a:rPr lang="ar-IQ" sz="2400" dirty="0"/>
              <a:t>ب – التضاريس الأرضية ...................	</a:t>
            </a:r>
            <a:endParaRPr lang="en-US" sz="2400" dirty="0"/>
          </a:p>
          <a:p>
            <a:pPr algn="just" rtl="1"/>
            <a:r>
              <a:rPr lang="ar-IQ" sz="2400" dirty="0"/>
              <a:t>    على الرغم من قلة ارتفاع السلاسل الجبلية في القارة الا ان </a:t>
            </a:r>
            <a:r>
              <a:rPr lang="ar-IQ" sz="2400" dirty="0" err="1"/>
              <a:t>تاثيرها</a:t>
            </a:r>
            <a:r>
              <a:rPr lang="ar-IQ" sz="2400" dirty="0"/>
              <a:t> يكون واضحا على الحالة المناخية , اذ ان المنطقة الوحيدة التي تتعرض لتساقط الثلوج هي الاجزاء الجنوبية الشرقية من مرتفعات الألب الاسترالية التي يزيد ارتفاعها عن 2000م ,</a:t>
            </a:r>
            <a:endParaRPr lang="en-US" sz="2400" dirty="0"/>
          </a:p>
          <a:p>
            <a:pPr algn="just" rtl="1"/>
            <a:r>
              <a:rPr lang="ar-IQ" sz="2400" dirty="0"/>
              <a:t> ان اهمية التضاريس لا تظهر فقط في ارتفاعها وانما أيضا في طبيعة  امتدادها اذ ان جبال استراليا متصلة ومستمرة من الشمال عند شبه جزيرة يورك  الى الجنوب حتى جزيرة تسمانيا التي تزداد فيها ارتفاعاً وهذا الامتداد يجعلها تشكل سدا او حاجزا منيعا أمام التأثيرات البحرية الشرقية لذلك فان السفوح الشرقية من هذه الجبال تسقط عليها معظم </a:t>
            </a:r>
            <a:r>
              <a:rPr lang="ar-IQ" sz="2400" dirty="0" err="1"/>
              <a:t>ماتحمله</a:t>
            </a:r>
            <a:r>
              <a:rPr lang="ar-IQ" sz="2400" dirty="0"/>
              <a:t> الرياح التجارية من الامطار, في حين ان الجهة المعاكسة خلف الجبال تصبح منطقة ظل المطر حيث تقل الامطار تدريجيا وبالاتجاه نحو المناطق الداخلية.</a:t>
            </a:r>
            <a:endParaRPr lang="en-US" sz="2400" dirty="0"/>
          </a:p>
          <a:p>
            <a:pPr algn="just" rtl="1"/>
            <a:r>
              <a:rPr lang="ar-IQ" sz="2400" dirty="0"/>
              <a:t>ويظهر تأثير التضاريس بدرجة اقل على الحافة الجنوبية الغربية من الهضبة الغربية التي يصل ارتفاعها الى ما يقارب 1000م في سلسلة جبال </a:t>
            </a:r>
            <a:r>
              <a:rPr lang="ar-IQ" sz="2400" dirty="0" err="1"/>
              <a:t>سترلنك</a:t>
            </a:r>
            <a:r>
              <a:rPr lang="ar-IQ" sz="2400" dirty="0"/>
              <a:t> مما يسبب في زيادة نصيبها من الامطار التي تسببها الرياح الغربية. ويبدو اثر التضاريس واضحا في اخفض مناطق استراليا وهي بحيرة أيري التي تحصل على اقل كمية من الامطار لا تزيد على 15 سم سنويا</a:t>
            </a:r>
            <a:r>
              <a:rPr lang="ar-IQ" dirty="0"/>
              <a:t>.</a:t>
            </a:r>
            <a:endParaRPr lang="en-US" dirty="0"/>
          </a:p>
        </p:txBody>
      </p:sp>
    </p:spTree>
    <p:extLst>
      <p:ext uri="{BB962C8B-B14F-4D97-AF65-F5344CB8AC3E}">
        <p14:creationId xmlns:p14="http://schemas.microsoft.com/office/powerpoint/2010/main" val="3200240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381000"/>
            <a:ext cx="8077200" cy="5262979"/>
          </a:xfrm>
          <a:prstGeom prst="rect">
            <a:avLst/>
          </a:prstGeom>
        </p:spPr>
        <p:txBody>
          <a:bodyPr wrap="square">
            <a:spAutoFit/>
          </a:bodyPr>
          <a:lstStyle/>
          <a:p>
            <a:pPr algn="just" rtl="1"/>
            <a:r>
              <a:rPr lang="ar-IQ" sz="2400" dirty="0"/>
              <a:t>ج – التيارات البحرية ...................  </a:t>
            </a:r>
            <a:endParaRPr lang="en-US" sz="2400" dirty="0"/>
          </a:p>
          <a:p>
            <a:pPr algn="just" rtl="1"/>
            <a:r>
              <a:rPr lang="ar-IQ" sz="2400" dirty="0"/>
              <a:t>تحيط بقارة استراليا ثلاث مسطحات مائية كبيرة ولهذا اثر كبير في تحديد نوع المناخ السائد وفي تقليل التباين في درجات الحرارة خصوصا في المناطق الساحلية , اما المناطق الداخلية حيث التطرف الشديد في درجات الحرارة بين فصل وآخر.</a:t>
            </a:r>
            <a:endParaRPr lang="en-US" sz="2400" dirty="0"/>
          </a:p>
          <a:p>
            <a:pPr algn="just" rtl="1"/>
            <a:r>
              <a:rPr lang="ar-IQ" sz="2400" dirty="0"/>
              <a:t>وتخضع القارة الى تأثير التيارات البحرية المتمثلة بتيار شرق استراليا الدافئ وهو التيار الاستوائي الجنوبي الدافئ الذي يتجه قسم منه الى السواحل الشرقية نزولا نحو الجنوب فيؤدي الى سقوط الامطار الغزيرة على تلك السواحل وبالتعاون مع الرياح التجارية الجنوبية الشرقية المشبعة بالرطوبة.</a:t>
            </a:r>
            <a:endParaRPr lang="en-US" sz="2400" dirty="0"/>
          </a:p>
          <a:p>
            <a:pPr algn="just" rtl="1"/>
            <a:r>
              <a:rPr lang="ar-IQ" sz="2400" dirty="0"/>
              <a:t>اما السواحل الغربية من القارة فإنها تتعرض الى تأثير غرب استراليا البارد الذي يكون مصدره التيار القطبي الجنوبي حيث تحركه الرياح التجارية نحو القارة الا ان تأثيره ليس بنفس الوضوح في القارات الأخرى الجنوبية والمعروف بتيار غرب القارات المسبب للجفاف  وسبب قلة التأثير يرجع الى بقائه بعيدا عن سواحل القارة الغربية وها يعني دفئ سواحل القارة بشكل نسبي وابتعاد المناطق الصحراوية نسبيا عن الساحل الغربي .</a:t>
            </a:r>
            <a:endParaRPr lang="en-US" sz="2400" dirty="0"/>
          </a:p>
        </p:txBody>
      </p:sp>
    </p:spTree>
    <p:extLst>
      <p:ext uri="{BB962C8B-B14F-4D97-AF65-F5344CB8AC3E}">
        <p14:creationId xmlns:p14="http://schemas.microsoft.com/office/powerpoint/2010/main" val="103877858"/>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2376</Words>
  <Application>Microsoft Office PowerPoint</Application>
  <PresentationFormat>On-screen Show (4:3)</PresentationFormat>
  <Paragraphs>76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د طلال منيهل كريم</dc:title>
  <dc:creator>smarty</dc:creator>
  <cp:lastModifiedBy>9647831345146</cp:lastModifiedBy>
  <cp:revision>21</cp:revision>
  <dcterms:created xsi:type="dcterms:W3CDTF">2020-08-22T18:08:04Z</dcterms:created>
  <dcterms:modified xsi:type="dcterms:W3CDTF">2021-07-12T12:50:59Z</dcterms:modified>
</cp:coreProperties>
</file>