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55A8F1C9-92BD-4DEF-B0A8-46965A7D60BD}" type="datetimeFigureOut">
              <a:rPr lang="ar-IQ" smtClean="0"/>
              <a:t>26/10/1441</a:t>
            </a:fld>
            <a:endParaRPr lang="ar-IQ"/>
          </a:p>
        </p:txBody>
      </p:sp>
      <p:sp>
        <p:nvSpPr>
          <p:cNvPr id="19" name="Footer Placeholder 18"/>
          <p:cNvSpPr>
            <a:spLocks noGrp="1"/>
          </p:cNvSpPr>
          <p:nvPr>
            <p:ph type="ftr" sz="quarter" idx="11"/>
          </p:nvPr>
        </p:nvSpPr>
        <p:spPr/>
        <p:txBody>
          <a:bodyPr/>
          <a:lstStyle/>
          <a:p>
            <a:endParaRPr lang="ar-IQ"/>
          </a:p>
        </p:txBody>
      </p:sp>
      <p:sp>
        <p:nvSpPr>
          <p:cNvPr id="27" name="Slide Number Placeholder 26"/>
          <p:cNvSpPr>
            <a:spLocks noGrp="1"/>
          </p:cNvSpPr>
          <p:nvPr>
            <p:ph type="sldNum" sz="quarter" idx="12"/>
          </p:nvPr>
        </p:nvSpPr>
        <p:spPr/>
        <p:txBody>
          <a:bodyPr/>
          <a:lstStyle/>
          <a:p>
            <a:fld id="{7898C8FB-C8B4-491D-908A-93FA274365C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55A8F1C9-92BD-4DEF-B0A8-46965A7D60BD}" type="datetimeFigureOut">
              <a:rPr lang="ar-IQ" smtClean="0"/>
              <a:t>26/10/1441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55A8F1C9-92BD-4DEF-B0A8-46965A7D60BD}" type="datetimeFigureOut">
              <a:rPr lang="ar-IQ" smtClean="0"/>
              <a:t>26/10/1441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55A8F1C9-92BD-4DEF-B0A8-46965A7D60BD}" type="datetimeFigureOut">
              <a:rPr lang="ar-IQ" smtClean="0"/>
              <a:t>26/10/1441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55A8F1C9-92BD-4DEF-B0A8-46965A7D60BD}" type="datetimeFigureOut">
              <a:rPr lang="ar-IQ" smtClean="0"/>
              <a:t>26/10/1441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7898C8FB-C8B4-491D-908A-93FA274365CF}"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55A8F1C9-92BD-4DEF-B0A8-46965A7D60BD}" type="datetimeFigureOut">
              <a:rPr lang="ar-IQ" smtClean="0"/>
              <a:t>26/10/1441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55A8F1C9-92BD-4DEF-B0A8-46965A7D60BD}" type="datetimeFigureOut">
              <a:rPr lang="ar-IQ" smtClean="0"/>
              <a:t>26/10/1441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55A8F1C9-92BD-4DEF-B0A8-46965A7D60BD}" type="datetimeFigureOut">
              <a:rPr lang="ar-IQ" smtClean="0"/>
              <a:t>26/10/1441</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A8F1C9-92BD-4DEF-B0A8-46965A7D60BD}" type="datetimeFigureOut">
              <a:rPr lang="ar-IQ" smtClean="0"/>
              <a:t>26/10/1441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55A8F1C9-92BD-4DEF-B0A8-46965A7D60BD}" type="datetimeFigureOut">
              <a:rPr lang="ar-IQ" smtClean="0"/>
              <a:t>26/10/1441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7898C8FB-C8B4-491D-908A-93FA274365CF}" type="slidenum">
              <a:rPr lang="ar-IQ" smtClean="0"/>
              <a:t>‹#›</a:t>
            </a:fld>
            <a:endParaRPr lang="ar-IQ"/>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55A8F1C9-92BD-4DEF-B0A8-46965A7D60BD}" type="datetimeFigureOut">
              <a:rPr lang="ar-IQ" smtClean="0"/>
              <a:t>26/10/1441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a:xfrm>
            <a:off x="8077200" y="6356350"/>
            <a:ext cx="609600" cy="365125"/>
          </a:xfrm>
        </p:spPr>
        <p:txBody>
          <a:bodyPr/>
          <a:lstStyle/>
          <a:p>
            <a:fld id="{7898C8FB-C8B4-491D-908A-93FA274365CF}" type="slidenum">
              <a:rPr lang="ar-IQ" smtClean="0"/>
              <a:t>‹#›</a:t>
            </a:fld>
            <a:endParaRPr lang="ar-IQ"/>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5A8F1C9-92BD-4DEF-B0A8-46965A7D60BD}" type="datetimeFigureOut">
              <a:rPr lang="ar-IQ" smtClean="0"/>
              <a:t>26/10/1441</a:t>
            </a:fld>
            <a:endParaRPr lang="ar-IQ"/>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IQ"/>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898C8FB-C8B4-491D-908A-93FA274365CF}" type="slidenum">
              <a:rPr lang="ar-IQ" smtClean="0"/>
              <a:t>‹#›</a:t>
            </a:fld>
            <a:endParaRPr lang="ar-IQ"/>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a:bodyPr>
          <a:lstStyle/>
          <a:p>
            <a:r>
              <a:rPr lang="ar-IQ" sz="3200" dirty="0" smtClean="0"/>
              <a:t>وزارة التعليم العالي والبحث العلمي</a:t>
            </a:r>
            <a:br>
              <a:rPr lang="ar-IQ" sz="3200" dirty="0" smtClean="0"/>
            </a:br>
            <a:r>
              <a:rPr lang="ar-IQ" sz="3200" dirty="0" smtClean="0"/>
              <a:t>جامعة ديالى /كلية لتربية للعلوم الانسانية</a:t>
            </a:r>
            <a:br>
              <a:rPr lang="ar-IQ" sz="3200" dirty="0" smtClean="0"/>
            </a:br>
            <a:r>
              <a:rPr lang="ar-IQ" sz="3200" dirty="0" smtClean="0"/>
              <a:t>الدراسة المسائية</a:t>
            </a:r>
            <a:r>
              <a:rPr lang="en-US" sz="3200" dirty="0" smtClean="0"/>
              <a:t> </a:t>
            </a:r>
            <a:r>
              <a:rPr lang="ar-IQ" sz="3200" dirty="0" smtClean="0"/>
              <a:t>الدراسة قسم الجغرافية/</a:t>
            </a:r>
            <a:endParaRPr lang="ar-IQ" sz="3200" dirty="0"/>
          </a:p>
        </p:txBody>
      </p:sp>
      <p:sp>
        <p:nvSpPr>
          <p:cNvPr id="3" name="عنوان فرعي 2"/>
          <p:cNvSpPr>
            <a:spLocks noGrp="1"/>
          </p:cNvSpPr>
          <p:nvPr>
            <p:ph type="subTitle" idx="1"/>
          </p:nvPr>
        </p:nvSpPr>
        <p:spPr/>
        <p:txBody>
          <a:bodyPr>
            <a:normAutofit/>
          </a:bodyPr>
          <a:lstStyle/>
          <a:p>
            <a:r>
              <a:rPr lang="ar-IQ" sz="2800" dirty="0" smtClean="0"/>
              <a:t>المرحلة الثانية/ جغرافية الريف</a:t>
            </a:r>
          </a:p>
          <a:p>
            <a:r>
              <a:rPr lang="ar-IQ" sz="2800" dirty="0" smtClean="0"/>
              <a:t>م. م  نور رشيد حميد</a:t>
            </a:r>
            <a:endParaRPr lang="ar-IQ" sz="2800" dirty="0"/>
          </a:p>
        </p:txBody>
      </p:sp>
    </p:spTree>
    <p:extLst>
      <p:ext uri="{BB962C8B-B14F-4D97-AF65-F5344CB8AC3E}">
        <p14:creationId xmlns:p14="http://schemas.microsoft.com/office/powerpoint/2010/main" val="3836744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dirty="0"/>
          </a:p>
        </p:txBody>
      </p:sp>
      <p:sp>
        <p:nvSpPr>
          <p:cNvPr id="3" name="عنصر نائب للمحتوى 2"/>
          <p:cNvSpPr>
            <a:spLocks noGrp="1"/>
          </p:cNvSpPr>
          <p:nvPr>
            <p:ph idx="1"/>
          </p:nvPr>
        </p:nvSpPr>
        <p:spPr/>
        <p:txBody>
          <a:bodyPr>
            <a:normAutofit/>
          </a:bodyPr>
          <a:lstStyle/>
          <a:p>
            <a:pPr marL="0" indent="0">
              <a:buNone/>
            </a:pPr>
            <a:r>
              <a:rPr lang="ar-IQ" sz="2800" b="1" dirty="0" smtClean="0"/>
              <a:t>استغلال الارض</a:t>
            </a:r>
          </a:p>
          <a:p>
            <a:pPr marL="0" indent="0">
              <a:buNone/>
            </a:pPr>
            <a:r>
              <a:rPr lang="ar-IQ" sz="2800" b="1" dirty="0" smtClean="0"/>
              <a:t>سؤال //</a:t>
            </a:r>
            <a:r>
              <a:rPr lang="ar-IQ" sz="2800" dirty="0" smtClean="0"/>
              <a:t>ما هي العوامل التي تجعل من الارض محدودة المصادر في كمياتها؟</a:t>
            </a:r>
          </a:p>
          <a:p>
            <a:pPr marL="0" indent="0">
              <a:buNone/>
            </a:pPr>
            <a:r>
              <a:rPr lang="ar-IQ" sz="2800" b="1" dirty="0" smtClean="0"/>
              <a:t>الجواب //1- </a:t>
            </a:r>
            <a:r>
              <a:rPr lang="ar-IQ" sz="2800" dirty="0" smtClean="0"/>
              <a:t>العوامل الطبيعية كالظروف المناخية السائدة في المناطق القطبية او الاحوال الطوبوغرافية كالجبال الوعرة </a:t>
            </a:r>
          </a:p>
          <a:p>
            <a:pPr marL="0" indent="0">
              <a:buNone/>
            </a:pPr>
            <a:r>
              <a:rPr lang="ar-IQ" sz="2800" b="1" dirty="0" smtClean="0"/>
              <a:t>2- </a:t>
            </a:r>
            <a:r>
              <a:rPr lang="ar-IQ" sz="2800" dirty="0" smtClean="0"/>
              <a:t>المياه محدد بارز لمقدار سطح الارض الذي يمكن استغلاله في الزراعة</a:t>
            </a:r>
          </a:p>
          <a:p>
            <a:pPr marL="0" indent="0">
              <a:buNone/>
            </a:pPr>
            <a:r>
              <a:rPr lang="ar-IQ" sz="2800" b="1" dirty="0" smtClean="0"/>
              <a:t>3-</a:t>
            </a:r>
            <a:r>
              <a:rPr lang="ar-IQ" sz="2800" dirty="0" smtClean="0"/>
              <a:t>العامل البشري ودوره في استثمار الماء في اغراض الري</a:t>
            </a:r>
            <a:endParaRPr lang="ar-IQ" sz="2800" b="1" dirty="0"/>
          </a:p>
        </p:txBody>
      </p:sp>
    </p:spTree>
    <p:extLst>
      <p:ext uri="{BB962C8B-B14F-4D97-AF65-F5344CB8AC3E}">
        <p14:creationId xmlns:p14="http://schemas.microsoft.com/office/powerpoint/2010/main" val="3963562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pPr marL="0" indent="0">
              <a:buNone/>
            </a:pPr>
            <a:r>
              <a:rPr lang="ar-IQ" sz="2800" b="1" dirty="0" smtClean="0"/>
              <a:t>معايير استغلال الارض</a:t>
            </a:r>
          </a:p>
          <a:p>
            <a:pPr marL="0" indent="0">
              <a:buNone/>
            </a:pPr>
            <a:r>
              <a:rPr lang="ar-IQ" sz="2800" dirty="0" smtClean="0"/>
              <a:t>1- المعيار الاقتصادي//لقد رافق التطورات الحديثة في  العشرين  سنة الاخيرة في مجال التقدم التقني وزيادة الثروة العامة نمو سريع للسكان خلق طلبا متزايد على كافة انماط الاستثمارات الزراعية اقترنت به مشكلة توفير الارض الكافية لمواجهة الاستثمارات المختلفة في المستقبل </a:t>
            </a:r>
          </a:p>
          <a:p>
            <a:pPr marL="0" indent="0">
              <a:buNone/>
            </a:pPr>
            <a:r>
              <a:rPr lang="ar-IQ" sz="2800" dirty="0" smtClean="0"/>
              <a:t>2-المعيار الاجتماعي// يقصد به تحديد الارض </a:t>
            </a:r>
            <a:r>
              <a:rPr lang="ar-IQ" sz="2800" dirty="0" err="1" smtClean="0"/>
              <a:t>لاغراض</a:t>
            </a:r>
            <a:r>
              <a:rPr lang="ar-IQ" sz="2800" dirty="0" smtClean="0"/>
              <a:t> الاستيطان وتعيين الارض </a:t>
            </a:r>
            <a:r>
              <a:rPr lang="ar-IQ" sz="2800" dirty="0" err="1" smtClean="0"/>
              <a:t>لاغراض</a:t>
            </a:r>
            <a:r>
              <a:rPr lang="ar-IQ" sz="2800" dirty="0" smtClean="0"/>
              <a:t> الانتاج الزراعي  </a:t>
            </a:r>
            <a:r>
              <a:rPr lang="ar-IQ" sz="2800" dirty="0" err="1" smtClean="0"/>
              <a:t>لاعالة</a:t>
            </a:r>
            <a:r>
              <a:rPr lang="ar-IQ" sz="2800" dirty="0" smtClean="0"/>
              <a:t> اعداد السكان المتزايدة مستقبلا نظرا لان المبالغة في انماط استثمار الارض في المستوطنات يهدد امكانية قدرة البشرية على مواجهة مشاكل اطعام السكان</a:t>
            </a:r>
            <a:endParaRPr lang="ar-IQ" sz="2800" dirty="0"/>
          </a:p>
        </p:txBody>
      </p:sp>
    </p:spTree>
    <p:extLst>
      <p:ext uri="{BB962C8B-B14F-4D97-AF65-F5344CB8AC3E}">
        <p14:creationId xmlns:p14="http://schemas.microsoft.com/office/powerpoint/2010/main" val="6393186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pPr marL="0" indent="0">
              <a:buNone/>
            </a:pPr>
            <a:r>
              <a:rPr lang="ar-IQ" sz="2800" dirty="0" smtClean="0"/>
              <a:t>3- المعيار الحضاري//يحدد مواقع الاستخدامات الحضرية </a:t>
            </a:r>
            <a:r>
              <a:rPr lang="ar-IQ" sz="2800" dirty="0" err="1" smtClean="0"/>
              <a:t>للارض</a:t>
            </a:r>
            <a:r>
              <a:rPr lang="ar-IQ" sz="2800" dirty="0" smtClean="0"/>
              <a:t> الريفية قرب هذه الارض من المدن </a:t>
            </a:r>
            <a:r>
              <a:rPr lang="ar-IQ" sz="2800" dirty="0" err="1" smtClean="0"/>
              <a:t>فالارض</a:t>
            </a:r>
            <a:r>
              <a:rPr lang="ar-IQ" sz="2800" dirty="0" smtClean="0"/>
              <a:t> لا يمكن نقلها وعليه يحدث التوسع الحضري على حساب الارض الريفية في المدن حتى لو كان ارضا تشيع فيها الاستخدامات الزراعية</a:t>
            </a:r>
          </a:p>
          <a:p>
            <a:pPr marL="0" indent="0">
              <a:buNone/>
            </a:pPr>
            <a:r>
              <a:rPr lang="ar-IQ" sz="2800" b="1" dirty="0" smtClean="0"/>
              <a:t>الاصلاح الزراعي</a:t>
            </a:r>
          </a:p>
          <a:p>
            <a:pPr marL="0" indent="0">
              <a:buNone/>
            </a:pPr>
            <a:r>
              <a:rPr lang="ar-IQ" sz="2800" dirty="0" smtClean="0"/>
              <a:t>سؤال// ماهي نتائج الاصلاح الزراعي؟</a:t>
            </a:r>
          </a:p>
          <a:p>
            <a:pPr marL="0" indent="0">
              <a:buNone/>
            </a:pPr>
            <a:r>
              <a:rPr lang="ar-IQ" sz="2800" dirty="0" smtClean="0"/>
              <a:t>الجواب//1-تحويل مزرعة العائلة التي كانت تنتج معظم ما تحتاجه في المناطق الاكثر تقدما في العالم تتجه نحو التخصص </a:t>
            </a:r>
            <a:r>
              <a:rPr lang="ar-IQ" sz="2800" dirty="0" err="1" smtClean="0"/>
              <a:t>بانتاج</a:t>
            </a:r>
            <a:r>
              <a:rPr lang="ar-IQ" sz="2800" dirty="0" smtClean="0"/>
              <a:t> افضل </a:t>
            </a:r>
          </a:p>
          <a:p>
            <a:pPr marL="0" indent="0">
              <a:buNone/>
            </a:pPr>
            <a:r>
              <a:rPr lang="ar-IQ" sz="2800" dirty="0" smtClean="0"/>
              <a:t>2-استبدلت هذه المزارع الحصان بالساحبة مما حرر الفلاح من ضرورة زراعة العلف او اعداد المرعى </a:t>
            </a:r>
            <a:endParaRPr lang="ar-IQ" sz="2800" dirty="0"/>
          </a:p>
        </p:txBody>
      </p:sp>
    </p:spTree>
    <p:extLst>
      <p:ext uri="{BB962C8B-B14F-4D97-AF65-F5344CB8AC3E}">
        <p14:creationId xmlns:p14="http://schemas.microsoft.com/office/powerpoint/2010/main" val="231518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pPr marL="0" indent="0">
              <a:buNone/>
            </a:pPr>
            <a:r>
              <a:rPr lang="ar-IQ" sz="2800" dirty="0" smtClean="0"/>
              <a:t>3-الاصلاح الزراعي ضروري خاصة في المناطق الريفية التي يشيع فيها ملكيات المالكين الكبار </a:t>
            </a:r>
            <a:r>
              <a:rPr lang="ar-IQ" sz="2800" dirty="0" err="1" smtClean="0"/>
              <a:t>للارض</a:t>
            </a:r>
            <a:r>
              <a:rPr lang="ar-IQ" sz="2800" dirty="0" smtClean="0"/>
              <a:t> مما ينتج عنه تركز معظم الدخل الزراعي في المناطق الريفية في ايدي قلة المالكين</a:t>
            </a:r>
          </a:p>
          <a:p>
            <a:pPr marL="0" indent="0">
              <a:buNone/>
            </a:pPr>
            <a:r>
              <a:rPr lang="ar-IQ" sz="2800" dirty="0" smtClean="0"/>
              <a:t>4- يهدف الاصلاح الزراعي الى اعادة توزيع الارض وتنظيم العلاقة بين المالك </a:t>
            </a:r>
            <a:r>
              <a:rPr lang="ar-IQ" sz="2800" dirty="0" err="1" smtClean="0"/>
              <a:t>والمستاجر</a:t>
            </a:r>
            <a:r>
              <a:rPr lang="ar-IQ" sz="2800" dirty="0" smtClean="0"/>
              <a:t> واعادة نظم الاستغلال الزراعي </a:t>
            </a:r>
          </a:p>
          <a:p>
            <a:pPr marL="0" indent="0">
              <a:buNone/>
            </a:pPr>
            <a:r>
              <a:rPr lang="ar-IQ" sz="2800" dirty="0" smtClean="0"/>
              <a:t>5- معالجة عيوب نظام الاستغلال الزراعي وفي مقدمتها سوء تنافس عناصر الدخل </a:t>
            </a:r>
          </a:p>
          <a:p>
            <a:pPr marL="0" indent="0">
              <a:buNone/>
            </a:pPr>
            <a:r>
              <a:rPr lang="ar-IQ" sz="2800" dirty="0" smtClean="0"/>
              <a:t>6-تحديد العلاقات الزراعية مما يضمن عدالة توزيع الدخل بين فئات المستثمرين كتحديد العلاقة بين الملاك </a:t>
            </a:r>
            <a:r>
              <a:rPr lang="ar-IQ" sz="2800" dirty="0" err="1" smtClean="0"/>
              <a:t>والمستاجرين</a:t>
            </a:r>
            <a:r>
              <a:rPr lang="ar-IQ" sz="2800" dirty="0" smtClean="0"/>
              <a:t> وبين الحائزين والعمال الزراعيين </a:t>
            </a:r>
            <a:endParaRPr lang="ar-IQ" sz="2800" dirty="0"/>
          </a:p>
        </p:txBody>
      </p:sp>
    </p:spTree>
    <p:extLst>
      <p:ext uri="{BB962C8B-B14F-4D97-AF65-F5344CB8AC3E}">
        <p14:creationId xmlns:p14="http://schemas.microsoft.com/office/powerpoint/2010/main" val="2378653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lnSpcReduction="10000"/>
          </a:bodyPr>
          <a:lstStyle/>
          <a:p>
            <a:pPr marL="0" indent="0">
              <a:buNone/>
            </a:pPr>
            <a:r>
              <a:rPr lang="ar-IQ" dirty="0" smtClean="0"/>
              <a:t>7- يسعى الاصلاح الزراعي الى القضاء على اسس نظام الاقطاع </a:t>
            </a:r>
          </a:p>
          <a:p>
            <a:pPr marL="0" indent="0">
              <a:buNone/>
            </a:pPr>
            <a:r>
              <a:rPr lang="ar-IQ" dirty="0" smtClean="0"/>
              <a:t>8- زيادة الانتاج الزراعي للارتفاع بمستوى الدخل الفردي في المناطق الريفية </a:t>
            </a:r>
          </a:p>
          <a:p>
            <a:pPr marL="0" indent="0">
              <a:buNone/>
            </a:pPr>
            <a:r>
              <a:rPr lang="ar-IQ" dirty="0" smtClean="0"/>
              <a:t>9- يهتم الاصلاح الزراعي ايضا بالثروة الحيوانية من خلال توفير الرعاية البيطرية للمواشي على شكل اعلاف مصنعة او مراعي </a:t>
            </a:r>
          </a:p>
          <a:p>
            <a:pPr marL="0" indent="0">
              <a:buNone/>
            </a:pPr>
            <a:r>
              <a:rPr lang="ar-IQ" b="1" dirty="0" smtClean="0"/>
              <a:t>هناك ست فئات رئيسة من اشكال علاقات ملكية الارض تتميز بها دول العالم الثالث وهي:</a:t>
            </a:r>
          </a:p>
          <a:p>
            <a:pPr marL="0" indent="0">
              <a:buNone/>
            </a:pPr>
            <a:r>
              <a:rPr lang="ar-IQ" b="1" dirty="0" smtClean="0"/>
              <a:t>1- </a:t>
            </a:r>
            <a:r>
              <a:rPr lang="ar-IQ" dirty="0" smtClean="0"/>
              <a:t>المقاطعات//يسود هذا النوع في دول جنوب شرق اسيا وافريقيا ,تكون ملكية الارض </a:t>
            </a:r>
            <a:r>
              <a:rPr lang="ar-IQ" dirty="0" err="1" smtClean="0"/>
              <a:t>لاقلية</a:t>
            </a:r>
            <a:r>
              <a:rPr lang="ar-IQ" dirty="0" smtClean="0"/>
              <a:t> من الناس , الانتاج واطئ بالنسبة للوحدة المساحية </a:t>
            </a:r>
            <a:r>
              <a:rPr lang="ar-IQ" dirty="0" err="1" smtClean="0"/>
              <a:t>للارض</a:t>
            </a:r>
            <a:r>
              <a:rPr lang="ar-IQ" dirty="0" smtClean="0"/>
              <a:t> , ارتفاع كثافة اليد العاملة مع قلة كثافة راس المال </a:t>
            </a:r>
          </a:p>
          <a:p>
            <a:pPr marL="0" indent="0">
              <a:buNone/>
            </a:pPr>
            <a:r>
              <a:rPr lang="ar-IQ" b="1" dirty="0" smtClean="0"/>
              <a:t>2- </a:t>
            </a:r>
            <a:r>
              <a:rPr lang="ar-IQ" dirty="0" smtClean="0"/>
              <a:t>مقاطعات امريكا اللاتينية //تشمل كل الارض المؤجرة من ملاك الارض </a:t>
            </a:r>
            <a:endParaRPr lang="ar-IQ" b="1" dirty="0"/>
          </a:p>
        </p:txBody>
      </p:sp>
    </p:spTree>
    <p:extLst>
      <p:ext uri="{BB962C8B-B14F-4D97-AF65-F5344CB8AC3E}">
        <p14:creationId xmlns:p14="http://schemas.microsoft.com/office/powerpoint/2010/main" val="2549100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marL="0" indent="0">
              <a:buNone/>
            </a:pPr>
            <a:r>
              <a:rPr lang="ar-IQ" sz="2800" dirty="0" smtClean="0"/>
              <a:t>وتراكيب علاقات مالك او مدير ,تقتصر ملكية الارض على قلة من الناس , الانتاج التجاري يميز الانتاج , كثافة العمل وراس المال واطئان </a:t>
            </a:r>
          </a:p>
          <a:p>
            <a:pPr marL="0" indent="0">
              <a:buNone/>
            </a:pPr>
            <a:r>
              <a:rPr lang="ar-IQ" sz="2800" dirty="0" smtClean="0"/>
              <a:t>3- امساك الذرية او مجموعة اجتماعية معينة بحق الانتفاع , الغرض من الانتاج فيها معاشيا , تسود هذه الفئة في افريقيا المدارية وجنوب شرق اسيا </a:t>
            </a:r>
          </a:p>
          <a:p>
            <a:pPr marL="0" indent="0">
              <a:buNone/>
            </a:pPr>
            <a:r>
              <a:rPr lang="ar-IQ" sz="2800" dirty="0" smtClean="0"/>
              <a:t>4- المزارع المنظمة//وهي عبارة عن مراعي يمتلكها عادة اجانب , يتم فيها استخدام الايدي العاملة الاجيرة , الانتاج يكون لغرض تصديره الى الاسواق الخارجية , يرتفع في هذه الفئة راس المال والعمالة كما ترتفع فيها الانتاجية </a:t>
            </a:r>
            <a:endParaRPr lang="ar-IQ" sz="2800" dirty="0"/>
          </a:p>
        </p:txBody>
      </p:sp>
    </p:spTree>
    <p:extLst>
      <p:ext uri="{BB962C8B-B14F-4D97-AF65-F5344CB8AC3E}">
        <p14:creationId xmlns:p14="http://schemas.microsoft.com/office/powerpoint/2010/main" val="398794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a:bodyPr>
          <a:lstStyle/>
          <a:p>
            <a:pPr marL="0" indent="0">
              <a:buNone/>
            </a:pPr>
            <a:r>
              <a:rPr lang="ar-IQ" sz="2800" dirty="0" smtClean="0"/>
              <a:t>5- الاشكال الاشتراكية//هنا تستثمر الارض من قبل الدولة او من قبل مجموعة كبيرة من السكان , هذا النظام يشيع بشكل خاص في جنوب شرق اسيا </a:t>
            </a:r>
          </a:p>
          <a:p>
            <a:pPr marL="0" indent="0">
              <a:buNone/>
            </a:pPr>
            <a:r>
              <a:rPr lang="ar-IQ" sz="2800" dirty="0" smtClean="0"/>
              <a:t>6- ملكية الارض الشخصية والتي ترتبط بالزراعة التجارية او زراعة </a:t>
            </a:r>
            <a:r>
              <a:rPr lang="ar-IQ" sz="2800" smtClean="0"/>
              <a:t>اقتصاد السوق </a:t>
            </a:r>
            <a:endParaRPr lang="ar-IQ" sz="2800" dirty="0"/>
          </a:p>
        </p:txBody>
      </p:sp>
    </p:spTree>
    <p:extLst>
      <p:ext uri="{BB962C8B-B14F-4D97-AF65-F5344CB8AC3E}">
        <p14:creationId xmlns:p14="http://schemas.microsoft.com/office/powerpoint/2010/main" val="36872297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76</TotalTime>
  <Words>540</Words>
  <Application>Microsoft Office PowerPoint</Application>
  <PresentationFormat>عرض على الشاشة (3:4)‏</PresentationFormat>
  <Paragraphs>31</Paragraphs>
  <Slides>8</Slides>
  <Notes>0</Notes>
  <HiddenSlides>0</HiddenSlides>
  <MMClips>0</MMClips>
  <ScaleCrop>false</ScaleCrop>
  <HeadingPairs>
    <vt:vector size="4" baseType="variant">
      <vt:variant>
        <vt:lpstr>نسق</vt:lpstr>
      </vt:variant>
      <vt:variant>
        <vt:i4>1</vt:i4>
      </vt:variant>
      <vt:variant>
        <vt:lpstr>عناوين الشرائح</vt:lpstr>
      </vt:variant>
      <vt:variant>
        <vt:i4>8</vt:i4>
      </vt:variant>
    </vt:vector>
  </HeadingPairs>
  <TitlesOfParts>
    <vt:vector size="9" baseType="lpstr">
      <vt:lpstr>تدفق</vt:lpstr>
      <vt:lpstr>وزارة التعليم العالي والبحث العلمي جامعة ديالى /كلية لتربية للعلوم الانسانية الدراسة المسائية الدراسة قسم الجغرافية/</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جامعة ديالى /كلية لتربية للعلوم الانسانية الدراسة المسائية الدراسة قسم الجغرافية/</dc:title>
  <dc:creator>Smart</dc:creator>
  <cp:lastModifiedBy>Smart</cp:lastModifiedBy>
  <cp:revision>8</cp:revision>
  <dcterms:created xsi:type="dcterms:W3CDTF">2020-06-17T16:21:09Z</dcterms:created>
  <dcterms:modified xsi:type="dcterms:W3CDTF">2020-06-17T17:37:27Z</dcterms:modified>
</cp:coreProperties>
</file>