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D32DB3DB-AB7F-4900-9525-01C4A3075904}"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1175173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32DB3DB-AB7F-4900-9525-01C4A3075904}"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175421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32DB3DB-AB7F-4900-9525-01C4A3075904}"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453652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32DB3DB-AB7F-4900-9525-01C4A3075904}"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2652734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D32DB3DB-AB7F-4900-9525-01C4A3075904}"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441283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D32DB3DB-AB7F-4900-9525-01C4A3075904}"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3250819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D32DB3DB-AB7F-4900-9525-01C4A3075904}" type="datetimeFigureOut">
              <a:rPr lang="ar-SA" smtClean="0"/>
              <a:t>03/12/1442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295252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D32DB3DB-AB7F-4900-9525-01C4A3075904}" type="datetimeFigureOut">
              <a:rPr lang="ar-SA" smtClean="0"/>
              <a:t>03/12/1442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116386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32DB3DB-AB7F-4900-9525-01C4A3075904}" type="datetimeFigureOut">
              <a:rPr lang="ar-SA" smtClean="0"/>
              <a:t>03/12/1442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2638371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D32DB3DB-AB7F-4900-9525-01C4A3075904}"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1276169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D32DB3DB-AB7F-4900-9525-01C4A3075904}"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9ACA700-7305-4AA1-9E1F-A43F63486C5A}" type="slidenum">
              <a:rPr lang="ar-SA" smtClean="0"/>
              <a:t>‹#›</a:t>
            </a:fld>
            <a:endParaRPr lang="ar-SA"/>
          </a:p>
        </p:txBody>
      </p:sp>
    </p:spTree>
    <p:extLst>
      <p:ext uri="{BB962C8B-B14F-4D97-AF65-F5344CB8AC3E}">
        <p14:creationId xmlns:p14="http://schemas.microsoft.com/office/powerpoint/2010/main" val="2892826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32DB3DB-AB7F-4900-9525-01C4A3075904}" type="datetimeFigureOut">
              <a:rPr lang="ar-SA" smtClean="0"/>
              <a:t>03/12/1442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9ACA700-7305-4AA1-9E1F-A43F63486C5A}" type="slidenum">
              <a:rPr lang="ar-SA" smtClean="0"/>
              <a:t>‹#›</a:t>
            </a:fld>
            <a:endParaRPr lang="ar-SA"/>
          </a:p>
        </p:txBody>
      </p:sp>
    </p:spTree>
    <p:extLst>
      <p:ext uri="{BB962C8B-B14F-4D97-AF65-F5344CB8AC3E}">
        <p14:creationId xmlns:p14="http://schemas.microsoft.com/office/powerpoint/2010/main" val="276578709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a:t>
            </a:r>
            <a:r>
              <a:rPr lang="ar-IQ" b="1"/>
              <a:t>د </a:t>
            </a:r>
            <a:r>
              <a:rPr lang="ar-IQ" b="1" dirty="0"/>
              <a:t>طلال </a:t>
            </a:r>
            <a:r>
              <a:rPr lang="ar-IQ" b="1" dirty="0" err="1"/>
              <a:t>منيهل</a:t>
            </a:r>
            <a:r>
              <a:rPr lang="ar-IQ" b="1" dirty="0"/>
              <a:t> كريم </a:t>
            </a:r>
            <a:br>
              <a:rPr lang="ar-SA" b="1" dirty="0"/>
            </a:br>
            <a:endParaRPr lang="ar-SA" dirty="0"/>
          </a:p>
        </p:txBody>
      </p:sp>
      <p:sp>
        <p:nvSpPr>
          <p:cNvPr id="3" name="عنوان فرعي 2"/>
          <p:cNvSpPr>
            <a:spLocks noGrp="1"/>
          </p:cNvSpPr>
          <p:nvPr>
            <p:ph type="subTitle" idx="1"/>
          </p:nvPr>
        </p:nvSpPr>
        <p:spPr>
          <a:xfrm>
            <a:off x="1371600" y="4038600"/>
            <a:ext cx="6400800" cy="1295400"/>
          </a:xfrm>
        </p:spPr>
        <p:txBody>
          <a:bodyPr/>
          <a:lstStyle/>
          <a:p>
            <a:pPr algn="r"/>
            <a:r>
              <a:rPr lang="ar-IQ" dirty="0"/>
              <a:t>                 د</a:t>
            </a:r>
            <a:endParaRPr lang="ar-SA" dirty="0"/>
          </a:p>
        </p:txBody>
      </p:sp>
    </p:spTree>
    <p:extLst>
      <p:ext uri="{BB962C8B-B14F-4D97-AF65-F5344CB8AC3E}">
        <p14:creationId xmlns:p14="http://schemas.microsoft.com/office/powerpoint/2010/main" val="980761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85800"/>
            <a:ext cx="7696200" cy="4401205"/>
          </a:xfrm>
          <a:prstGeom prst="rect">
            <a:avLst/>
          </a:prstGeom>
        </p:spPr>
        <p:txBody>
          <a:bodyPr wrap="square">
            <a:spAutoFit/>
          </a:bodyPr>
          <a:lstStyle/>
          <a:p>
            <a:pPr algn="just"/>
            <a:r>
              <a:rPr lang="ar-IQ" sz="2800" dirty="0"/>
              <a:t>هذه الكتل بتشابه بنيتها ، اما بالنسبة لقارة </a:t>
            </a:r>
            <a:r>
              <a:rPr lang="ar-IQ" sz="2800" dirty="0" err="1"/>
              <a:t>افريفيا</a:t>
            </a:r>
            <a:r>
              <a:rPr lang="ar-IQ" sz="2800" dirty="0"/>
              <a:t> فقد بقيت على شكلها وتتكون من كتلة قديمة تمثل جزء كبير من القارة القديمة وتتكون هذه الكتلة من صخور قديمة التكوين يصل عمر بعضها  الى 100 مليون سنة وعمر الجزء الاخر الى 1300 مليون سنة وتتكون من صخور بلورية كما ان الصخور النارية </a:t>
            </a:r>
            <a:r>
              <a:rPr lang="ar-IQ" sz="2800" dirty="0" err="1"/>
              <a:t>كالكرانين</a:t>
            </a:r>
            <a:r>
              <a:rPr lang="ar-IQ" sz="2800" dirty="0"/>
              <a:t> والمتحولة الرسوبية القديمة او النارية تنتشر فوق سطح القارة وفي مناطق متعددة وقاومت هذه الصخور الالتواءات التي اصابتها في العصور الجيولوجية كما قاومت طغيان البحر القديم بحيث </a:t>
            </a:r>
            <a:r>
              <a:rPr lang="ar-IQ" sz="2800" dirty="0" err="1"/>
              <a:t>افتصرت</a:t>
            </a:r>
            <a:r>
              <a:rPr lang="ar-IQ" sz="2800" dirty="0"/>
              <a:t> رواسب هذا البحر في الاطراف الجنوبية والشمالية على شكل اشرطة تركها البحر بعد انسحابه . </a:t>
            </a:r>
            <a:endParaRPr lang="en-US" sz="2800" dirty="0"/>
          </a:p>
        </p:txBody>
      </p:sp>
    </p:spTree>
    <p:extLst>
      <p:ext uri="{BB962C8B-B14F-4D97-AF65-F5344CB8AC3E}">
        <p14:creationId xmlns:p14="http://schemas.microsoft.com/office/powerpoint/2010/main" val="1838258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685800"/>
            <a:ext cx="7543800" cy="5262979"/>
          </a:xfrm>
          <a:prstGeom prst="rect">
            <a:avLst/>
          </a:prstGeom>
        </p:spPr>
        <p:txBody>
          <a:bodyPr wrap="square">
            <a:spAutoFit/>
          </a:bodyPr>
          <a:lstStyle/>
          <a:p>
            <a:pPr algn="just"/>
            <a:r>
              <a:rPr lang="ar-IQ" sz="2400" dirty="0"/>
              <a:t>كما تعرضت الكتلة القديمة الى حركات الشد والضغط فهبطت بعض جهاتها وارتفعت الاخرى مكونه الجبال الانكسارية اما الجبال الالتوائية فقد احاطت الكتلة القديمة خاصة الاطراف الشمالية فكانت نتيجة الالتواءات التي تعرضت اليها الاجزاء الحديثة والتي انسحبت عنها البحر القديم وكان ذلك في الزمن الثالث . </a:t>
            </a:r>
            <a:endParaRPr lang="en-US" sz="2400" dirty="0"/>
          </a:p>
          <a:p>
            <a:pPr algn="just"/>
            <a:r>
              <a:rPr lang="ar-IQ" sz="2400" dirty="0"/>
              <a:t>في حين تكونت الجبال في منطقة الكاب في الزمن الثاني والذي يعود </a:t>
            </a:r>
            <a:r>
              <a:rPr lang="ar-IQ" sz="2400" dirty="0" err="1"/>
              <a:t>تاريخة</a:t>
            </a:r>
            <a:r>
              <a:rPr lang="ar-IQ" sz="2400" dirty="0"/>
              <a:t> الى 200 مليون سنة . </a:t>
            </a:r>
            <a:endParaRPr lang="en-US" sz="2400" dirty="0"/>
          </a:p>
          <a:p>
            <a:pPr algn="just"/>
            <a:r>
              <a:rPr lang="ar-IQ" sz="2400" dirty="0"/>
              <a:t>اما داخل القارة فقد ظهرت فيه رواسب قارية خاصة في الاحواض الداخلية والمياه </a:t>
            </a:r>
            <a:r>
              <a:rPr lang="ar-IQ" sz="2400" dirty="0" err="1"/>
              <a:t>العذبه</a:t>
            </a:r>
            <a:r>
              <a:rPr lang="ar-IQ" sz="2400" dirty="0"/>
              <a:t> او في الخلجان المالحة ساهمت في </a:t>
            </a:r>
            <a:r>
              <a:rPr lang="ar-IQ" sz="2400" dirty="0" err="1"/>
              <a:t>ارسابها</a:t>
            </a:r>
            <a:r>
              <a:rPr lang="ar-IQ" sz="2400" dirty="0"/>
              <a:t> عوامل </a:t>
            </a:r>
            <a:r>
              <a:rPr lang="ar-IQ" sz="2400" dirty="0" err="1"/>
              <a:t>الارساب</a:t>
            </a:r>
            <a:r>
              <a:rPr lang="ar-IQ" sz="2400" dirty="0"/>
              <a:t> من مياه ورياح ويمتاز الجزء الشمالي من هذه الكتلة بالجفاف في اكثر العصور الجيولوجية نتج عنه تعرضه لعمليات </a:t>
            </a:r>
            <a:r>
              <a:rPr lang="ar-IQ" sz="2400" dirty="0" err="1"/>
              <a:t>التحات</a:t>
            </a:r>
            <a:r>
              <a:rPr lang="ar-IQ" sz="2400" dirty="0"/>
              <a:t> وساد فيه الاستقرار وضلت تكويناته افقية لم تتعرض للكثير من الحركات العنيفة من انكسارات وهبوط وخروج </a:t>
            </a:r>
            <a:r>
              <a:rPr lang="ar-IQ" sz="2400" dirty="0" err="1"/>
              <a:t>اللافا</a:t>
            </a:r>
            <a:r>
              <a:rPr lang="ar-IQ" sz="2400" dirty="0"/>
              <a:t> ونشأ عن ذلك كتله من الاخاديد والاحواض الداخلية والحمم البركانية والهضاب والسهول . </a:t>
            </a:r>
            <a:endParaRPr lang="en-US" sz="2400" dirty="0"/>
          </a:p>
        </p:txBody>
      </p:sp>
    </p:spTree>
    <p:extLst>
      <p:ext uri="{BB962C8B-B14F-4D97-AF65-F5344CB8AC3E}">
        <p14:creationId xmlns:p14="http://schemas.microsoft.com/office/powerpoint/2010/main" val="1454405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66800" y="533400"/>
            <a:ext cx="7239000" cy="5632311"/>
          </a:xfrm>
          <a:prstGeom prst="rect">
            <a:avLst/>
          </a:prstGeom>
        </p:spPr>
        <p:txBody>
          <a:bodyPr wrap="square">
            <a:spAutoFit/>
          </a:bodyPr>
          <a:lstStyle/>
          <a:p>
            <a:pPr algn="just"/>
            <a:r>
              <a:rPr lang="ar-IQ" sz="2400" dirty="0"/>
              <a:t>اما صخور الكتلة القديمة فتمثل الصخور </a:t>
            </a:r>
            <a:r>
              <a:rPr lang="ar-IQ" sz="2400" dirty="0" err="1"/>
              <a:t>الاركية</a:t>
            </a:r>
            <a:r>
              <a:rPr lang="ar-IQ" sz="2400" dirty="0"/>
              <a:t> نسبة عالية منها وتظهر فوق سطح القارة الافريقية وتغطي نصف مساحة الكتلة وتعرضت هذه الصخور للتحول الشديد اثناء تاريخها الجيولوجي وتعرف بتكوينات </a:t>
            </a:r>
            <a:r>
              <a:rPr lang="ar-IQ" sz="2400" dirty="0" err="1"/>
              <a:t>ماقبل</a:t>
            </a:r>
            <a:r>
              <a:rPr lang="ar-IQ" sz="2400" dirty="0"/>
              <a:t> </a:t>
            </a:r>
            <a:r>
              <a:rPr lang="ar-IQ" sz="2400" dirty="0" err="1"/>
              <a:t>الكامبري</a:t>
            </a:r>
            <a:r>
              <a:rPr lang="ar-IQ" sz="2400" dirty="0"/>
              <a:t> ومنها صخور </a:t>
            </a:r>
            <a:r>
              <a:rPr lang="ar-IQ" sz="2400" dirty="0" err="1"/>
              <a:t>الكرانيت</a:t>
            </a:r>
            <a:r>
              <a:rPr lang="ar-IQ" sz="2400" dirty="0"/>
              <a:t> والنايس والشست وهي غنية بمعادن الذهب والحديث منها بالقصدير . </a:t>
            </a:r>
            <a:endParaRPr lang="en-US" sz="2400" dirty="0"/>
          </a:p>
          <a:p>
            <a:pPr algn="just"/>
            <a:r>
              <a:rPr lang="ar-IQ" sz="2400" dirty="0"/>
              <a:t>ونتيجة لتعرض اطراف الكتلة القديمة لطغيان البحر منذ العصر </a:t>
            </a:r>
            <a:r>
              <a:rPr lang="ar-IQ" sz="2400" dirty="0" err="1"/>
              <a:t>الديفوني</a:t>
            </a:r>
            <a:r>
              <a:rPr lang="ar-IQ" sz="2400" dirty="0"/>
              <a:t> فقد ترك اثار التكوينات التي تعود له تمثلت في الصخور الجيرية الغنية بالحفريات في منطقة الكاب جنوب افريقيا وفي الصحراء الكبرى والسودان الغربي . </a:t>
            </a:r>
            <a:endParaRPr lang="en-US" sz="2400" dirty="0"/>
          </a:p>
          <a:p>
            <a:pPr algn="just"/>
            <a:r>
              <a:rPr lang="ar-IQ" sz="2400" dirty="0"/>
              <a:t>توجد تكوينات العصر الفحمي واكثرها من الحجر الجيري في الاطراف التي تعرضت لطغيان البحر وتوجد تكوينات قارية تعود لهذ العصر الاعلى تسمى تكوينات </a:t>
            </a:r>
            <a:r>
              <a:rPr lang="ar-IQ" sz="2400" dirty="0" err="1"/>
              <a:t>الكارو</a:t>
            </a:r>
            <a:r>
              <a:rPr lang="ar-IQ" sz="2400" dirty="0"/>
              <a:t> السفلى في اتجاه جنوب افريقيا والتي تحتوي على الفحم ، وفي العصر الترياسي من الزمن الثاني امتد البحر ليغطي الساحل الشرقي من </a:t>
            </a:r>
            <a:r>
              <a:rPr lang="ar-IQ" sz="2400" dirty="0" err="1"/>
              <a:t>افريفيا</a:t>
            </a:r>
            <a:r>
              <a:rPr lang="ar-IQ" sz="2400" dirty="0"/>
              <a:t> ويترك تكوينات تعود لهذ العصر في سواحل </a:t>
            </a:r>
            <a:r>
              <a:rPr lang="ar-IQ" sz="2400" dirty="0" err="1"/>
              <a:t>تنجانيفا</a:t>
            </a:r>
            <a:r>
              <a:rPr lang="ar-IQ" sz="2400" dirty="0"/>
              <a:t> .</a:t>
            </a:r>
            <a:endParaRPr lang="en-US" sz="2400" dirty="0"/>
          </a:p>
        </p:txBody>
      </p:sp>
    </p:spTree>
    <p:extLst>
      <p:ext uri="{BB962C8B-B14F-4D97-AF65-F5344CB8AC3E}">
        <p14:creationId xmlns:p14="http://schemas.microsoft.com/office/powerpoint/2010/main" val="1823018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85800"/>
            <a:ext cx="7848600" cy="4524315"/>
          </a:xfrm>
          <a:prstGeom prst="rect">
            <a:avLst/>
          </a:prstGeom>
        </p:spPr>
        <p:txBody>
          <a:bodyPr wrap="square">
            <a:spAutoFit/>
          </a:bodyPr>
          <a:lstStyle/>
          <a:p>
            <a:pPr algn="just"/>
            <a:r>
              <a:rPr lang="ar-IQ" sz="2400" dirty="0"/>
              <a:t>ان الحركات الجيولوجية التي تعرضت لها القارة الافريقية نتج عنها </a:t>
            </a:r>
            <a:r>
              <a:rPr lang="ar-IQ" sz="2400" dirty="0" err="1"/>
              <a:t>تكسرات</a:t>
            </a:r>
            <a:r>
              <a:rPr lang="ar-IQ" sz="2400" dirty="0"/>
              <a:t> في الكتلة القديمة التي هي اصل القارة وتعرضت اطراف الكتلة الى حركتين هما حركة الالتواء وحركة الالتواء </a:t>
            </a:r>
            <a:r>
              <a:rPr lang="ar-IQ" sz="2400" dirty="0" err="1"/>
              <a:t>الالبية</a:t>
            </a:r>
            <a:r>
              <a:rPr lang="ar-IQ" sz="2400" dirty="0"/>
              <a:t> ومركزها في قارة </a:t>
            </a:r>
            <a:r>
              <a:rPr lang="ar-IQ" sz="2400" dirty="0" err="1"/>
              <a:t>اوربا</a:t>
            </a:r>
            <a:r>
              <a:rPr lang="ar-IQ" sz="2400" dirty="0"/>
              <a:t> واسيا ونتج عنها السلاسل الجبلية في القارتين والمعروفة بالسلاسل </a:t>
            </a:r>
            <a:r>
              <a:rPr lang="ar-IQ" sz="2400" dirty="0" err="1"/>
              <a:t>الالبية</a:t>
            </a:r>
            <a:r>
              <a:rPr lang="ar-IQ" sz="2400" dirty="0"/>
              <a:t> اما في قارة افريقيا فقد نتج عنها جبال الاطلس العليا واطلس الريق والصحراء وهضبة الشطوط ، اما </a:t>
            </a:r>
            <a:r>
              <a:rPr lang="ar-IQ" sz="2400" dirty="0" err="1"/>
              <a:t>مانتج</a:t>
            </a:r>
            <a:r>
              <a:rPr lang="ar-IQ" sz="2400" dirty="0"/>
              <a:t> عن الانكسارات فهو الاخدود الافريقي في العصر </a:t>
            </a:r>
            <a:r>
              <a:rPr lang="ar-IQ" sz="2400" dirty="0" err="1"/>
              <a:t>الكريتاسي</a:t>
            </a:r>
            <a:r>
              <a:rPr lang="ar-IQ" sz="2400" dirty="0"/>
              <a:t> . </a:t>
            </a:r>
            <a:endParaRPr lang="en-US" sz="2400" dirty="0"/>
          </a:p>
          <a:p>
            <a:pPr algn="just"/>
            <a:r>
              <a:rPr lang="ar-IQ" sz="2400" dirty="0"/>
              <a:t>في الزمن الثاني واوائل الزمن الثالث ادت الحركات الى تكوين التواء محدب تدريجي </a:t>
            </a:r>
            <a:r>
              <a:rPr lang="ar-IQ" sz="2400" dirty="0" err="1"/>
              <a:t>قي</a:t>
            </a:r>
            <a:r>
              <a:rPr lang="ar-IQ" sz="2400" dirty="0"/>
              <a:t> القشرة الارضية على طول محور شمالي جنوبي فوق شرق افريقيا وادت </a:t>
            </a:r>
            <a:r>
              <a:rPr lang="ar-IQ" sz="2400" dirty="0" err="1"/>
              <a:t>التكسرات</a:t>
            </a:r>
            <a:r>
              <a:rPr lang="ar-IQ" sz="2400" dirty="0"/>
              <a:t> الى انحراف جزء من قارة </a:t>
            </a:r>
            <a:r>
              <a:rPr lang="ar-IQ" sz="2400" dirty="0" err="1"/>
              <a:t>جندوانالاند</a:t>
            </a:r>
            <a:r>
              <a:rPr lang="ar-IQ" sz="2400" dirty="0"/>
              <a:t> وتكون المحيط الهندي ونتيجة لذلك تأثر الالتواء المحدب في شرق القارة ففقدت دعامته الشرقية وترتب حدوث خلل ادى الى كسور متقابلة وسقوط الكتل التي تقع بين هذه الانكسارات وبذلك تكون الاخدود الافريقي والذي يعتبر من ابرز الظواهر </a:t>
            </a:r>
            <a:r>
              <a:rPr lang="ar-IQ" sz="2400" dirty="0" err="1"/>
              <a:t>الفيزيوجرافية</a:t>
            </a:r>
            <a:r>
              <a:rPr lang="ar-IQ" sz="2400" dirty="0"/>
              <a:t> التي </a:t>
            </a:r>
            <a:endParaRPr lang="ar-SA" sz="2400" dirty="0"/>
          </a:p>
        </p:txBody>
      </p:sp>
    </p:spTree>
    <p:extLst>
      <p:ext uri="{BB962C8B-B14F-4D97-AF65-F5344CB8AC3E}">
        <p14:creationId xmlns:p14="http://schemas.microsoft.com/office/powerpoint/2010/main" val="303294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09600"/>
            <a:ext cx="7696200" cy="5262979"/>
          </a:xfrm>
          <a:prstGeom prst="rect">
            <a:avLst/>
          </a:prstGeom>
        </p:spPr>
        <p:txBody>
          <a:bodyPr wrap="square">
            <a:spAutoFit/>
          </a:bodyPr>
          <a:lstStyle/>
          <a:p>
            <a:pPr algn="just"/>
            <a:r>
              <a:rPr lang="ar-IQ" sz="2400" dirty="0"/>
              <a:t>تكونت خلال العصر </a:t>
            </a:r>
            <a:r>
              <a:rPr lang="ar-IQ" sz="2400" dirty="0" err="1"/>
              <a:t>الكريتاسي</a:t>
            </a:r>
            <a:r>
              <a:rPr lang="ar-IQ" sz="2400" dirty="0"/>
              <a:t> ويمتد من جنوب بحيرة نياسا حتى شمال البحر الاحمر وجبال طوروس في قارة اسيا ويبلغ طوله ( 4750 كم ) اما الاودية </a:t>
            </a:r>
            <a:r>
              <a:rPr lang="ar-IQ" sz="2400" dirty="0" err="1"/>
              <a:t>الاخدودية</a:t>
            </a:r>
            <a:r>
              <a:rPr lang="ar-IQ" sz="2400" dirty="0"/>
              <a:t> </a:t>
            </a:r>
            <a:r>
              <a:rPr lang="ar-IQ" sz="2400" dirty="0" err="1"/>
              <a:t>المكونه</a:t>
            </a:r>
            <a:r>
              <a:rPr lang="ar-IQ" sz="2400" dirty="0"/>
              <a:t> لهذا الاخدود فيتراوح عرضها </a:t>
            </a:r>
            <a:r>
              <a:rPr lang="ar-IQ" sz="2400" dirty="0" err="1"/>
              <a:t>مابين</a:t>
            </a:r>
            <a:r>
              <a:rPr lang="ar-IQ" sz="2400" dirty="0"/>
              <a:t> ( 40 – 50 كم ) باستثناء البحر الاحمر وتكون هذا الاخدود نتيجة لحركة الشد الى الاسفل ادت الى هبوط في القسم الاوسط منه ففي الجزء الاخير من عصر </a:t>
            </a:r>
            <a:r>
              <a:rPr lang="ar-IQ" sz="2400" dirty="0" err="1"/>
              <a:t>البليوسين</a:t>
            </a:r>
            <a:r>
              <a:rPr lang="ar-IQ" sz="2400" dirty="0"/>
              <a:t> وتوقفت عملية هبوط اليابس واعقبتها حركة ارتفاع في سطح الارض ادت الى الفصل بين البحر الاحمر والبحر المتوسط كما ظهر برزخ السويس واتصلت بحيرة العقبة بالبحر الاحمر مكونه خليج العقبة وارتفاع جبال البحر الاحمر وشبه جزيرة سيناء وهذا يعني ان الاخدود تكون نتيجة حركة الهبوط في قاع الاخدود واندفاع الجوانب المحيطة </a:t>
            </a:r>
            <a:r>
              <a:rPr lang="ar-IQ" sz="2400" dirty="0" err="1"/>
              <a:t>بالاخدود</a:t>
            </a:r>
            <a:r>
              <a:rPr lang="ar-IQ" sz="2400" dirty="0"/>
              <a:t> فأخذ شكلة النهائي ويتباين اتساعه من مكان </a:t>
            </a:r>
            <a:r>
              <a:rPr lang="ar-IQ" sz="2400" dirty="0" err="1"/>
              <a:t>لاخر</a:t>
            </a:r>
            <a:r>
              <a:rPr lang="ar-IQ" sz="2400" dirty="0"/>
              <a:t> فيكون واسعاً في القسم الشمالي بين كتلة الصومال وهضبة الحبشة وضيقاً في القسم الجنوبي ويكون عميقاً شديد الانحدار في كينيا نجده غير واضح الجدران في تنجانيقا حيث عملت التعرية على تغير معالمه التي تظهر بوضوح على طول حدود بحيرة نياسا .</a:t>
            </a:r>
            <a:endParaRPr lang="en-US" sz="2400" dirty="0"/>
          </a:p>
        </p:txBody>
      </p:sp>
    </p:spTree>
    <p:extLst>
      <p:ext uri="{BB962C8B-B14F-4D97-AF65-F5344CB8AC3E}">
        <p14:creationId xmlns:p14="http://schemas.microsoft.com/office/powerpoint/2010/main" val="3906776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914400"/>
            <a:ext cx="7239000" cy="1938992"/>
          </a:xfrm>
          <a:prstGeom prst="rect">
            <a:avLst/>
          </a:prstGeom>
        </p:spPr>
        <p:txBody>
          <a:bodyPr wrap="square">
            <a:spAutoFit/>
          </a:bodyPr>
          <a:lstStyle/>
          <a:p>
            <a:pPr algn="just"/>
            <a:r>
              <a:rPr lang="ar-IQ" sz="2400" dirty="0"/>
              <a:t>ونتيجة لوجود العيوب الارضية المجاورة </a:t>
            </a:r>
            <a:r>
              <a:rPr lang="ar-IQ" sz="2400" dirty="0" err="1"/>
              <a:t>للاخدود</a:t>
            </a:r>
            <a:r>
              <a:rPr lang="ar-IQ" sz="2400" dirty="0"/>
              <a:t> فقد خرجت الحمم البركانية وساهمت في تكوين الجبال البركانية على جانبي الاخدود منها جبال كلمنجارو وجبال </a:t>
            </a:r>
            <a:r>
              <a:rPr lang="ar-IQ" sz="2400" dirty="0" err="1"/>
              <a:t>الكميرون</a:t>
            </a:r>
            <a:r>
              <a:rPr lang="ar-IQ" sz="2400" dirty="0"/>
              <a:t> .  </a:t>
            </a:r>
          </a:p>
          <a:p>
            <a:pPr algn="just"/>
            <a:r>
              <a:rPr lang="ar-IQ" sz="2400" dirty="0"/>
              <a:t>انتهت المحاضرة : </a:t>
            </a:r>
          </a:p>
          <a:p>
            <a:pPr algn="just"/>
            <a:endParaRPr lang="en-US" sz="2400" dirty="0"/>
          </a:p>
        </p:txBody>
      </p:sp>
    </p:spTree>
    <p:extLst>
      <p:ext uri="{BB962C8B-B14F-4D97-AF65-F5344CB8AC3E}">
        <p14:creationId xmlns:p14="http://schemas.microsoft.com/office/powerpoint/2010/main" val="1090153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76400" y="1219201"/>
            <a:ext cx="5715000" cy="1077218"/>
          </a:xfrm>
          <a:prstGeom prst="rect">
            <a:avLst/>
          </a:prstGeom>
        </p:spPr>
        <p:txBody>
          <a:bodyPr wrap="square">
            <a:spAutoFit/>
          </a:bodyPr>
          <a:lstStyle/>
          <a:p>
            <a:pPr algn="ctr"/>
            <a:r>
              <a:rPr lang="ar-IQ" sz="3200" b="1" dirty="0"/>
              <a:t>قارة افريقيا </a:t>
            </a:r>
            <a:endParaRPr lang="en-US" sz="3200" b="1" dirty="0"/>
          </a:p>
          <a:p>
            <a:pPr algn="ctr"/>
            <a:r>
              <a:rPr lang="ar-IQ" sz="3200" b="1" dirty="0"/>
              <a:t>الموقع والمساحة والبنية الجيولوجية  </a:t>
            </a:r>
            <a:endParaRPr lang="ar-SA" sz="3200" b="1" dirty="0"/>
          </a:p>
        </p:txBody>
      </p:sp>
    </p:spTree>
    <p:extLst>
      <p:ext uri="{BB962C8B-B14F-4D97-AF65-F5344CB8AC3E}">
        <p14:creationId xmlns:p14="http://schemas.microsoft.com/office/powerpoint/2010/main" val="299609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95400" y="990600"/>
            <a:ext cx="6934200" cy="4832092"/>
          </a:xfrm>
          <a:prstGeom prst="rect">
            <a:avLst/>
          </a:prstGeom>
        </p:spPr>
        <p:txBody>
          <a:bodyPr wrap="square">
            <a:spAutoFit/>
          </a:bodyPr>
          <a:lstStyle/>
          <a:p>
            <a:pPr algn="just"/>
            <a:r>
              <a:rPr lang="ar-IQ" sz="2800" dirty="0"/>
              <a:t>ان دراسة اليابس من الكرة الارضية يقسم الى قسمين العالم القديم والعالم الجديد وبرز هذا التقسيم عام 1492 عندما وصل كولمبس الى </a:t>
            </a:r>
            <a:r>
              <a:rPr lang="ar-IQ" sz="2800" dirty="0" err="1"/>
              <a:t>الامريكتين</a:t>
            </a:r>
            <a:r>
              <a:rPr lang="ar-IQ" sz="2800" dirty="0"/>
              <a:t> </a:t>
            </a:r>
            <a:r>
              <a:rPr lang="ar-IQ" sz="2800" dirty="0" err="1"/>
              <a:t>وا</a:t>
            </a:r>
            <a:r>
              <a:rPr lang="ar-IQ" sz="2800" dirty="0"/>
              <a:t> لمناطق التي وصل اليها كولمبس كانت </a:t>
            </a:r>
            <a:r>
              <a:rPr lang="ar-IQ" sz="2800" dirty="0" err="1"/>
              <a:t>ماهولة</a:t>
            </a:r>
            <a:r>
              <a:rPr lang="ar-IQ" sz="2800" dirty="0"/>
              <a:t> </a:t>
            </a:r>
            <a:r>
              <a:rPr lang="ar-IQ" sz="2800" dirty="0" err="1"/>
              <a:t>بالبشروالطرق</a:t>
            </a:r>
            <a:r>
              <a:rPr lang="ar-IQ" sz="2800" dirty="0"/>
              <a:t> معروفة سواء من الشمال او الشرق ، تعد قارة افريقيا احد قارات الكتلة القديمة وتمثل المركز الثاني في تكوين هذه الكتلة بعد قارة اسيا ومن ثم تليها قارة </a:t>
            </a:r>
            <a:r>
              <a:rPr lang="ar-IQ" sz="2800" dirty="0" err="1"/>
              <a:t>اروربا</a:t>
            </a:r>
            <a:r>
              <a:rPr lang="ar-IQ" sz="2800" dirty="0"/>
              <a:t> وترتبط قارة افريقيا بأسيا ارتباطاً طبيعياً من حيث توزيع الماء واليابس خاصة قبل فتح قناة السويس للملاحة </a:t>
            </a:r>
            <a:r>
              <a:rPr lang="ar-IQ" sz="2800" dirty="0" err="1"/>
              <a:t>ولايفصلها</a:t>
            </a:r>
            <a:r>
              <a:rPr lang="ar-IQ" sz="2800" dirty="0"/>
              <a:t> عن قارة اسيا سوى البحر الاحمر والذي يمثل خليجاً داخلياً لا يزيد عرضه عن 350 كم والمناطق الضيقة 200 كم . </a:t>
            </a:r>
            <a:endParaRPr lang="en-US" sz="2800" dirty="0"/>
          </a:p>
        </p:txBody>
      </p:sp>
    </p:spTree>
    <p:extLst>
      <p:ext uri="{BB962C8B-B14F-4D97-AF65-F5344CB8AC3E}">
        <p14:creationId xmlns:p14="http://schemas.microsoft.com/office/powerpoint/2010/main" val="3194585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19200" y="1295400"/>
            <a:ext cx="6705600" cy="2677656"/>
          </a:xfrm>
          <a:prstGeom prst="rect">
            <a:avLst/>
          </a:prstGeom>
        </p:spPr>
        <p:txBody>
          <a:bodyPr wrap="square">
            <a:spAutoFit/>
          </a:bodyPr>
          <a:lstStyle/>
          <a:p>
            <a:pPr algn="just"/>
            <a:r>
              <a:rPr lang="ar-IQ" sz="2800" dirty="0"/>
              <a:t>يزداد ضيق البحر الاحمر حتى ينتهي جنوباً بمضيق باب المندب والذي تفصله جزيرة بريم الى قناتين القناة الشرقية وتعرف </a:t>
            </a:r>
            <a:r>
              <a:rPr lang="ar-IQ" sz="2800" dirty="0" err="1"/>
              <a:t>بأسم</a:t>
            </a:r>
            <a:r>
              <a:rPr lang="ar-IQ" sz="2800" dirty="0"/>
              <a:t> ( باب الاسكندر ) ويبلغ اتساعها 3,2 كم والقناة الغربية تعرف </a:t>
            </a:r>
            <a:r>
              <a:rPr lang="ar-IQ" sz="2800" dirty="0" err="1"/>
              <a:t>بأسم</a:t>
            </a:r>
            <a:r>
              <a:rPr lang="ar-IQ" sz="2800" dirty="0"/>
              <a:t> ( ممر ميون ) وتتم كل الملاحة البحرية عملياً عبر القناة الغربية على طريق يبعد مسافة 3 كم من جزيرة بريم و 11 كم من الساحل الافريقي .</a:t>
            </a:r>
            <a:endParaRPr lang="en-US" sz="2800" dirty="0"/>
          </a:p>
        </p:txBody>
      </p:sp>
    </p:spTree>
    <p:extLst>
      <p:ext uri="{BB962C8B-B14F-4D97-AF65-F5344CB8AC3E}">
        <p14:creationId xmlns:p14="http://schemas.microsoft.com/office/powerpoint/2010/main" val="55570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1143000"/>
            <a:ext cx="7086600" cy="4401205"/>
          </a:xfrm>
          <a:prstGeom prst="rect">
            <a:avLst/>
          </a:prstGeom>
        </p:spPr>
        <p:txBody>
          <a:bodyPr wrap="square">
            <a:spAutoFit/>
          </a:bodyPr>
          <a:lstStyle/>
          <a:p>
            <a:pPr algn="just"/>
            <a:r>
              <a:rPr lang="ar-IQ" sz="2800" dirty="0"/>
              <a:t>اما شمال البحر الاحمر فينتهي بخليج السويس وقناة السويس كما يفصلها عن قارة </a:t>
            </a:r>
            <a:r>
              <a:rPr lang="ar-IQ" sz="2800" dirty="0" err="1"/>
              <a:t>اوربا</a:t>
            </a:r>
            <a:r>
              <a:rPr lang="ar-IQ" sz="2800" dirty="0"/>
              <a:t> البحر المتوسط وتقترب منها عن مضيق جبل طارق .</a:t>
            </a:r>
            <a:endParaRPr lang="en-US" sz="2800" dirty="0"/>
          </a:p>
          <a:p>
            <a:pPr algn="just"/>
            <a:r>
              <a:rPr lang="ar-IQ" sz="2800" dirty="0"/>
              <a:t>ويطل القسم الغربي منها على المحبط الاطلسي واقصى بعد لهذه القارة شمالاً هو الرأس الابيض في تونس عند دائرة ( 37.21 ) شملاً .</a:t>
            </a:r>
            <a:endParaRPr lang="en-US" sz="2800" dirty="0"/>
          </a:p>
          <a:p>
            <a:pPr algn="just"/>
            <a:r>
              <a:rPr lang="ar-IQ" sz="2800" dirty="0"/>
              <a:t>اما ابعد نقطة في الغرب فهي الرأس الاخضر على خط طول 17 غرباً عند مدينة </a:t>
            </a:r>
            <a:r>
              <a:rPr lang="ar-IQ" sz="2800" dirty="0" err="1"/>
              <a:t>ماكار</a:t>
            </a:r>
            <a:r>
              <a:rPr lang="ar-IQ" sz="2800" dirty="0"/>
              <a:t> وفي الشرق رأس الاحتراس على خط طول 50 شرقاً والمسافة بين الخط الشرقي والغربي 7600 كم </a:t>
            </a:r>
            <a:r>
              <a:rPr lang="ar-IQ" dirty="0"/>
              <a:t>.</a:t>
            </a:r>
            <a:endParaRPr lang="en-US" dirty="0"/>
          </a:p>
        </p:txBody>
      </p:sp>
    </p:spTree>
    <p:extLst>
      <p:ext uri="{BB962C8B-B14F-4D97-AF65-F5344CB8AC3E}">
        <p14:creationId xmlns:p14="http://schemas.microsoft.com/office/powerpoint/2010/main" val="993920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990600"/>
            <a:ext cx="7391400" cy="3108543"/>
          </a:xfrm>
          <a:prstGeom prst="rect">
            <a:avLst/>
          </a:prstGeom>
        </p:spPr>
        <p:txBody>
          <a:bodyPr wrap="square">
            <a:spAutoFit/>
          </a:bodyPr>
          <a:lstStyle/>
          <a:p>
            <a:pPr algn="just"/>
            <a:r>
              <a:rPr lang="ar-IQ" sz="2800" dirty="0"/>
              <a:t>اما موقع قارة افريقيا جنوب الصحراء او افريقيا المدارية او الزنجية فتتمثل حدودها الطبيعية الشمالية بالخط الفاصل بين الصحراء الكرى واقليم السافانا القصير وحدودها السياسية الشمالية في ليبيا </a:t>
            </a:r>
            <a:r>
              <a:rPr lang="ar-IQ" sz="2800" dirty="0" err="1"/>
              <a:t>ومورتانيا</a:t>
            </a:r>
            <a:r>
              <a:rPr lang="ar-IQ" sz="2800" dirty="0"/>
              <a:t> .</a:t>
            </a:r>
            <a:endParaRPr lang="en-US" sz="2800" dirty="0"/>
          </a:p>
          <a:p>
            <a:pPr algn="just"/>
            <a:r>
              <a:rPr lang="ar-IQ" sz="2800" dirty="0"/>
              <a:t>تمتاز قارة افريقيا بقلة التعرجات الساحلية مما اثر في طبيعة قيام </a:t>
            </a:r>
            <a:r>
              <a:rPr lang="ar-IQ" sz="2800" dirty="0" err="1"/>
              <a:t>الموانىء</a:t>
            </a:r>
            <a:r>
              <a:rPr lang="ar-IQ" sz="2800" dirty="0"/>
              <a:t> الطبيعية ومع ذلك فقد كانت هذه السواحل الطريق الذي يوصل بين داخل القارة العالم الخارجي .</a:t>
            </a:r>
            <a:endParaRPr lang="en-US" sz="2800" dirty="0"/>
          </a:p>
        </p:txBody>
      </p:sp>
    </p:spTree>
    <p:extLst>
      <p:ext uri="{BB962C8B-B14F-4D97-AF65-F5344CB8AC3E}">
        <p14:creationId xmlns:p14="http://schemas.microsoft.com/office/powerpoint/2010/main" val="3438377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914400"/>
            <a:ext cx="7315200" cy="4832092"/>
          </a:xfrm>
          <a:prstGeom prst="rect">
            <a:avLst/>
          </a:prstGeom>
        </p:spPr>
        <p:txBody>
          <a:bodyPr wrap="square">
            <a:spAutoFit/>
          </a:bodyPr>
          <a:lstStyle/>
          <a:p>
            <a:pPr algn="just"/>
            <a:r>
              <a:rPr lang="ar-IQ" sz="2800" dirty="0"/>
              <a:t>ومن الاثار المرتبة على طبيعة الموقع المركز الذي احتلته من حيث اشرافها علة طرق المواصلات التي تربط بين الشرق والغرب وعند بداية عصر الاستكشافات الجغرافية في اواخر القرن الخامس عشر برزت اهمية القارة الافريقية وبدأت المحاولات للبحث عن طرق تصل بين الاطراف الشرقية </a:t>
            </a:r>
            <a:r>
              <a:rPr lang="ar-IQ" sz="2800" dirty="0" err="1"/>
              <a:t>لاسيا</a:t>
            </a:r>
            <a:r>
              <a:rPr lang="ar-IQ" sz="2800" dirty="0"/>
              <a:t> والغربية </a:t>
            </a:r>
            <a:r>
              <a:rPr lang="ar-IQ" sz="2800" dirty="0" err="1"/>
              <a:t>لاوربا</a:t>
            </a:r>
            <a:r>
              <a:rPr lang="ar-IQ" sz="2800" dirty="0"/>
              <a:t> وكانت القارة الافريقية تمثل الحاجز الوحيد في وجه الطرق البحرية </a:t>
            </a:r>
            <a:r>
              <a:rPr lang="ar-IQ" sz="2800" dirty="0" err="1"/>
              <a:t>لاهميتها</a:t>
            </a:r>
            <a:r>
              <a:rPr lang="ar-IQ" sz="2800" dirty="0"/>
              <a:t> في نقل المواد التي تحتاج اليها الصناعة وكان النقل البحري اكثر انواع النقل ديمومة واقل في تكاليف النقل وبسبب اشراق القارة الافريقية على الطرق التي تربط بين الشرق والغرب زادت اهميتها خاصة البحر الاحمر والمتوسط والمحبطين الهادي </a:t>
            </a:r>
            <a:endParaRPr lang="ar-SA" sz="2800" dirty="0"/>
          </a:p>
        </p:txBody>
      </p:sp>
    </p:spTree>
    <p:extLst>
      <p:ext uri="{BB962C8B-B14F-4D97-AF65-F5344CB8AC3E}">
        <p14:creationId xmlns:p14="http://schemas.microsoft.com/office/powerpoint/2010/main" val="2520628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43000" y="914401"/>
            <a:ext cx="6934200" cy="3970318"/>
          </a:xfrm>
          <a:prstGeom prst="rect">
            <a:avLst/>
          </a:prstGeom>
        </p:spPr>
        <p:txBody>
          <a:bodyPr wrap="square">
            <a:spAutoFit/>
          </a:bodyPr>
          <a:lstStyle/>
          <a:p>
            <a:pPr algn="just"/>
            <a:r>
              <a:rPr lang="ar-IQ" sz="2800" dirty="0"/>
              <a:t>والهندي من جهة الجنوب الشرقي واكتشاف طريق رأس الرجاء الصالح عام 1497 م  مما سهلت فتح قناة السويس نفل الكثير من البضائع من جنوب </a:t>
            </a:r>
            <a:r>
              <a:rPr lang="ar-IQ" sz="2800" dirty="0" err="1"/>
              <a:t>اوربا</a:t>
            </a:r>
            <a:r>
              <a:rPr lang="ar-IQ" sz="2800" dirty="0"/>
              <a:t> الى دول الشرق الاوسط والى الهند وبالعكس .</a:t>
            </a:r>
            <a:endParaRPr lang="en-US" sz="2800" dirty="0"/>
          </a:p>
          <a:p>
            <a:pPr algn="just"/>
            <a:r>
              <a:rPr lang="ar-IQ" sz="2800" dirty="0"/>
              <a:t>اما المساحة فقد تبلغ </a:t>
            </a:r>
            <a:r>
              <a:rPr lang="ar-IQ" sz="2800" dirty="0" err="1"/>
              <a:t>مساة</a:t>
            </a:r>
            <a:r>
              <a:rPr lang="ar-IQ" sz="2800" dirty="0"/>
              <a:t> القارة الافريقية ( 30420000 كم</a:t>
            </a:r>
            <a:r>
              <a:rPr lang="ar-IQ" sz="2800" baseline="30000" dirty="0"/>
              <a:t>2</a:t>
            </a:r>
            <a:r>
              <a:rPr lang="ar-IQ" sz="2800" dirty="0"/>
              <a:t> )  منها ( 21 مليون كم</a:t>
            </a:r>
            <a:r>
              <a:rPr lang="ar-IQ" sz="2800" baseline="30000" dirty="0"/>
              <a:t>2</a:t>
            </a:r>
            <a:r>
              <a:rPr lang="ar-IQ" sz="2800" dirty="0"/>
              <a:t>) يمثل افريقيا جنوب الصحراء واهميتها كانت محدودة قبل عصر الاستكشافات الا انه اخذت اهميتها تزداد بعد اكتشاف المناطق الجديد لتكتمل داخلية القارة في القرن التاسع عشر . </a:t>
            </a:r>
            <a:endParaRPr lang="en-US" sz="2800" dirty="0"/>
          </a:p>
        </p:txBody>
      </p:sp>
    </p:spTree>
    <p:extLst>
      <p:ext uri="{BB962C8B-B14F-4D97-AF65-F5344CB8AC3E}">
        <p14:creationId xmlns:p14="http://schemas.microsoft.com/office/powerpoint/2010/main" val="986847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685800"/>
            <a:ext cx="7543800" cy="4401205"/>
          </a:xfrm>
          <a:prstGeom prst="rect">
            <a:avLst/>
          </a:prstGeom>
        </p:spPr>
        <p:txBody>
          <a:bodyPr wrap="square">
            <a:spAutoFit/>
          </a:bodyPr>
          <a:lstStyle/>
          <a:p>
            <a:pPr algn="just"/>
            <a:r>
              <a:rPr lang="ar-IQ" sz="2800" dirty="0"/>
              <a:t>البنية </a:t>
            </a:r>
            <a:r>
              <a:rPr lang="ar-IQ" sz="2800" dirty="0" err="1"/>
              <a:t>الجيلوجية</a:t>
            </a:r>
            <a:r>
              <a:rPr lang="ar-IQ" sz="2800" dirty="0"/>
              <a:t> : </a:t>
            </a:r>
            <a:endParaRPr lang="en-US" sz="2800" dirty="0"/>
          </a:p>
          <a:p>
            <a:pPr algn="just"/>
            <a:r>
              <a:rPr lang="ar-IQ" sz="2800" dirty="0"/>
              <a:t>في الزمن الاول من العصور الجيولوجية كانت هناك تكوينات تختلف عن التكوينات الحالية ، اذ تشير التكوينات لسطح الارض الى انه خلال الزمن الاول الذي يعود </a:t>
            </a:r>
            <a:r>
              <a:rPr lang="ar-IQ" sz="2800" dirty="0" err="1"/>
              <a:t>تاريخة</a:t>
            </a:r>
            <a:r>
              <a:rPr lang="ar-IQ" sz="2800" dirty="0"/>
              <a:t> الى اكثر من 1250 مليون سنة كانت هناك قارة واسعة صلبة متكونه من مادة السيال تسبح فوق قاعدة اكثر كثافة مكونه مادة </a:t>
            </a:r>
            <a:r>
              <a:rPr lang="ar-IQ" sz="2800" dirty="0" err="1"/>
              <a:t>السيما</a:t>
            </a:r>
            <a:r>
              <a:rPr lang="ar-IQ" sz="2800" dirty="0"/>
              <a:t> سماها الجيولوجيون </a:t>
            </a:r>
            <a:r>
              <a:rPr lang="ar-IQ" sz="2800" dirty="0" err="1"/>
              <a:t>جندوانالاند</a:t>
            </a:r>
            <a:r>
              <a:rPr lang="ar-IQ" sz="2800" dirty="0"/>
              <a:t> وكانت قارة افريقيا الحالية . في الزمن الثاني حدث بعض التصدع والزحزحة فأبتعد بعضها عن البعض الاخر مكونه ثلاثة كتل صلبة هي هضبة الدكن في الشرق وهضبة البرازيل في الغرب والقارة الجنوبية في الجنوب وتمتاز </a:t>
            </a:r>
            <a:endParaRPr lang="ar-SA" sz="2800" dirty="0"/>
          </a:p>
        </p:txBody>
      </p:sp>
    </p:spTree>
    <p:extLst>
      <p:ext uri="{BB962C8B-B14F-4D97-AF65-F5344CB8AC3E}">
        <p14:creationId xmlns:p14="http://schemas.microsoft.com/office/powerpoint/2010/main" val="1122725201"/>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1269</Words>
  <Application>Microsoft Office PowerPoint</Application>
  <PresentationFormat>On-screen Show (4:3)</PresentationFormat>
  <Paragraphs>28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م طلال منيهل كريم</dc:title>
  <dc:creator>KM</dc:creator>
  <cp:lastModifiedBy>Unknown User</cp:lastModifiedBy>
  <cp:revision>5</cp:revision>
  <dcterms:created xsi:type="dcterms:W3CDTF">2020-05-02T17:04:21Z</dcterms:created>
  <dcterms:modified xsi:type="dcterms:W3CDTF">2021-07-12T12:35:18Z</dcterms:modified>
</cp:coreProperties>
</file>