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51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presProps" Target="presProp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theme" Target="theme/theme1.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55E52D60-C186-438C-994A-2C353764901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3617195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55E52D60-C186-438C-994A-2C353764901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1006213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55E52D60-C186-438C-994A-2C353764901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1345507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55E52D60-C186-438C-994A-2C353764901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2297445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55E52D60-C186-438C-994A-2C353764901D}"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1023927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55E52D60-C186-438C-994A-2C353764901D}"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2666656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55E52D60-C186-438C-994A-2C353764901D}" type="datetimeFigureOut">
              <a:rPr lang="ar-SA" smtClean="0"/>
              <a:t>03/12/1442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1476851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55E52D60-C186-438C-994A-2C353764901D}" type="datetimeFigureOut">
              <a:rPr lang="ar-SA" smtClean="0"/>
              <a:t>03/12/1442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4137096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5E52D60-C186-438C-994A-2C353764901D}" type="datetimeFigureOut">
              <a:rPr lang="ar-SA" smtClean="0"/>
              <a:t>03/12/1442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835875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55E52D60-C186-438C-994A-2C353764901D}"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1964062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55E52D60-C186-438C-994A-2C353764901D}"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AA416D5C-79D6-42E0-90E6-B7003258120C}" type="slidenum">
              <a:rPr lang="ar-SA" smtClean="0"/>
              <a:t>‹#›</a:t>
            </a:fld>
            <a:endParaRPr lang="ar-SA"/>
          </a:p>
        </p:txBody>
      </p:sp>
    </p:spTree>
    <p:extLst>
      <p:ext uri="{BB962C8B-B14F-4D97-AF65-F5344CB8AC3E}">
        <p14:creationId xmlns:p14="http://schemas.microsoft.com/office/powerpoint/2010/main" val="1919447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5E52D60-C186-438C-994A-2C353764901D}" type="datetimeFigureOut">
              <a:rPr lang="ar-SA" smtClean="0"/>
              <a:t>03/12/1442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A416D5C-79D6-42E0-90E6-B7003258120C}" type="slidenum">
              <a:rPr lang="ar-SA" smtClean="0"/>
              <a:t>‹#›</a:t>
            </a:fld>
            <a:endParaRPr lang="ar-SA"/>
          </a:p>
        </p:txBody>
      </p:sp>
    </p:spTree>
    <p:extLst>
      <p:ext uri="{BB962C8B-B14F-4D97-AF65-F5344CB8AC3E}">
        <p14:creationId xmlns:p14="http://schemas.microsoft.com/office/powerpoint/2010/main" val="975836659"/>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م طلال </a:t>
            </a:r>
            <a:r>
              <a:rPr lang="ar-IQ" b="1" dirty="0" err="1"/>
              <a:t>منيهل</a:t>
            </a:r>
            <a:r>
              <a:rPr lang="ar-IQ" b="1" dirty="0"/>
              <a:t> كريم </a:t>
            </a:r>
            <a:endParaRPr lang="ar-SA" dirty="0"/>
          </a:p>
        </p:txBody>
      </p:sp>
      <p:sp>
        <p:nvSpPr>
          <p:cNvPr id="3" name="عنوان فرعي 2"/>
          <p:cNvSpPr>
            <a:spLocks noGrp="1"/>
          </p:cNvSpPr>
          <p:nvPr>
            <p:ph type="subTitle" idx="1"/>
          </p:nvPr>
        </p:nvSpPr>
        <p:spPr/>
        <p:txBody>
          <a:bodyPr/>
          <a:lstStyle/>
          <a:p>
            <a:endParaRPr lang="ar-SA"/>
          </a:p>
        </p:txBody>
      </p:sp>
    </p:spTree>
    <p:extLst>
      <p:ext uri="{BB962C8B-B14F-4D97-AF65-F5344CB8AC3E}">
        <p14:creationId xmlns:p14="http://schemas.microsoft.com/office/powerpoint/2010/main" val="1746560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533400"/>
            <a:ext cx="8077200" cy="5262979"/>
          </a:xfrm>
          <a:prstGeom prst="rect">
            <a:avLst/>
          </a:prstGeom>
        </p:spPr>
        <p:txBody>
          <a:bodyPr wrap="square">
            <a:spAutoFit/>
          </a:bodyPr>
          <a:lstStyle/>
          <a:p>
            <a:pPr algn="just"/>
            <a:r>
              <a:rPr lang="ar-IQ" sz="2800" dirty="0"/>
              <a:t>في الصيف تساعد على وصول التيارات الهوائية المحملة بالرطوبة ، ويمتاز اقليم الصحاري </a:t>
            </a:r>
            <a:r>
              <a:rPr lang="ar-IQ" sz="2800" dirty="0" err="1"/>
              <a:t>بأتساعة</a:t>
            </a:r>
            <a:r>
              <a:rPr lang="ar-IQ" sz="2800" dirty="0"/>
              <a:t> في نصف القارة الشمالي ويضيق في النصف الجنوبي من القارة ويرجع ذلك الى طبيعة شكل القارة كما يمتاز بجفاف الرياح بسبب قلة بخار الماء الموجود في الهواء واهم الرياح الهابة ( الهرمتان ) وهي رياح تجارية قارية تهب على المنطقة الواقعة بين الضغوط العالية شبه المدارية والضغط الاستوائي </a:t>
            </a:r>
            <a:r>
              <a:rPr lang="ar-IQ" sz="2800" dirty="0" err="1"/>
              <a:t>الواطيء</a:t>
            </a:r>
            <a:r>
              <a:rPr lang="ar-IQ" sz="2800" dirty="0"/>
              <a:t> وتتكون الهرمتان من هواء قاري مداري ينشأ من الهبوط في منطقة الضغوط العالية شبه المدارية لذلك تكون دافئة وتهب كرياح معتدلة او شديدة واتجاهها العام شمالية في المناطق الشرقية وشمالية شرقية في المناطق الغربية ، امطاره تكون متذبذبة زماناً ومكاناً وتصل الى 5 بوصة وحرارة الاقليم مرتفعة تصل الى 49 درجة مئوية ويساهم في ارتفاع درجات الحرارة الجفاف وصفاء السماء </a:t>
            </a:r>
            <a:endParaRPr lang="ar-SA" sz="2800" dirty="0"/>
          </a:p>
        </p:txBody>
      </p:sp>
    </p:spTree>
    <p:extLst>
      <p:ext uri="{BB962C8B-B14F-4D97-AF65-F5344CB8AC3E}">
        <p14:creationId xmlns:p14="http://schemas.microsoft.com/office/powerpoint/2010/main" val="4210765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685801"/>
            <a:ext cx="7772400" cy="5262979"/>
          </a:xfrm>
          <a:prstGeom prst="rect">
            <a:avLst/>
          </a:prstGeom>
        </p:spPr>
        <p:txBody>
          <a:bodyPr wrap="square">
            <a:spAutoFit/>
          </a:bodyPr>
          <a:lstStyle/>
          <a:p>
            <a:pPr algn="just"/>
            <a:r>
              <a:rPr lang="ar-IQ" sz="2400" dirty="0"/>
              <a:t>وقله الغطاء النباتي وتعامد الشمس التي ترسل اشعتها خلال الهواء الجاف فتجرف الرمال والصخور بحيث </a:t>
            </a:r>
            <a:r>
              <a:rPr lang="ar-IQ" sz="2400" dirty="0" err="1"/>
              <a:t>لايمكن</a:t>
            </a:r>
            <a:r>
              <a:rPr lang="ar-IQ" sz="2400" dirty="0"/>
              <a:t> لمسها وبلغ اعلى درجة حرارة سجلت فوق الرمال الافريقية 77 درجة مئوية وحرارة السطح تكون اكثر من حرارة الداخل من التربة . </a:t>
            </a:r>
            <a:endParaRPr lang="en-US" sz="2400" dirty="0"/>
          </a:p>
          <a:p>
            <a:pPr lvl="0" algn="just"/>
            <a:r>
              <a:rPr lang="ar-IQ" sz="2400" b="1" dirty="0"/>
              <a:t>4 - اقليم المناخ المعتدل </a:t>
            </a:r>
            <a:r>
              <a:rPr lang="ar-IQ" sz="2400" b="1" dirty="0" err="1"/>
              <a:t>الدافيء</a:t>
            </a:r>
            <a:r>
              <a:rPr lang="ar-IQ" sz="2400" b="1" dirty="0"/>
              <a:t> : </a:t>
            </a:r>
            <a:endParaRPr lang="en-US" sz="2400" dirty="0"/>
          </a:p>
          <a:p>
            <a:pPr algn="just"/>
            <a:r>
              <a:rPr lang="ar-IQ" sz="2400" b="1" dirty="0"/>
              <a:t>ويقع ضمنه اقليمان : </a:t>
            </a:r>
            <a:endParaRPr lang="en-US" sz="2400" b="1" dirty="0"/>
          </a:p>
          <a:p>
            <a:pPr algn="just"/>
            <a:r>
              <a:rPr lang="ar-IQ" sz="2400" b="1" dirty="0"/>
              <a:t>الاول ( مناخ البحر المتوسط ) : </a:t>
            </a:r>
            <a:endParaRPr lang="en-US" sz="2400" b="1" dirty="0"/>
          </a:p>
          <a:p>
            <a:pPr algn="just"/>
            <a:r>
              <a:rPr lang="ar-IQ" sz="2400" dirty="0"/>
              <a:t>وهو مناخ شبه مداري جاف صيفاً وشتاؤه ممطر وبارد نوعاً ما ومناخ هذا الاقليم يتميز عن نظيره في جنوب </a:t>
            </a:r>
            <a:r>
              <a:rPr lang="ar-IQ" sz="2400" dirty="0" err="1"/>
              <a:t>اوربا</a:t>
            </a:r>
            <a:r>
              <a:rPr lang="ar-IQ" sz="2400" dirty="0"/>
              <a:t> بأنه اكثر جفافاً بسبب مجاورته </a:t>
            </a:r>
            <a:r>
              <a:rPr lang="ar-IQ" sz="2400" dirty="0" err="1"/>
              <a:t>للاقاليم</a:t>
            </a:r>
            <a:r>
              <a:rPr lang="ar-IQ" sz="2400" dirty="0"/>
              <a:t> الصحراوية الجافة وتحيط به اراضي صحراوية مما تجعله يتمتع بصفاتها ويتمثل بالشريط الساحلي الشمالي للقارة والذي ينحصر بين مرتفعات اطلس في المغرب وبين البحر المتوسط ويضيق كلما تقدمنا شرقاً بسبب طبيعة الموقع والتضاريس ويتمثل جزء من هذا الاقليم في منطقة الكاب الافريقية ومحطة </a:t>
            </a:r>
            <a:r>
              <a:rPr lang="ar-IQ" sz="2400" dirty="0" err="1"/>
              <a:t>كيبتاون</a:t>
            </a:r>
            <a:endParaRPr lang="ar-SA" sz="2400" dirty="0"/>
          </a:p>
        </p:txBody>
      </p:sp>
    </p:spTree>
    <p:extLst>
      <p:ext uri="{BB962C8B-B14F-4D97-AF65-F5344CB8AC3E}">
        <p14:creationId xmlns:p14="http://schemas.microsoft.com/office/powerpoint/2010/main" val="448818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66800" y="685801"/>
            <a:ext cx="7315200" cy="3970318"/>
          </a:xfrm>
          <a:prstGeom prst="rect">
            <a:avLst/>
          </a:prstGeom>
        </p:spPr>
        <p:txBody>
          <a:bodyPr wrap="square">
            <a:spAutoFit/>
          </a:bodyPr>
          <a:lstStyle/>
          <a:p>
            <a:pPr algn="just"/>
            <a:r>
              <a:rPr lang="ar-IQ" sz="2800" dirty="0"/>
              <a:t>مثالاً لهذا الاقليم ويسقط المطر خلال فصل الشتاء ويصل معدلها الى 24 بوصة ، حرارته تصل في فصل الصيف الى 25 درجة مئوية وتهبط في الشتاء الى 12 درجة ن والتضاريس الارضية تعمل على ابراز خصائص المناخ فضلاً عن عامل البعد والقرب من المسطحات المائية حيث تتركز امطاره في المناطق الساحلية واقليم البحر المتوسط مهم بالنسبة </a:t>
            </a:r>
            <a:r>
              <a:rPr lang="ar-IQ" sz="2800" dirty="0" err="1"/>
              <a:t>لافريقية</a:t>
            </a:r>
            <a:r>
              <a:rPr lang="ar-IQ" sz="2800" dirty="0"/>
              <a:t> فقد هيأ هذا الاقليم فرصة لقيام الحضارة منذ اقدم العصور ويمكن ان يطلق عليه بوابة افريقية فمنه اتصلت افريقية بالعالم الخارجي وارتبطت بكتلتها القديمة . </a:t>
            </a:r>
            <a:endParaRPr lang="ar-SA" sz="2800" dirty="0"/>
          </a:p>
        </p:txBody>
      </p:sp>
    </p:spTree>
    <p:extLst>
      <p:ext uri="{BB962C8B-B14F-4D97-AF65-F5344CB8AC3E}">
        <p14:creationId xmlns:p14="http://schemas.microsoft.com/office/powerpoint/2010/main" val="551000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09600"/>
            <a:ext cx="7543800" cy="5693866"/>
          </a:xfrm>
          <a:prstGeom prst="rect">
            <a:avLst/>
          </a:prstGeom>
        </p:spPr>
        <p:txBody>
          <a:bodyPr wrap="square">
            <a:spAutoFit/>
          </a:bodyPr>
          <a:lstStyle/>
          <a:p>
            <a:pPr algn="just"/>
            <a:r>
              <a:rPr lang="ar-IQ" sz="2800" b="1" dirty="0"/>
              <a:t>الثاني ( اقليم المناخ البحري الرطب ) :</a:t>
            </a:r>
            <a:endParaRPr lang="en-US" sz="2800" dirty="0"/>
          </a:p>
          <a:p>
            <a:pPr algn="just"/>
            <a:r>
              <a:rPr lang="ar-IQ" sz="2800" dirty="0"/>
              <a:t>يتمثل هذا المناخ في الزاوية الجنوبية الشرقية من القارة في المنطقة الممتدة بين خليج موصل حتى شمال </a:t>
            </a:r>
            <a:r>
              <a:rPr lang="ar-IQ" sz="2800" dirty="0" err="1"/>
              <a:t>الناتال</a:t>
            </a:r>
            <a:r>
              <a:rPr lang="ar-IQ" sz="2800" dirty="0"/>
              <a:t> وبسبب اشرافه على البحر اثر في طبيعة المناخ وقلل من المدى الحراري ، اما درجات الحرارة فتكون على الاجزاء الجنوبية اقل منها في الاجزاء الشمالية ففي بورت اليزابيث التي تقع في الجنوب هناك ستة اشهر من السنة تنخفض فيها الحرارة عن 17 درجة مئوية ويصل المعدل السنوي لدرجة الحرارة 17.2 م  في نفس الوقت تكون في منطقة دربان اكثر من 18 درجة التي تقع اقصى شمال الاقليم ، اما </a:t>
            </a:r>
            <a:r>
              <a:rPr lang="ar-IQ" sz="2800" dirty="0" err="1"/>
              <a:t>امطارة</a:t>
            </a:r>
            <a:r>
              <a:rPr lang="ar-IQ" sz="2800" dirty="0"/>
              <a:t> فتتركز في اربعة اشهر من السنة وتصل الى 43 بوصة سنوياً وفي الوقت نفسه تكون الامطار في القسم الجنوبي موزعة على مدار السنة لذا تم وصف هذا الاقليم بأنه شبه مداري في </a:t>
            </a:r>
            <a:r>
              <a:rPr lang="ar-IQ" sz="2800" dirty="0" err="1"/>
              <a:t>عروضة</a:t>
            </a:r>
            <a:r>
              <a:rPr lang="ar-IQ" sz="2800" dirty="0"/>
              <a:t> ومداري في </a:t>
            </a:r>
            <a:r>
              <a:rPr lang="ar-IQ" sz="2800" dirty="0" err="1"/>
              <a:t>مناخة</a:t>
            </a:r>
            <a:r>
              <a:rPr lang="ar-IQ" sz="2800" dirty="0"/>
              <a:t> . </a:t>
            </a:r>
            <a:endParaRPr lang="en-US" sz="2800" dirty="0"/>
          </a:p>
        </p:txBody>
      </p:sp>
    </p:spTree>
    <p:extLst>
      <p:ext uri="{BB962C8B-B14F-4D97-AF65-F5344CB8AC3E}">
        <p14:creationId xmlns:p14="http://schemas.microsoft.com/office/powerpoint/2010/main" val="3509685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609600"/>
            <a:ext cx="8001000" cy="4832092"/>
          </a:xfrm>
          <a:prstGeom prst="rect">
            <a:avLst/>
          </a:prstGeom>
        </p:spPr>
        <p:txBody>
          <a:bodyPr wrap="square">
            <a:spAutoFit/>
          </a:bodyPr>
          <a:lstStyle/>
          <a:p>
            <a:pPr lvl="0" algn="just"/>
            <a:r>
              <a:rPr lang="ar-IQ" sz="2800" b="1" dirty="0"/>
              <a:t>5 - اقليم مناخ المرتفعات : </a:t>
            </a:r>
            <a:endParaRPr lang="en-US" sz="2800" dirty="0"/>
          </a:p>
          <a:p>
            <a:pPr algn="just"/>
            <a:r>
              <a:rPr lang="ar-IQ" sz="2800" dirty="0"/>
              <a:t>تؤثر المناطق المرتفعة في عناصر المناخ وتجعلها تختلف عن المناطق المنخفضة وهذا الحال في قارة </a:t>
            </a:r>
            <a:r>
              <a:rPr lang="ar-IQ" sz="2800" dirty="0" err="1"/>
              <a:t>اقريقية</a:t>
            </a:r>
            <a:r>
              <a:rPr lang="ar-IQ" sz="2800" dirty="0"/>
              <a:t> حيث المناطق المرتفعة والتي تتمثل بهضبة الحبشة وهضبة جنوب افريقية الامر الذي جعل هاتين المنطقتين تتميزان عن المناطق المجاورة بحيث كل منها اصبح يمثل اقليماً مناخياً ففي هضبة الحبشة التي يتراوح معدل ارتفاعها من ( 3000- 5000 ) قدم تقوم في وسطها مناطق يزيد ارتفاعها عن 8000 قدم وتكون هذه المناطق مؤثرة في طبيعة المناخ فتنخفض درجات الحرارة ويقل المدى الحراري والحرارة تصل الى 17 ، </a:t>
            </a:r>
            <a:r>
              <a:rPr lang="ar-IQ" sz="2800" dirty="0" err="1"/>
              <a:t>وتتركزامطاره</a:t>
            </a:r>
            <a:r>
              <a:rPr lang="ar-IQ" sz="2800" dirty="0"/>
              <a:t> في شهر تموز واب نتيجة لهبوب الرياح الموسمية ، اما هضبة جنوب افريقية وتتراوح</a:t>
            </a:r>
            <a:endParaRPr lang="ar-SA" sz="2800" dirty="0"/>
          </a:p>
        </p:txBody>
      </p:sp>
    </p:spTree>
    <p:extLst>
      <p:ext uri="{BB962C8B-B14F-4D97-AF65-F5344CB8AC3E}">
        <p14:creationId xmlns:p14="http://schemas.microsoft.com/office/powerpoint/2010/main" val="15738013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609600"/>
            <a:ext cx="7315200" cy="3539430"/>
          </a:xfrm>
          <a:prstGeom prst="rect">
            <a:avLst/>
          </a:prstGeom>
        </p:spPr>
        <p:txBody>
          <a:bodyPr wrap="square">
            <a:spAutoFit/>
          </a:bodyPr>
          <a:lstStyle/>
          <a:p>
            <a:pPr algn="just"/>
            <a:r>
              <a:rPr lang="ar-IQ" sz="2800" dirty="0"/>
              <a:t>ارتفاعها بين ( 4000-6000 ) وتنخفض درجات الحرارة فيه بسبب الارتفاع عن المناطق </a:t>
            </a:r>
            <a:r>
              <a:rPr lang="ar-IQ" sz="2800" dirty="0" err="1"/>
              <a:t>المجاوره</a:t>
            </a:r>
            <a:r>
              <a:rPr lang="ar-IQ" sz="2800" dirty="0"/>
              <a:t> ويتراوح متوسط الحرارة الشهري في مدينة ( </a:t>
            </a:r>
            <a:r>
              <a:rPr lang="ar-IQ" sz="2800" dirty="0" err="1"/>
              <a:t>بلومفنتيز</a:t>
            </a:r>
            <a:r>
              <a:rPr lang="ar-IQ" sz="2800" dirty="0"/>
              <a:t> ) والتي تقع على ارتفاع 4500 قدم بين 8 درجة مئوية الى 22 درجة مئوية خلال ابرد الشهور واحرها في العام وامطاره السنوية 22 بوصة وتتعرض هذه المنطقة الى حدوث الصقيع خلال اشهر الشتاء .  </a:t>
            </a:r>
          </a:p>
          <a:p>
            <a:pPr algn="just"/>
            <a:endParaRPr lang="ar-IQ" sz="2800" dirty="0"/>
          </a:p>
          <a:p>
            <a:pPr algn="ctr"/>
            <a:r>
              <a:rPr lang="ar-IQ" sz="2800" dirty="0"/>
              <a:t>انتهت المحاضرة . </a:t>
            </a:r>
            <a:endParaRPr lang="ar-SA" sz="2800" dirty="0"/>
          </a:p>
        </p:txBody>
      </p:sp>
    </p:spTree>
    <p:extLst>
      <p:ext uri="{BB962C8B-B14F-4D97-AF65-F5344CB8AC3E}">
        <p14:creationId xmlns:p14="http://schemas.microsoft.com/office/powerpoint/2010/main" val="173052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600201" y="1371600"/>
            <a:ext cx="5410200" cy="523220"/>
          </a:xfrm>
          <a:prstGeom prst="rect">
            <a:avLst/>
          </a:prstGeom>
        </p:spPr>
        <p:txBody>
          <a:bodyPr wrap="square">
            <a:spAutoFit/>
          </a:bodyPr>
          <a:lstStyle/>
          <a:p>
            <a:pPr algn="ctr"/>
            <a:r>
              <a:rPr lang="ar-IQ" sz="2800" b="1" dirty="0"/>
              <a:t>الاقاليم المناخية في قارة افريقيا  </a:t>
            </a:r>
            <a:endParaRPr lang="en-US" sz="2800" dirty="0"/>
          </a:p>
        </p:txBody>
      </p:sp>
    </p:spTree>
    <p:extLst>
      <p:ext uri="{BB962C8B-B14F-4D97-AF65-F5344CB8AC3E}">
        <p14:creationId xmlns:p14="http://schemas.microsoft.com/office/powerpoint/2010/main" val="14198591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762000"/>
            <a:ext cx="7162800" cy="4832092"/>
          </a:xfrm>
          <a:prstGeom prst="rect">
            <a:avLst/>
          </a:prstGeom>
        </p:spPr>
        <p:txBody>
          <a:bodyPr wrap="square">
            <a:spAutoFit/>
          </a:bodyPr>
          <a:lstStyle/>
          <a:p>
            <a:pPr algn="just"/>
            <a:r>
              <a:rPr lang="ar-IQ" sz="2800" dirty="0"/>
              <a:t>يحدد الاقليم بانه المنطقة التي تتشابه فيها العناصر العامة للمناخ فيجعلها تتميز بصفات خاصة تصبح مختلفة عن المناطق الاخرى من حيث تمثيل العناصر المناخية وبروز عنصر مناخي على العناصر الاخرى من شأنه اعطاء المنطقة صفة تميزها عن المناطق المجاورة لها وبروز صفة العنصر المناخي على بقية العناصر الاخرى بدرجة تجعله يتميز عن المناطق المجاورة ، عليه فأن الموقع بالنسبة لدوائر العرض يؤثر في عنصر الحرارة والذي بدوره يؤثر على العناصر الاخرى من ضغط جوي ورياح والامطار ، وبنفس الحال ينطبق على التضاريس والتي لها اثر لا يقل عن الموقع بالنسبة لدوائر العرض فالجبال لها اثر على اتجاه الرياح والامطار</a:t>
            </a:r>
            <a:endParaRPr lang="ar-SA" sz="2800" dirty="0"/>
          </a:p>
        </p:txBody>
      </p:sp>
    </p:spTree>
    <p:extLst>
      <p:ext uri="{BB962C8B-B14F-4D97-AF65-F5344CB8AC3E}">
        <p14:creationId xmlns:p14="http://schemas.microsoft.com/office/powerpoint/2010/main" val="4223584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1066801"/>
            <a:ext cx="7391400" cy="3970318"/>
          </a:xfrm>
          <a:prstGeom prst="rect">
            <a:avLst/>
          </a:prstGeom>
        </p:spPr>
        <p:txBody>
          <a:bodyPr wrap="square">
            <a:spAutoFit/>
          </a:bodyPr>
          <a:lstStyle/>
          <a:p>
            <a:pPr algn="just"/>
            <a:r>
              <a:rPr lang="ar-IQ" sz="2800" dirty="0"/>
              <a:t>وتوزيعها وحتى درجات الحرارة تخضع لعامل التضاريس والحال نفسه ينطبق على المسطحات المائية سواء كانت داخل اليابسة او محيطة بها وهناك تأثير واضح للتيارات البحرية التي تعمل على توزيع الحرارة في المسطحات المائية المحيطة باليابسة والتي تختلف طبيعتها فبعضها تيارات باردة واخرى حارة فالتيارات الباردة تعمل على خفض درجة حرارة السواحل والمناطق المجاورة لها صيفاً في حين تعمل التيارات </a:t>
            </a:r>
            <a:r>
              <a:rPr lang="ar-IQ" sz="2800" dirty="0" err="1"/>
              <a:t>الداقئة</a:t>
            </a:r>
            <a:r>
              <a:rPr lang="ar-IQ" sz="2800" dirty="0"/>
              <a:t> على التقليل من برودة السواحل واذا طبقنا ذلك على قارة افريقيا فيمكن تقسيمها الى الاقاليم التالية : </a:t>
            </a:r>
            <a:endParaRPr lang="en-US" sz="2800" dirty="0"/>
          </a:p>
        </p:txBody>
      </p:sp>
    </p:spTree>
    <p:extLst>
      <p:ext uri="{BB962C8B-B14F-4D97-AF65-F5344CB8AC3E}">
        <p14:creationId xmlns:p14="http://schemas.microsoft.com/office/powerpoint/2010/main" val="1648822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85800"/>
            <a:ext cx="7315200" cy="5693866"/>
          </a:xfrm>
          <a:prstGeom prst="rect">
            <a:avLst/>
          </a:prstGeom>
        </p:spPr>
        <p:txBody>
          <a:bodyPr wrap="square">
            <a:spAutoFit/>
          </a:bodyPr>
          <a:lstStyle/>
          <a:p>
            <a:pPr lvl="0" algn="just"/>
            <a:r>
              <a:rPr lang="ar-IQ" sz="2800" dirty="0"/>
              <a:t>1- </a:t>
            </a:r>
            <a:r>
              <a:rPr lang="ar-IQ" sz="2800" b="1" dirty="0"/>
              <a:t>الاقليم الاستوائي : </a:t>
            </a:r>
            <a:endParaRPr lang="en-US" sz="2800" b="1" dirty="0"/>
          </a:p>
          <a:p>
            <a:pPr algn="just"/>
            <a:r>
              <a:rPr lang="ar-IQ" sz="2800" dirty="0"/>
              <a:t>يتمثل في المناطق المحيطة بخط الاستواء وتعرف بالمناخ الداري المطير طول العام ويتمثل في معظم حوض </a:t>
            </a:r>
            <a:r>
              <a:rPr lang="ar-IQ" sz="2800" dirty="0" err="1"/>
              <a:t>الكونغوا</a:t>
            </a:r>
            <a:r>
              <a:rPr lang="ar-IQ" sz="2800" dirty="0"/>
              <a:t> شمال دائرة عرض (5 جنوباً ) اي انه يضم جمهورية </a:t>
            </a:r>
            <a:r>
              <a:rPr lang="ar-IQ" sz="2800" dirty="0" err="1"/>
              <a:t>الكونغوا</a:t>
            </a:r>
            <a:r>
              <a:rPr lang="ar-IQ" sz="2800" dirty="0"/>
              <a:t> والجابون وجنوب </a:t>
            </a:r>
            <a:r>
              <a:rPr lang="ar-IQ" sz="2800" dirty="0" err="1"/>
              <a:t>الكميرون</a:t>
            </a:r>
            <a:r>
              <a:rPr lang="ar-IQ" sz="2800" dirty="0"/>
              <a:t> واقصى الطرف الجنوبي من غرب افريقيا فيما بين سيراليون وحدود </a:t>
            </a:r>
            <a:r>
              <a:rPr lang="ar-IQ" sz="2800" dirty="0" err="1"/>
              <a:t>الكميرون</a:t>
            </a:r>
            <a:r>
              <a:rPr lang="ar-IQ" sz="2800" dirty="0"/>
              <a:t> وفي هذه المناطق تكون الشمس عمودية معظم ايام السنة ويتساوى الليل والنهار الى حد ما ويرتفع المعدل السنوي لدرجات الحرارة حتى يصل الى ( 37</a:t>
            </a:r>
            <a:r>
              <a:rPr lang="ar-IQ" sz="2800" baseline="30000" dirty="0"/>
              <a:t> </a:t>
            </a:r>
            <a:r>
              <a:rPr lang="ar-IQ" sz="2800" dirty="0"/>
              <a:t>) درجة مئوية ، تمتاز المناطق الاستوائية بأن المدى اليومي لدرجات الحرارة يزيد على المدى السنوي ولذك يعبر عن ليل المناطق الاستوائية بأنه الشتاء والنهار يمثل الصيف ويصل المدى الحراري اليومي بين ( 8.5 – 17 م ) ودرجات الحرارة في المناطق الاستوائية </a:t>
            </a:r>
            <a:r>
              <a:rPr lang="ar-IQ" sz="2800" dirty="0" err="1"/>
              <a:t>لاتبدو</a:t>
            </a:r>
            <a:r>
              <a:rPr lang="ar-IQ" sz="2800" dirty="0"/>
              <a:t> عالية </a:t>
            </a:r>
            <a:endParaRPr lang="ar-SA" sz="2800" dirty="0"/>
          </a:p>
        </p:txBody>
      </p:sp>
    </p:spTree>
    <p:extLst>
      <p:ext uri="{BB962C8B-B14F-4D97-AF65-F5344CB8AC3E}">
        <p14:creationId xmlns:p14="http://schemas.microsoft.com/office/powerpoint/2010/main" val="2766660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90600" y="762000"/>
            <a:ext cx="7162800" cy="4832092"/>
          </a:xfrm>
          <a:prstGeom prst="rect">
            <a:avLst/>
          </a:prstGeom>
        </p:spPr>
        <p:txBody>
          <a:bodyPr wrap="square">
            <a:spAutoFit/>
          </a:bodyPr>
          <a:lstStyle/>
          <a:p>
            <a:pPr algn="just"/>
            <a:r>
              <a:rPr lang="ar-IQ" sz="2800" dirty="0"/>
              <a:t>اذا </a:t>
            </a:r>
            <a:r>
              <a:rPr lang="ar-IQ" sz="2800" dirty="0" err="1"/>
              <a:t>ماقورنت</a:t>
            </a:r>
            <a:r>
              <a:rPr lang="ar-IQ" sz="2800" dirty="0"/>
              <a:t> بالمناطق الصحراوية ومما يزيد من وطأة الحرارة هو ارتفاع</a:t>
            </a:r>
            <a:r>
              <a:rPr lang="ar-IQ" sz="2800" baseline="30000" dirty="0"/>
              <a:t> </a:t>
            </a:r>
            <a:r>
              <a:rPr lang="ar-IQ" sz="2800" dirty="0"/>
              <a:t>الرطوبة</a:t>
            </a:r>
            <a:r>
              <a:rPr lang="ar-IQ" sz="2800" baseline="30000" dirty="0"/>
              <a:t> </a:t>
            </a:r>
            <a:r>
              <a:rPr lang="ar-IQ" sz="2800" dirty="0"/>
              <a:t>التي تصل الى 80%  ، اما كمية الامطار فتكون </a:t>
            </a:r>
            <a:r>
              <a:rPr lang="ar-IQ" sz="2800" dirty="0" err="1"/>
              <a:t>دائمية</a:t>
            </a:r>
            <a:r>
              <a:rPr lang="ar-IQ" sz="2800" dirty="0"/>
              <a:t> وغزيرة ويتركز سقوطها في النصف الثاني من النهار وتؤثر فيها الكتل الهوائية الاستوائية البحرية غير المستقرة وتزداد غزارة الامطار على المناطق المرتفعة وبذلك هي تجمع بين الامطار التصاعدية والتضاريسية الخاضعة للكتل الهوائية وتتركز في مرتفعات </a:t>
            </a:r>
            <a:r>
              <a:rPr lang="ar-IQ" sz="2800" dirty="0" err="1"/>
              <a:t>الكميرون</a:t>
            </a:r>
            <a:r>
              <a:rPr lang="ar-IQ" sz="2800" dirty="0"/>
              <a:t> وفوتا جالون وتصل الامطار في جبل </a:t>
            </a:r>
            <a:r>
              <a:rPr lang="ar-IQ" sz="2800" dirty="0" err="1"/>
              <a:t>الكميرون</a:t>
            </a:r>
            <a:r>
              <a:rPr lang="ar-IQ" sz="2800" dirty="0"/>
              <a:t> الى 400 بوصة سنوياً وتشارك الامطار الاستوائية امطار موسمية في بعض المناطق من القارة منها ساحل </a:t>
            </a:r>
            <a:r>
              <a:rPr lang="ar-IQ" sz="2800" dirty="0" err="1"/>
              <a:t>غينية</a:t>
            </a:r>
            <a:r>
              <a:rPr lang="ar-IQ" sz="2800" dirty="0"/>
              <a:t> حيث يصل معدلها الى 250 بوصة . </a:t>
            </a:r>
            <a:endParaRPr lang="ar-SA" sz="2800" dirty="0"/>
          </a:p>
        </p:txBody>
      </p:sp>
    </p:spTree>
    <p:extLst>
      <p:ext uri="{BB962C8B-B14F-4D97-AF65-F5344CB8AC3E}">
        <p14:creationId xmlns:p14="http://schemas.microsoft.com/office/powerpoint/2010/main" val="26493772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685800"/>
            <a:ext cx="7315200" cy="5693866"/>
          </a:xfrm>
          <a:prstGeom prst="rect">
            <a:avLst/>
          </a:prstGeom>
        </p:spPr>
        <p:txBody>
          <a:bodyPr wrap="square">
            <a:spAutoFit/>
          </a:bodyPr>
          <a:lstStyle/>
          <a:p>
            <a:pPr lvl="0" algn="just"/>
            <a:r>
              <a:rPr lang="ar-IQ" sz="2800" b="1" dirty="0"/>
              <a:t>2- الاقليم المداري : </a:t>
            </a:r>
            <a:endParaRPr lang="en-US" sz="2800" dirty="0"/>
          </a:p>
          <a:p>
            <a:pPr algn="just"/>
            <a:r>
              <a:rPr lang="ar-IQ" sz="2800" dirty="0"/>
              <a:t>يمثل هذا الاقليم مناخاً انتقالياً بين المناخ الجاف وشبة الجاف من ناحية والمناخ المداري المطير طول العام من ناحية اخرى ويشغل مساخة تساوي خمس مساحة افريقية جنوب الصحراء ويجاور الاقليم الاستوائي شمالاً وجنوباً ففي شهر حزيران وعندما تتعامد الشمس على مدار السرطان يتمثل فوق القارة صيف شمالي وشتاء جنوبي وقي شهر كانون الاول عندما تتعامد الشمس على مدار الجدي يحدث العكس فيكون الصيف فوق نصف القارة الجنوبي والشتاء في نصفها الشمالي .</a:t>
            </a:r>
            <a:endParaRPr lang="en-US" sz="2800" dirty="0"/>
          </a:p>
          <a:p>
            <a:pPr algn="just"/>
            <a:r>
              <a:rPr lang="ar-IQ" sz="2800" dirty="0"/>
              <a:t>نتيجة لانتفال تعامد الشمس يتأثر توزيع المطر ويتناقص فصل الجفاف تدريجياً عند الانتقال من العروض المدارية الى العروض الاستوائية وتمتاز امطار هذا الاقليم بالتذبذب الامر الذي قلل من دور هذه </a:t>
            </a:r>
            <a:r>
              <a:rPr lang="ar-IQ" sz="2800" dirty="0" err="1"/>
              <a:t>الامطارمن</a:t>
            </a:r>
            <a:r>
              <a:rPr lang="ar-IQ" sz="2800" dirty="0"/>
              <a:t> الاعتماد عليها </a:t>
            </a:r>
            <a:endParaRPr lang="ar-SA" sz="2800" dirty="0"/>
          </a:p>
        </p:txBody>
      </p:sp>
    </p:spTree>
    <p:extLst>
      <p:ext uri="{BB962C8B-B14F-4D97-AF65-F5344CB8AC3E}">
        <p14:creationId xmlns:p14="http://schemas.microsoft.com/office/powerpoint/2010/main" val="1393135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762000" y="457200"/>
            <a:ext cx="7696200" cy="4524315"/>
          </a:xfrm>
          <a:prstGeom prst="rect">
            <a:avLst/>
          </a:prstGeom>
        </p:spPr>
        <p:txBody>
          <a:bodyPr wrap="square">
            <a:spAutoFit/>
          </a:bodyPr>
          <a:lstStyle/>
          <a:p>
            <a:pPr algn="just"/>
            <a:r>
              <a:rPr lang="ar-IQ" sz="2400" dirty="0"/>
              <a:t>في مجال الزراعة يضاف الى ذلك ان طبيعة هذه الامطار التي تمتاز بسقوطها بشكل زخات غزيرة مصحوبة بالرعد تؤدي الى حدوث الفيضانات كما ان تركز الامطار في موسم الصيف قلل من اثرها في مجال الزراعة لان ارتفاع درجات الحرارة يقلل من الاستثمار الفعلي </a:t>
            </a:r>
            <a:r>
              <a:rPr lang="ar-IQ" sz="2400" dirty="0" err="1"/>
              <a:t>للامطار</a:t>
            </a:r>
            <a:r>
              <a:rPr lang="ar-IQ" sz="2400" dirty="0"/>
              <a:t> ويصل معدل سقوط الامطار الى اكثر من 30 بوصة .</a:t>
            </a:r>
            <a:endParaRPr lang="en-US" sz="2400" dirty="0"/>
          </a:p>
          <a:p>
            <a:pPr algn="just"/>
            <a:r>
              <a:rPr lang="ar-IQ" sz="2400" dirty="0"/>
              <a:t>اما من ناحية الحرارة فيمتاز الاقليم </a:t>
            </a:r>
            <a:r>
              <a:rPr lang="ar-IQ" sz="2400" dirty="0" err="1"/>
              <a:t>بأرتفاع</a:t>
            </a:r>
            <a:r>
              <a:rPr lang="ar-IQ" sz="2400" dirty="0"/>
              <a:t> درجات الحرارة لمعظم ايام السنة كما يمتاز بوجود فصل جفاف حيث تتركز الامطار في فصل الصيف وتنعدم في فصل الشتاء وفي فصل الجفاف يتعرض الاقليم للرياح التجارية الجافة فلا يسقط المطر والهواء جاف والسماء صافية لذلك ترتفع درجات الحرارة حيث يصل معدل الاشهر الحارة في السنة الى 32 درجة مئوية وتزداد حرارة النهار حتى تصل الى 49 درجة مئوية وتنخفض في الليل لتصل الى 15 درجة مئوية وبذلك فأن المدى الحراري اليومي يفوق المدى الحراري السنوي . </a:t>
            </a:r>
            <a:endParaRPr lang="en-US" sz="2400" dirty="0"/>
          </a:p>
        </p:txBody>
      </p:sp>
    </p:spTree>
    <p:extLst>
      <p:ext uri="{BB962C8B-B14F-4D97-AF65-F5344CB8AC3E}">
        <p14:creationId xmlns:p14="http://schemas.microsoft.com/office/powerpoint/2010/main" val="1243253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09600"/>
            <a:ext cx="7772400" cy="5262979"/>
          </a:xfrm>
          <a:prstGeom prst="rect">
            <a:avLst/>
          </a:prstGeom>
        </p:spPr>
        <p:txBody>
          <a:bodyPr wrap="square">
            <a:spAutoFit/>
          </a:bodyPr>
          <a:lstStyle/>
          <a:p>
            <a:pPr lvl="0" algn="just"/>
            <a:r>
              <a:rPr lang="ar-IQ" sz="2800" b="1" dirty="0"/>
              <a:t>3 - اقليم الصحاري الحارة : </a:t>
            </a:r>
            <a:endParaRPr lang="en-US" sz="2800" dirty="0"/>
          </a:p>
          <a:p>
            <a:pPr algn="just"/>
            <a:r>
              <a:rPr lang="ar-IQ" sz="2800" dirty="0"/>
              <a:t>يضم هذا الاقليم المناطق الجافة وشبه الجافة وتشمل المناطق التي تفع على جانبي الاقليم المداري في نصف القارة الشمالي والجنوبي ويمثل الجاف منه في الصحراء الكبرى التي تمتد من مرتفعات البحر الاحمر شرقاً حتى ساحل موريتانيا غرباً وصحراء </a:t>
            </a:r>
            <a:r>
              <a:rPr lang="ar-IQ" sz="2800" dirty="0" err="1"/>
              <a:t>نامبيا</a:t>
            </a:r>
            <a:r>
              <a:rPr lang="ar-IQ" sz="2800" dirty="0"/>
              <a:t> وكلهاري في جنوب افريقيا ويشمل النطاق الساحلي من الصومال ، اما المناطق شبه الجافة فتمثل الشريط الذي يحف الصحراء شملاً وجنوباً ويتمثل في ثلاثة مناطق كبرى هي الحواف الجنوبية للصحراء الكبرى واجزاء من الصومال وشرق </a:t>
            </a:r>
            <a:r>
              <a:rPr lang="ar-IQ" sz="2800" dirty="0" err="1"/>
              <a:t>اثوبيا</a:t>
            </a:r>
            <a:r>
              <a:rPr lang="ar-IQ" sz="2800" dirty="0"/>
              <a:t> واجزاء محدودة من شرق افريقية وتدخل مساحة كبيرة من جنوب افريقية ضمن المناطق شبه الجافة وتضع هذه المساحة لتأثير الهواء المداري القاري ولكن الظروف </a:t>
            </a:r>
            <a:r>
              <a:rPr lang="ar-IQ" sz="2800" dirty="0" err="1"/>
              <a:t>الاعصارية</a:t>
            </a:r>
            <a:endParaRPr lang="ar-SA" sz="2800" dirty="0"/>
          </a:p>
        </p:txBody>
      </p:sp>
    </p:spTree>
    <p:extLst>
      <p:ext uri="{BB962C8B-B14F-4D97-AF65-F5344CB8AC3E}">
        <p14:creationId xmlns:p14="http://schemas.microsoft.com/office/powerpoint/2010/main" val="308314411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1372</Words>
  <Application>Microsoft Office PowerPoint</Application>
  <PresentationFormat>On-screen Show (4:3)</PresentationFormat>
  <Paragraphs>28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م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م طلال منيهل كريم</dc:title>
  <dc:creator>KM</dc:creator>
  <cp:lastModifiedBy>9647831345146</cp:lastModifiedBy>
  <cp:revision>6</cp:revision>
  <dcterms:created xsi:type="dcterms:W3CDTF">2020-05-28T07:08:03Z</dcterms:created>
  <dcterms:modified xsi:type="dcterms:W3CDTF">2021-07-12T12:41:04Z</dcterms:modified>
</cp:coreProperties>
</file>