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8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787126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18153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794489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274104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411023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4B36F340-1CA7-4F89-91D9-B127E42D82D0}"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858132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4B36F340-1CA7-4F89-91D9-B127E42D82D0}"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312134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4B36F340-1CA7-4F89-91D9-B127E42D82D0}"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1066084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B36F340-1CA7-4F89-91D9-B127E42D82D0}"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1879782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B36F340-1CA7-4F89-91D9-B127E42D82D0}"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1096155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B36F340-1CA7-4F89-91D9-B127E42D82D0}"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D0D374F-4750-43C3-89C1-681CA57A1E65}" type="slidenum">
              <a:rPr lang="ar-SA" smtClean="0"/>
              <a:t>‹#›</a:t>
            </a:fld>
            <a:endParaRPr lang="ar-SA"/>
          </a:p>
        </p:txBody>
      </p:sp>
    </p:spTree>
    <p:extLst>
      <p:ext uri="{BB962C8B-B14F-4D97-AF65-F5344CB8AC3E}">
        <p14:creationId xmlns:p14="http://schemas.microsoft.com/office/powerpoint/2010/main" val="3625477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8DDC"/>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B36F340-1CA7-4F89-91D9-B127E42D82D0}"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D0D374F-4750-43C3-89C1-681CA57A1E65}" type="slidenum">
              <a:rPr lang="ar-SA" smtClean="0"/>
              <a:t>‹#›</a:t>
            </a:fld>
            <a:endParaRPr lang="ar-SA"/>
          </a:p>
        </p:txBody>
      </p:sp>
    </p:spTree>
    <p:extLst>
      <p:ext uri="{BB962C8B-B14F-4D97-AF65-F5344CB8AC3E}">
        <p14:creationId xmlns:p14="http://schemas.microsoft.com/office/powerpoint/2010/main" val="31743400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a:xfrm>
            <a:off x="1371600" y="5562600"/>
            <a:ext cx="6400800" cy="76200"/>
          </a:xfrm>
        </p:spPr>
        <p:txBody>
          <a:bodyPr>
            <a:normAutofit fontScale="25000" lnSpcReduction="20000"/>
          </a:bodyPr>
          <a:lstStyle/>
          <a:p>
            <a:endParaRPr lang="ar-SA" dirty="0"/>
          </a:p>
        </p:txBody>
      </p:sp>
    </p:spTree>
    <p:extLst>
      <p:ext uri="{BB962C8B-B14F-4D97-AF65-F5344CB8AC3E}">
        <p14:creationId xmlns:p14="http://schemas.microsoft.com/office/powerpoint/2010/main" val="1671395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838201"/>
            <a:ext cx="7543800" cy="5693866"/>
          </a:xfrm>
          <a:prstGeom prst="rect">
            <a:avLst/>
          </a:prstGeom>
        </p:spPr>
        <p:txBody>
          <a:bodyPr wrap="square">
            <a:spAutoFit/>
          </a:bodyPr>
          <a:lstStyle/>
          <a:p>
            <a:pPr algn="just"/>
            <a:r>
              <a:rPr lang="ar-IQ" sz="2800" dirty="0"/>
              <a:t>تلعبه في مجال تقدم الزراعة الافريقية الذي يبرز دورها </a:t>
            </a:r>
            <a:r>
              <a:rPr lang="ar-IQ" sz="2800" dirty="0" err="1"/>
              <a:t>كأحتياطي</a:t>
            </a:r>
            <a:r>
              <a:rPr lang="ar-IQ" sz="2800" dirty="0"/>
              <a:t> لحل مشكلة الغذاء العالمي والتي اخذت تتزايد لزيادة عدد السكان في العالم وخاصة في قارة افريقيا وزيادة نسبة النمو بطرق </a:t>
            </a:r>
            <a:r>
              <a:rPr lang="ar-IQ" sz="2800" dirty="0" err="1"/>
              <a:t>لاتتوازن</a:t>
            </a:r>
            <a:r>
              <a:rPr lang="ar-IQ" sz="2800" dirty="0"/>
              <a:t> مع زيادة الموارد . </a:t>
            </a:r>
            <a:endParaRPr lang="en-US" sz="2800" dirty="0"/>
          </a:p>
          <a:p>
            <a:pPr algn="just"/>
            <a:r>
              <a:rPr lang="ar-IQ" sz="2800" b="1" dirty="0"/>
              <a:t>انواع الترب في افريقية : </a:t>
            </a:r>
            <a:endParaRPr lang="en-US" sz="2800" dirty="0"/>
          </a:p>
          <a:p>
            <a:pPr algn="just"/>
            <a:r>
              <a:rPr lang="ar-IQ" sz="2800" dirty="0"/>
              <a:t>نتيجة للدور الذي يمكن ان تلعبه التربة في الزراعة اخذ الاهتمام يزداد في وضع عدة تصانيف لها في افريقية منه ما اتخذ من المناخ اساساً لتقسيم التربة فسميت بالتربة الصحراوية وتربة البحر المتوسط ومنها ما اتخذ من النبات الطبيعي اساساً فسميت بتربة </a:t>
            </a:r>
            <a:r>
              <a:rPr lang="ar-IQ" sz="2800" dirty="0" err="1"/>
              <a:t>السفانا</a:t>
            </a:r>
            <a:r>
              <a:rPr lang="ar-IQ" sz="2800" dirty="0"/>
              <a:t> وتربة الغابات الاستوائية ومنهم ما اعتمد التضاريس اساساً فسميت تربة السهول وتربة الجبال ومنهم ما اعتمد التكوين المعدني اساساً لتصيف التربة وما ينتج عن ذلك التركيب من اعطاء التربة </a:t>
            </a:r>
            <a:endParaRPr lang="ar-SA" sz="2800" dirty="0"/>
          </a:p>
        </p:txBody>
      </p:sp>
    </p:spTree>
    <p:extLst>
      <p:ext uri="{BB962C8B-B14F-4D97-AF65-F5344CB8AC3E}">
        <p14:creationId xmlns:p14="http://schemas.microsoft.com/office/powerpoint/2010/main" val="3144171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533400"/>
            <a:ext cx="8001000" cy="5693866"/>
          </a:xfrm>
          <a:prstGeom prst="rect">
            <a:avLst/>
          </a:prstGeom>
        </p:spPr>
        <p:txBody>
          <a:bodyPr wrap="square">
            <a:spAutoFit/>
          </a:bodyPr>
          <a:lstStyle/>
          <a:p>
            <a:pPr algn="just"/>
            <a:r>
              <a:rPr lang="ar-IQ" sz="2800" dirty="0"/>
              <a:t>خصائص معينة تنعكس على اللون والخصوبة وغيرها وكل هذه التصانيف يستند على اساس يختلف عن الاخر وبما ان جميع التصانيف </a:t>
            </a:r>
            <a:r>
              <a:rPr lang="ar-IQ" sz="2800" dirty="0" err="1"/>
              <a:t>لاتنسى</a:t>
            </a:r>
            <a:r>
              <a:rPr lang="ar-IQ" sz="2800" dirty="0"/>
              <a:t> دور المناخ فأن التصنيف المناخي سيكون الاساس في تقسيم التربة الافريقية الى الانواع الاتية : </a:t>
            </a:r>
            <a:endParaRPr lang="en-US" sz="2800" dirty="0"/>
          </a:p>
          <a:p>
            <a:pPr lvl="0" algn="just"/>
            <a:r>
              <a:rPr lang="ar-IQ" sz="2800" b="1" dirty="0"/>
              <a:t>1- تربة الغابات المطيرة :  </a:t>
            </a:r>
            <a:endParaRPr lang="en-US" sz="2800" dirty="0"/>
          </a:p>
          <a:p>
            <a:pPr algn="just"/>
            <a:r>
              <a:rPr lang="ar-IQ" sz="2800" dirty="0"/>
              <a:t>تمتاز هذه التربة بأنها غنية بالحديد وتشغل مساحة واسعة من ارض القارة تبلغ حوالي ثلث مساحة القارة ومعظم الاراضي التي تسقط عليها امطار اكثر من 60 عقدة تقع ضمن هذا النوع من الترب ولونها يميل الى الاحمرار وتكون ذات طبقة خفيفة ترتكز على طبقة ثقيلة من الصلصال وساعد ارتفاع الحرارة وزيادة الرطوبة على نقص المواد العضوية والمعدنية بدرجات </a:t>
            </a:r>
            <a:r>
              <a:rPr lang="ar-IQ" sz="2800" dirty="0" err="1"/>
              <a:t>متفاوته</a:t>
            </a:r>
            <a:r>
              <a:rPr lang="ar-IQ" sz="2800" dirty="0"/>
              <a:t> ولكن غالباً ما تفقد محتوياتها من المواد الجيرية مما ينقص من قيمتها الزراعية ونتيجة لتعرض سطحها الخارجي </a:t>
            </a:r>
            <a:r>
              <a:rPr lang="ar-IQ" sz="2800" dirty="0" err="1"/>
              <a:t>للامطار</a:t>
            </a:r>
            <a:r>
              <a:rPr lang="ar-IQ" sz="2800" dirty="0"/>
              <a:t> يؤدي الى ذوبان المواد القابلة للذوبان الى الطبقة </a:t>
            </a:r>
            <a:endParaRPr lang="ar-SA" sz="2800" dirty="0"/>
          </a:p>
        </p:txBody>
      </p:sp>
    </p:spTree>
    <p:extLst>
      <p:ext uri="{BB962C8B-B14F-4D97-AF65-F5344CB8AC3E}">
        <p14:creationId xmlns:p14="http://schemas.microsoft.com/office/powerpoint/2010/main" val="4286386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1"/>
            <a:ext cx="7620000" cy="4893647"/>
          </a:xfrm>
          <a:prstGeom prst="rect">
            <a:avLst/>
          </a:prstGeom>
        </p:spPr>
        <p:txBody>
          <a:bodyPr wrap="square">
            <a:spAutoFit/>
          </a:bodyPr>
          <a:lstStyle/>
          <a:p>
            <a:pPr algn="just"/>
            <a:r>
              <a:rPr lang="ar-IQ" sz="2400" dirty="0"/>
              <a:t>الثانية حيث تصبح الطبقة السطحية طبقة رملية مستندة على طبقة </a:t>
            </a:r>
            <a:r>
              <a:rPr lang="ar-IQ" sz="2400" dirty="0" err="1"/>
              <a:t>صلصالية</a:t>
            </a:r>
            <a:r>
              <a:rPr lang="ar-IQ" sz="2400" dirty="0"/>
              <a:t> وقد تأثرت بعوامل عديدة جعلتها تختلف من مكان الى اخر نتيجة سعة المساحة التي تشغلها مما ساهم في بروز </a:t>
            </a:r>
            <a:r>
              <a:rPr lang="ar-IQ" sz="2400" dirty="0" err="1"/>
              <a:t>اتواع</a:t>
            </a:r>
            <a:r>
              <a:rPr lang="ar-IQ" sz="2400" dirty="0"/>
              <a:t> اخرى منها . </a:t>
            </a:r>
            <a:endParaRPr lang="en-US" sz="2400" dirty="0"/>
          </a:p>
          <a:p>
            <a:pPr lvl="0" algn="just"/>
            <a:r>
              <a:rPr lang="ar-IQ" sz="2400" b="1" dirty="0"/>
              <a:t>أ- تربة </a:t>
            </a:r>
            <a:r>
              <a:rPr lang="ar-IQ" sz="2400" b="1" dirty="0" err="1"/>
              <a:t>اللاترايت</a:t>
            </a:r>
            <a:r>
              <a:rPr lang="ar-IQ" sz="2400" b="1" dirty="0"/>
              <a:t> : </a:t>
            </a:r>
            <a:endParaRPr lang="en-US" sz="2400" b="1" dirty="0"/>
          </a:p>
          <a:p>
            <a:pPr algn="just"/>
            <a:r>
              <a:rPr lang="ar-IQ" sz="2400" dirty="0"/>
              <a:t>اي التربة الناضجة نتيجة لتأثير عوامل التعرية وكلمة </a:t>
            </a:r>
            <a:r>
              <a:rPr lang="ar-IQ" sz="2400" dirty="0" err="1"/>
              <a:t>اللاترايت</a:t>
            </a:r>
            <a:r>
              <a:rPr lang="ar-IQ" sz="2400" dirty="0"/>
              <a:t> مشتقة من الكلمة اليونانية ومعناها الطوب وتمتاز هذه التربة بلونها الاخضر المائل للاصفرار وتتداخل فيها اشرطة حمراء قبل تعرضها للهواء واذا تعرضت للهواء يصبح لونها احمر وتتصلب وتظهر فيها الشقوق وتتكون من الناحية الكيمياوية من </a:t>
            </a:r>
            <a:r>
              <a:rPr lang="ar-IQ" sz="2400" dirty="0" err="1"/>
              <a:t>ايدروكسيد</a:t>
            </a:r>
            <a:r>
              <a:rPr lang="ar-IQ" sz="2400" dirty="0"/>
              <a:t> الالمنيوم مع كمية محدودة من اكاسيد الحديد مما اعطت </a:t>
            </a:r>
            <a:r>
              <a:rPr lang="ar-IQ" sz="2400" dirty="0" err="1"/>
              <a:t>اللاترايت</a:t>
            </a:r>
            <a:r>
              <a:rPr lang="ar-IQ" sz="2400" dirty="0"/>
              <a:t> اللون الاحمر وتتركز في المناطق الغزيرة </a:t>
            </a:r>
            <a:r>
              <a:rPr lang="ar-IQ" sz="2400" dirty="0" err="1"/>
              <a:t>بالامطار</a:t>
            </a:r>
            <a:r>
              <a:rPr lang="ar-IQ" sz="2400" dirty="0"/>
              <a:t> والتي تسقط فيها اكثر من 80 عقدة كسفوح جبال </a:t>
            </a:r>
            <a:r>
              <a:rPr lang="ar-IQ" sz="2400" dirty="0" err="1"/>
              <a:t>فوتاجالون</a:t>
            </a:r>
            <a:r>
              <a:rPr lang="ar-IQ" sz="2400" dirty="0"/>
              <a:t> في المنطقة الواقعة بين غينيا وسيراليون وتستخدم هذه التربة في صناعة الطوب لبناء البيوت المحلية . </a:t>
            </a:r>
            <a:endParaRPr lang="en-US" sz="2400" dirty="0"/>
          </a:p>
        </p:txBody>
      </p:sp>
    </p:spTree>
    <p:extLst>
      <p:ext uri="{BB962C8B-B14F-4D97-AF65-F5344CB8AC3E}">
        <p14:creationId xmlns:p14="http://schemas.microsoft.com/office/powerpoint/2010/main" val="1451918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762000"/>
            <a:ext cx="7543800" cy="4401205"/>
          </a:xfrm>
          <a:prstGeom prst="rect">
            <a:avLst/>
          </a:prstGeom>
        </p:spPr>
        <p:txBody>
          <a:bodyPr wrap="square">
            <a:spAutoFit/>
          </a:bodyPr>
          <a:lstStyle/>
          <a:p>
            <a:pPr lvl="0" algn="just"/>
            <a:r>
              <a:rPr lang="ar-IQ" sz="2800" b="1" dirty="0"/>
              <a:t> ب- تربة الطفل : </a:t>
            </a:r>
            <a:endParaRPr lang="en-US" sz="2800" dirty="0"/>
          </a:p>
          <a:p>
            <a:pPr algn="just"/>
            <a:r>
              <a:rPr lang="ar-IQ" sz="2800" dirty="0"/>
              <a:t>يمثل هذا النوع المرحلة الوسطى من نضوج التربة وترتفع فيها نسبة </a:t>
            </a:r>
            <a:r>
              <a:rPr lang="ar-IQ" sz="2800" dirty="0" err="1"/>
              <a:t>ايدروكسيد</a:t>
            </a:r>
            <a:r>
              <a:rPr lang="ar-IQ" sz="2800" dirty="0"/>
              <a:t> الالمنيوم وهي تعتبر من الترب الصالحة للزراعة وتنتشر في وسط الكونغو والجهات المجاورة له من افريقية الاستوائية وهناك نوع من الطفل الاحمر الحديث التكوين والذي يتركز عند سفوح المرتفعات في الاجزاء الشرقية من الهضبة الافريقية وتعمل التعرية على تفتيت سطح هذه التربة وتتركز في </a:t>
            </a:r>
            <a:r>
              <a:rPr lang="ar-IQ" sz="2800" dirty="0" err="1"/>
              <a:t>الكميرون</a:t>
            </a:r>
            <a:r>
              <a:rPr lang="ar-IQ" sz="2800" dirty="0"/>
              <a:t> </a:t>
            </a:r>
            <a:r>
              <a:rPr lang="ar-IQ" sz="2800"/>
              <a:t>وجبال كلمنجارو وكينيا </a:t>
            </a:r>
            <a:r>
              <a:rPr lang="ar-IQ" sz="2800" dirty="0"/>
              <a:t>وتمتاز بصلاحيتها للزراعة واستغلت من قبل المجموعات السكانية الاوربية بعد وصولها للقارة . </a:t>
            </a:r>
            <a:endParaRPr lang="ar-SA" sz="2800" dirty="0"/>
          </a:p>
        </p:txBody>
      </p:sp>
    </p:spTree>
    <p:extLst>
      <p:ext uri="{BB962C8B-B14F-4D97-AF65-F5344CB8AC3E}">
        <p14:creationId xmlns:p14="http://schemas.microsoft.com/office/powerpoint/2010/main" val="1786567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467600" cy="4401205"/>
          </a:xfrm>
          <a:prstGeom prst="rect">
            <a:avLst/>
          </a:prstGeom>
        </p:spPr>
        <p:txBody>
          <a:bodyPr wrap="square">
            <a:spAutoFit/>
          </a:bodyPr>
          <a:lstStyle/>
          <a:p>
            <a:pPr lvl="0" algn="just"/>
            <a:r>
              <a:rPr lang="ar-IQ" sz="2800" b="1" dirty="0"/>
              <a:t>2- تربة الجهات الصحراوية : </a:t>
            </a:r>
            <a:endParaRPr lang="en-US" sz="2800" dirty="0"/>
          </a:p>
          <a:p>
            <a:pPr algn="just"/>
            <a:r>
              <a:rPr lang="ar-IQ" sz="2800" dirty="0"/>
              <a:t>هي حصيلة المناخ الذي يسود في المناطق الصحراوية وتمتاز بقلتها وبذلك اختفت تكوينات هذه التربة باختلاف نظام المطر ونظام الصرف ونوع الصخور وتمتاز بانخفاض نسبة الدبال فيها وعدم وضوح لونها وتتكون من خليط من الرمال الخشنة والصخور المحطمة والحصى التي فتتها عوامل التعرية وسمك هذه التربة مختلف من مكان </a:t>
            </a:r>
            <a:r>
              <a:rPr lang="ar-IQ" sz="2800" dirty="0" err="1"/>
              <a:t>لاخر</a:t>
            </a:r>
            <a:r>
              <a:rPr lang="ar-IQ" sz="2800" dirty="0"/>
              <a:t> تبعاً لتأثير عوامل </a:t>
            </a:r>
            <a:r>
              <a:rPr lang="ar-IQ" sz="2800" dirty="0" err="1"/>
              <a:t>الارساب</a:t>
            </a:r>
            <a:r>
              <a:rPr lang="ar-IQ" sz="2800" dirty="0"/>
              <a:t> وخاصة الرياح ويميل لونها الى لون الصخور وان الرمال والصخور المفتتة والتي تتكون منها ماهي الا نتيجة لتأثير عمليات التجوية وتفتقر هذه التربة للمواد العضوية وتشغل مساحة تصل </a:t>
            </a:r>
            <a:endParaRPr lang="ar-SA" sz="2800" dirty="0"/>
          </a:p>
        </p:txBody>
      </p:sp>
    </p:spTree>
    <p:extLst>
      <p:ext uri="{BB962C8B-B14F-4D97-AF65-F5344CB8AC3E}">
        <p14:creationId xmlns:p14="http://schemas.microsoft.com/office/powerpoint/2010/main" val="4010644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762000"/>
            <a:ext cx="7162800" cy="4893647"/>
          </a:xfrm>
          <a:prstGeom prst="rect">
            <a:avLst/>
          </a:prstGeom>
        </p:spPr>
        <p:txBody>
          <a:bodyPr wrap="square">
            <a:spAutoFit/>
          </a:bodyPr>
          <a:lstStyle/>
          <a:p>
            <a:pPr algn="just"/>
            <a:r>
              <a:rPr lang="ar-IQ" sz="2400" dirty="0"/>
              <a:t>الى 28% من مساحة القارة وتتمثل في الصحراء الكبرى وصحراء ناميبيا في الزاوية الجنوبية الغربية من القارة ويحيط بها النطاق الصحراوي وتعرف بالتربة الحامضية وتشغل مساحة تصل الى 7% من مساحة القارة ويسمى هذا النطاق بالتربة شبه الصحراوية وتتمثل في صحراء كلهاري وصحراء الصومال . </a:t>
            </a:r>
            <a:endParaRPr lang="en-US" sz="2400" dirty="0"/>
          </a:p>
          <a:p>
            <a:pPr algn="just"/>
            <a:r>
              <a:rPr lang="ar-IQ" sz="2400" dirty="0"/>
              <a:t> </a:t>
            </a:r>
            <a:endParaRPr lang="en-US" sz="2400" dirty="0"/>
          </a:p>
          <a:p>
            <a:pPr lvl="0" algn="just"/>
            <a:r>
              <a:rPr lang="ar-IQ" sz="2400" b="1" dirty="0"/>
              <a:t>3- تربة البحر المتوسط : </a:t>
            </a:r>
            <a:endParaRPr lang="en-US" sz="2400" dirty="0"/>
          </a:p>
          <a:p>
            <a:pPr algn="just"/>
            <a:r>
              <a:rPr lang="ar-IQ" sz="2400" dirty="0"/>
              <a:t>جاءت تربة البحر المتوسط ذات سمك قليل وغير ناضجة لعدم توافق الحرارة مع موسم الامطار في اقليم مناخ البحر المتوسط وبرزت ظاهرة تجمع التربة في بعض المنخفضات في المناطق المرتفعة كمرتفعات الكاب وجبال الاطلس ويمكن تميز نوعين من هذه التربة منها تربة الطفل والرملي وتفتقر التربة في اقليم المتوسط الى المواد العضوية كالنتروجين والفسفور والبوتاسيوم وقلت خصوبتها لقلة الامطار فيها . </a:t>
            </a:r>
            <a:endParaRPr lang="en-US" sz="2400" dirty="0"/>
          </a:p>
        </p:txBody>
      </p:sp>
    </p:spTree>
    <p:extLst>
      <p:ext uri="{BB962C8B-B14F-4D97-AF65-F5344CB8AC3E}">
        <p14:creationId xmlns:p14="http://schemas.microsoft.com/office/powerpoint/2010/main" val="3584458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685800"/>
            <a:ext cx="7924800" cy="3539430"/>
          </a:xfrm>
          <a:prstGeom prst="rect">
            <a:avLst/>
          </a:prstGeom>
        </p:spPr>
        <p:txBody>
          <a:bodyPr wrap="square">
            <a:spAutoFit/>
          </a:bodyPr>
          <a:lstStyle/>
          <a:p>
            <a:pPr lvl="0" algn="just"/>
            <a:r>
              <a:rPr lang="ar-IQ" sz="2800" b="1" dirty="0"/>
              <a:t>4- تربة الجهات ذات المناخ المعتدل </a:t>
            </a:r>
            <a:r>
              <a:rPr lang="ar-IQ" sz="2800" b="1" dirty="0" err="1"/>
              <a:t>الدافيء</a:t>
            </a:r>
            <a:r>
              <a:rPr lang="ar-IQ" sz="2800" b="1" dirty="0"/>
              <a:t> : </a:t>
            </a:r>
            <a:endParaRPr lang="en-US" sz="2800" dirty="0"/>
          </a:p>
          <a:p>
            <a:pPr algn="just"/>
            <a:r>
              <a:rPr lang="ar-IQ" sz="2800" dirty="0"/>
              <a:t>تكونت هذه التربة من تفتت الصخور المحلية لان الانهار السريعة الجريان ذات تأثير محدود في نقلها واشتقت اكثر هذه المواد من الصخور البلورية النارية والمتحولة والقليل منها يرجع الى الحجر الرملي ويمكن تميز نوعين فيها وهي التربة السوداء وتنشأ في المناطق التي يحدث فيها توزان بين ما يترسب وما يصعد الى سطح التربة واذا ارتفعت المواد الذائبة الى سطح التربة فأن لونها يتحول الى اللون الاحمر وتمتاز بعمقها وخاصة في المنخفضات الامر الذي</a:t>
            </a:r>
            <a:endParaRPr lang="en-US" sz="2800" dirty="0"/>
          </a:p>
        </p:txBody>
      </p:sp>
    </p:spTree>
    <p:extLst>
      <p:ext uri="{BB962C8B-B14F-4D97-AF65-F5344CB8AC3E}">
        <p14:creationId xmlns:p14="http://schemas.microsoft.com/office/powerpoint/2010/main" val="4284375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85800"/>
            <a:ext cx="7696200" cy="2677656"/>
          </a:xfrm>
          <a:prstGeom prst="rect">
            <a:avLst/>
          </a:prstGeom>
        </p:spPr>
        <p:txBody>
          <a:bodyPr wrap="square">
            <a:spAutoFit/>
          </a:bodyPr>
          <a:lstStyle/>
          <a:p>
            <a:pPr algn="just"/>
            <a:r>
              <a:rPr lang="ar-IQ" sz="2800" dirty="0"/>
              <a:t>يزيد من مقدرتها الانتاجية وغالباً ما تكون فقيرة بالمواد الجيرية وقليلة البوتاسيوم والفسفور مما يجعل ان تزيد من تكاليف العملية الزراعية من المبيدات وتتركز في منطقة </a:t>
            </a:r>
            <a:r>
              <a:rPr lang="ar-IQ" sz="2800" dirty="0" err="1"/>
              <a:t>الناتال</a:t>
            </a:r>
            <a:r>
              <a:rPr lang="ar-IQ" sz="2800" dirty="0"/>
              <a:t> والنوع الاخ تربة </a:t>
            </a:r>
            <a:r>
              <a:rPr lang="ar-IQ" sz="2800" dirty="0" err="1"/>
              <a:t>البودزول</a:t>
            </a:r>
            <a:r>
              <a:rPr lang="ar-IQ" sz="2800" dirty="0"/>
              <a:t> وتمتاز بلونها الاسود وصلاحيتها للزراعة مع سقوط امطار متوسطة عليها وخلوها من الاملاح نتيجة لنمو الغطاء العشبي عليها . </a:t>
            </a:r>
            <a:endParaRPr lang="en-US" sz="2800" dirty="0"/>
          </a:p>
        </p:txBody>
      </p:sp>
    </p:spTree>
    <p:extLst>
      <p:ext uri="{BB962C8B-B14F-4D97-AF65-F5344CB8AC3E}">
        <p14:creationId xmlns:p14="http://schemas.microsoft.com/office/powerpoint/2010/main" val="983029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838201"/>
            <a:ext cx="7086600" cy="5539978"/>
          </a:xfrm>
          <a:prstGeom prst="rect">
            <a:avLst/>
          </a:prstGeom>
        </p:spPr>
        <p:txBody>
          <a:bodyPr wrap="square">
            <a:spAutoFit/>
          </a:bodyPr>
          <a:lstStyle/>
          <a:p>
            <a:pPr lvl="0" algn="just"/>
            <a:r>
              <a:rPr lang="ar-IQ" sz="2800" b="1" dirty="0"/>
              <a:t>5- تربة اقليم المرتفعات : </a:t>
            </a:r>
            <a:endParaRPr lang="en-US" sz="2800" dirty="0"/>
          </a:p>
          <a:p>
            <a:pPr algn="just"/>
            <a:r>
              <a:rPr lang="ar-IQ" sz="2800" dirty="0"/>
              <a:t>تتمثل هذه التربة في منطقتين : </a:t>
            </a:r>
            <a:endParaRPr lang="en-US" sz="2800" dirty="0"/>
          </a:p>
          <a:p>
            <a:pPr algn="just"/>
            <a:r>
              <a:rPr lang="ar-IQ" sz="2800" dirty="0"/>
              <a:t>الاولى – هضبة الحبشة وتمتاز التربة فيها بكونها بركانية تكونت نتيجة لخروج الحمم البركانية وتعرض الصخور البركانية لعوامل التعرية والجرف بسبب الامطار التي تسقط فوق سطح الهضبة مما هيأ فرصة لتكوين هذه التربة وهي خصبة وصالحة للزراعة . </a:t>
            </a:r>
            <a:endParaRPr lang="en-US" sz="2800" dirty="0"/>
          </a:p>
          <a:p>
            <a:pPr algn="just"/>
            <a:r>
              <a:rPr lang="ar-IQ" sz="2800" dirty="0"/>
              <a:t>الثانية – تربة مرتفعات جزيرة مدغشقر فتشتهر بوجود اللبد النباتي وهو عبارة عن نباتات ليفية سوداء اللون تكونت نتيجة لتفسخ النباتات في هذه المرتفعات ، اما على السفوح فتمتاز التربة بقلة العمق وهي صخرية وكثير ما نجدها عميقة في الوديان .</a:t>
            </a:r>
            <a:endParaRPr lang="en-US" sz="2800" dirty="0"/>
          </a:p>
          <a:p>
            <a:r>
              <a:rPr lang="en-US" dirty="0"/>
              <a:t> </a:t>
            </a:r>
          </a:p>
        </p:txBody>
      </p:sp>
    </p:spTree>
    <p:extLst>
      <p:ext uri="{BB962C8B-B14F-4D97-AF65-F5344CB8AC3E}">
        <p14:creationId xmlns:p14="http://schemas.microsoft.com/office/powerpoint/2010/main" val="1414348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38400" y="1219200"/>
            <a:ext cx="4114800" cy="584775"/>
          </a:xfrm>
          <a:prstGeom prst="rect">
            <a:avLst/>
          </a:prstGeom>
        </p:spPr>
        <p:txBody>
          <a:bodyPr wrap="square">
            <a:spAutoFit/>
          </a:bodyPr>
          <a:lstStyle/>
          <a:p>
            <a:pPr algn="ctr"/>
            <a:r>
              <a:rPr lang="ar-IQ" sz="3200" b="1" dirty="0">
                <a:cs typeface="PT Bold Dusky" pitchFamily="2" charset="-78"/>
              </a:rPr>
              <a:t>التربة في قارة افريقيا  </a:t>
            </a:r>
            <a:endParaRPr lang="en-US" sz="3200" dirty="0">
              <a:cs typeface="PT Bold Dusky" pitchFamily="2" charset="-78"/>
            </a:endParaRPr>
          </a:p>
        </p:txBody>
      </p:sp>
    </p:spTree>
    <p:extLst>
      <p:ext uri="{BB962C8B-B14F-4D97-AF65-F5344CB8AC3E}">
        <p14:creationId xmlns:p14="http://schemas.microsoft.com/office/powerpoint/2010/main" val="379655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543800" cy="5693866"/>
          </a:xfrm>
          <a:prstGeom prst="rect">
            <a:avLst/>
          </a:prstGeom>
        </p:spPr>
        <p:txBody>
          <a:bodyPr wrap="square">
            <a:spAutoFit/>
          </a:bodyPr>
          <a:lstStyle/>
          <a:p>
            <a:pPr algn="just"/>
            <a:r>
              <a:rPr lang="ar-IQ" sz="2800" dirty="0"/>
              <a:t>تعتبر التربة من اهم الموارد الطبيعية الحيوية للإنسان وتعرف بأنها الجزء الطبيعي من سطح الارض المتميز بطبقات موازية للسطح نتجت من تحوير الصخور الام بفعل عمليات </a:t>
            </a:r>
            <a:r>
              <a:rPr lang="ar-IQ" sz="2800" dirty="0" err="1"/>
              <a:t>فيزياوية</a:t>
            </a:r>
            <a:r>
              <a:rPr lang="ar-IQ" sz="2800" dirty="0"/>
              <a:t> وكيمياوية وحياتية عملت في ظروف متباينة خلال فترات مختلفة من الزمن . </a:t>
            </a:r>
            <a:endParaRPr lang="en-US" sz="2800" dirty="0"/>
          </a:p>
          <a:p>
            <a:pPr algn="just"/>
            <a:r>
              <a:rPr lang="ar-IQ" sz="2800" dirty="0"/>
              <a:t>كما ان التربة في القارة تكونت نتيجة عدة عوامل منها المادة الصخرية الاصلية اي نوع الصخور والتي تسمى المادة الوالدة وهي المادة الثابتة التي توفرها مادة التربة وكذلك الحياة النباتية والحيوانية فضلاً عن طبيعة التضاريس الارضية للمنطقة . </a:t>
            </a:r>
            <a:endParaRPr lang="en-US" sz="2800" dirty="0"/>
          </a:p>
          <a:p>
            <a:pPr algn="just"/>
            <a:r>
              <a:rPr lang="ar-IQ" sz="2800" dirty="0"/>
              <a:t>يعتبر العامل الحياتي والمتمثل بالنباتات اهم العوامل التي تلعب دوراً رئيساً في عملية تكوين التربة فأغلب المواد العضوية المتواجدة في التربة هي بقايا المادة </a:t>
            </a:r>
            <a:r>
              <a:rPr lang="ar-IQ" sz="2800" dirty="0" err="1"/>
              <a:t>الكلوروفولية</a:t>
            </a:r>
            <a:r>
              <a:rPr lang="ar-IQ" sz="2800" dirty="0"/>
              <a:t> الخضراء وبقايا الجذور ، اذ تعمل النباتات خلال فعاليات حياتها على </a:t>
            </a:r>
            <a:endParaRPr lang="ar-SA" sz="2800" dirty="0"/>
          </a:p>
        </p:txBody>
      </p:sp>
    </p:spTree>
    <p:extLst>
      <p:ext uri="{BB962C8B-B14F-4D97-AF65-F5344CB8AC3E}">
        <p14:creationId xmlns:p14="http://schemas.microsoft.com/office/powerpoint/2010/main" val="3472370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7620000" cy="6124754"/>
          </a:xfrm>
          <a:prstGeom prst="rect">
            <a:avLst/>
          </a:prstGeom>
        </p:spPr>
        <p:txBody>
          <a:bodyPr wrap="square">
            <a:spAutoFit/>
          </a:bodyPr>
          <a:lstStyle/>
          <a:p>
            <a:pPr algn="just"/>
            <a:r>
              <a:rPr lang="ar-IQ" sz="2800" dirty="0"/>
              <a:t>استخراج مختلف المواد المعدنية والماء والتي تعتبر المادة الاساسية لحياتها وعندما تنتهي دورة حياة النبات يتفسخ ثانيةً ويعود للتربة وعليه فأن دورة المواد الحياتية العضوية بين النبات والتربة التي تعرضت لعوامل مناخية والنباتية والبقايا الحيوانية هي ترب ناضجة . </a:t>
            </a:r>
            <a:endParaRPr lang="en-US" sz="2800" dirty="0"/>
          </a:p>
          <a:p>
            <a:pPr algn="just"/>
            <a:r>
              <a:rPr lang="ar-IQ" sz="2800" dirty="0"/>
              <a:t>اما عامل المناخ فيظهر من خلال تأثير عناصره المتمثلة بالحرارة والرياح والامطار التي تؤثر على الصخور من الناحية </a:t>
            </a:r>
            <a:r>
              <a:rPr lang="ar-IQ" sz="2800" dirty="0" err="1"/>
              <a:t>الفيزياوية</a:t>
            </a:r>
            <a:r>
              <a:rPr lang="ar-IQ" sz="2800" dirty="0"/>
              <a:t> والكيمياوية والتي بموجبها يتم تهيئة الصخور لعملية التحول والتغير حتى تتحول الى تربة ويطلق على هذه العملية التجوية وان الفرق بين العامل </a:t>
            </a:r>
            <a:r>
              <a:rPr lang="ar-IQ" sz="2800" dirty="0" err="1"/>
              <a:t>الفيزياوي</a:t>
            </a:r>
            <a:r>
              <a:rPr lang="ar-IQ" sz="2800" dirty="0"/>
              <a:t> والكيمياوي هو ان الاول </a:t>
            </a:r>
            <a:r>
              <a:rPr lang="ar-IQ" sz="2800" dirty="0" err="1"/>
              <a:t>الفيزياوي</a:t>
            </a:r>
            <a:r>
              <a:rPr lang="ar-IQ" sz="2800" dirty="0"/>
              <a:t> للتجوية </a:t>
            </a:r>
            <a:r>
              <a:rPr lang="ar-IQ" sz="2800" dirty="0" err="1"/>
              <a:t>لايؤدي</a:t>
            </a:r>
            <a:r>
              <a:rPr lang="ar-IQ" sz="2800" dirty="0"/>
              <a:t> الى تغير في طبيعة الصخور وتركيبها الكيمياوي اما العامل الثاني الكيمياوي يؤدي الى ظهور مواد جديدة ناتجة عن تحول بعض مكونات الصخور او زوال واختفاء بعض المعادن الاخرى . </a:t>
            </a:r>
            <a:endParaRPr lang="en-US" sz="2800" dirty="0"/>
          </a:p>
        </p:txBody>
      </p:sp>
    </p:spTree>
    <p:extLst>
      <p:ext uri="{BB962C8B-B14F-4D97-AF65-F5344CB8AC3E}">
        <p14:creationId xmlns:p14="http://schemas.microsoft.com/office/powerpoint/2010/main" val="8709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762000"/>
            <a:ext cx="7315200" cy="4832092"/>
          </a:xfrm>
          <a:prstGeom prst="rect">
            <a:avLst/>
          </a:prstGeom>
        </p:spPr>
        <p:txBody>
          <a:bodyPr wrap="square">
            <a:spAutoFit/>
          </a:bodyPr>
          <a:lstStyle/>
          <a:p>
            <a:pPr algn="just"/>
            <a:r>
              <a:rPr lang="ar-IQ" sz="2800" dirty="0"/>
              <a:t>تعتبر دراسة التربة السطحية في قارة افريقيا من الامور المهمة لارتباطها بالظروف الطبيعية والبشرية والحياة الاقتصادية وجاءت دراسة التربة في افريقيا متأخرة بسبب الروح الاستعمارية التي سيطرت عليها لسنين عديدة وسخرت استعمارها لدراسة واكتشاف باطن التربة لارتباطها بالثروات التي اعتمد عليه اقتصادها ، في حين ان دراسة الترب السطحية ضل متأخراً . </a:t>
            </a:r>
            <a:endParaRPr lang="en-US" sz="2800" dirty="0"/>
          </a:p>
          <a:p>
            <a:pPr algn="just"/>
            <a:r>
              <a:rPr lang="ar-IQ" sz="2800" dirty="0"/>
              <a:t>عليه فأن دراسة الترب السطحية في افريقيا يتبن من خلال ان القارة بوجه عام هي هضبة مستوية </a:t>
            </a:r>
            <a:r>
              <a:rPr lang="ar-IQ" sz="2800" dirty="0" err="1"/>
              <a:t>تتالف</a:t>
            </a:r>
            <a:r>
              <a:rPr lang="ar-IQ" sz="2800" dirty="0"/>
              <a:t> من صخور بلورية نارية ومتحولة شديدة الصلابة لذلك </a:t>
            </a:r>
            <a:r>
              <a:rPr lang="ar-IQ" sz="2800" dirty="0" err="1"/>
              <a:t>فألاستواء</a:t>
            </a:r>
            <a:r>
              <a:rPr lang="ar-IQ" sz="2800" dirty="0"/>
              <a:t> لم يساعد كثيراً على نقل فتات هذه الصخور حتى اصبحت التربة مشتقة </a:t>
            </a:r>
            <a:endParaRPr lang="ar-SA" sz="2800" dirty="0"/>
          </a:p>
        </p:txBody>
      </p:sp>
    </p:spTree>
    <p:extLst>
      <p:ext uri="{BB962C8B-B14F-4D97-AF65-F5344CB8AC3E}">
        <p14:creationId xmlns:p14="http://schemas.microsoft.com/office/powerpoint/2010/main" val="3871133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315200" cy="4832092"/>
          </a:xfrm>
          <a:prstGeom prst="rect">
            <a:avLst/>
          </a:prstGeom>
        </p:spPr>
        <p:txBody>
          <a:bodyPr wrap="square">
            <a:spAutoFit/>
          </a:bodyPr>
          <a:lstStyle/>
          <a:p>
            <a:pPr algn="just"/>
            <a:r>
              <a:rPr lang="ar-IQ" sz="2800" dirty="0"/>
              <a:t>من الصخور المحلية </a:t>
            </a:r>
            <a:r>
              <a:rPr lang="ar-IQ" sz="2800" dirty="0" err="1"/>
              <a:t>وتتالف</a:t>
            </a:r>
            <a:r>
              <a:rPr lang="ar-IQ" sz="2800" dirty="0"/>
              <a:t> من ذرات الرمال وبخاصة الكوارتز ذات الحواف الحادة وينشط تأثير العامل الكيمياوي في تربة القارة الافريقية نتيجة لارتفاع درجات الحرارة وحدوث الشقوق مما يساعد المياه ان تتخلل التربة الامر الذي يساعد على انتقال المواد الغذائية من الطبقات العليا الى السفلى فتبقى الترب السطحية فقيرة بالمواد العضوية كما ينتج عن ذلك ارتفاع الاملاح من الطبقة الثانية للتربة الى الطبقة الاولى السطحية بسبب وجود الشقوق التي تساعد على انتقال الاملاح الى سطح التربة فتظهر البقع الملحية كما ان ارتفاع الحرارة يؤدي الى تلف المواد العضوية بسبب مضاعفة عملية التأكسد لذا تقل مادة الدبال التي توفر للنبات غذائه كما هو الحال في المناطق المعتدلة . </a:t>
            </a:r>
            <a:endParaRPr lang="en-US" sz="2800" dirty="0"/>
          </a:p>
        </p:txBody>
      </p:sp>
    </p:spTree>
    <p:extLst>
      <p:ext uri="{BB962C8B-B14F-4D97-AF65-F5344CB8AC3E}">
        <p14:creationId xmlns:p14="http://schemas.microsoft.com/office/powerpoint/2010/main" val="15192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838201"/>
            <a:ext cx="7315200" cy="5693866"/>
          </a:xfrm>
          <a:prstGeom prst="rect">
            <a:avLst/>
          </a:prstGeom>
        </p:spPr>
        <p:txBody>
          <a:bodyPr wrap="square">
            <a:spAutoFit/>
          </a:bodyPr>
          <a:lstStyle/>
          <a:p>
            <a:pPr algn="just"/>
            <a:r>
              <a:rPr lang="ar-IQ" sz="2800" b="1" dirty="0"/>
              <a:t>مشاكل التربة :   </a:t>
            </a:r>
            <a:endParaRPr lang="en-US" sz="2800" dirty="0"/>
          </a:p>
          <a:p>
            <a:pPr algn="just"/>
            <a:r>
              <a:rPr lang="ar-IQ" sz="2800" dirty="0"/>
              <a:t>تواجه التربة في قارة افريقيا مجموعة من المشاكل منها : </a:t>
            </a:r>
            <a:endParaRPr lang="en-US" sz="2800" dirty="0"/>
          </a:p>
          <a:p>
            <a:pPr lvl="0" algn="just"/>
            <a:r>
              <a:rPr lang="ar-IQ" sz="2800" b="1" dirty="0"/>
              <a:t>1- مشكلة تكوين التربة : </a:t>
            </a:r>
            <a:endParaRPr lang="en-US" sz="2800" dirty="0"/>
          </a:p>
          <a:p>
            <a:pPr algn="just"/>
            <a:r>
              <a:rPr lang="ar-IQ" sz="2800" dirty="0"/>
              <a:t>التربة في افريقيا المدارية تكونت نتيجة عوامل محلية لذلك جاء تكوينها يتصف بصفات معينة من شأنها ان تكون مشكلة من مشاكل التربة وتظهر طبيعة المشكلة في الاجزاء المعدنية والصخور الوالدة للتربة ولما كان مظاهر التعامل في المناطق الجافة هو العامل </a:t>
            </a:r>
            <a:r>
              <a:rPr lang="ar-IQ" sz="2800" dirty="0" err="1"/>
              <a:t>الفيزياوي</a:t>
            </a:r>
            <a:r>
              <a:rPr lang="ar-IQ" sz="2800" dirty="0"/>
              <a:t> والذي </a:t>
            </a:r>
            <a:r>
              <a:rPr lang="ar-IQ" sz="2800" dirty="0" err="1"/>
              <a:t>لايؤدي</a:t>
            </a:r>
            <a:r>
              <a:rPr lang="ar-IQ" sz="2800" dirty="0"/>
              <a:t> الي تغير في طبيعة الصخور وتركيبها الكيمياوي لذلك برزت مشكلة الحافات الحادة اذ ان الاجزاء المعدنية التي تتكون منها التربة تمتاز بوجود الحافات الحادة بسبب عدم تعرض هذه التربة الى عمليات النقل خاصة النقل المائي الذي يعمل على تدوير ذرات التربة نتيجة لدحرجة الذرات اثناء عملية النقل </a:t>
            </a:r>
            <a:endParaRPr lang="ar-SA" sz="2800" dirty="0"/>
          </a:p>
        </p:txBody>
      </p:sp>
    </p:spTree>
    <p:extLst>
      <p:ext uri="{BB962C8B-B14F-4D97-AF65-F5344CB8AC3E}">
        <p14:creationId xmlns:p14="http://schemas.microsoft.com/office/powerpoint/2010/main" val="259950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685800"/>
            <a:ext cx="7620000" cy="4893647"/>
          </a:xfrm>
          <a:prstGeom prst="rect">
            <a:avLst/>
          </a:prstGeom>
        </p:spPr>
        <p:txBody>
          <a:bodyPr wrap="square">
            <a:spAutoFit/>
          </a:bodyPr>
          <a:lstStyle/>
          <a:p>
            <a:pPr algn="just"/>
            <a:r>
              <a:rPr lang="ar-IQ" sz="2400" dirty="0"/>
              <a:t>وقد انعكست هذه المشكلة فبرزت في سرعة تأكل ادوات الحراثة </a:t>
            </a:r>
            <a:r>
              <a:rPr lang="ar-IQ" sz="2400" dirty="0" err="1"/>
              <a:t>والالات</a:t>
            </a:r>
            <a:r>
              <a:rPr lang="ar-IQ" sz="2400" dirty="0"/>
              <a:t> الزراعية مما ساعد على زيادة تكاليف الانتاج كما ان مشكلة الحافات الحادة تساعد على زيادة ضغط التربة مما تجعلها اكثر صلابة وصعبة في عملية الحراثة . </a:t>
            </a:r>
            <a:endParaRPr lang="en-US" sz="2400" dirty="0"/>
          </a:p>
          <a:p>
            <a:pPr lvl="0" algn="just"/>
            <a:r>
              <a:rPr lang="ar-IQ" sz="2400" b="1" dirty="0"/>
              <a:t>2- مشكلة زيادة املاح التربة : </a:t>
            </a:r>
            <a:endParaRPr lang="en-US" sz="2400" dirty="0"/>
          </a:p>
          <a:p>
            <a:pPr algn="just"/>
            <a:r>
              <a:rPr lang="ar-IQ" sz="2400" dirty="0"/>
              <a:t>تنتج هذه المشكلة في التربة الافريقية عن طريق زيادة انتاج الاملاح اكثر من استهلاكها من قبل النبات وان سبب الاملاح هو زيادة نسبة التبخر في المياه وهذا يرتبط بالعامل المناخي فكثرة الامطار في بعض المناطق يساعد على اختلاف نسبة الاملاح في طبقات التربة فترتفع من الطبقة الثانية الى الطبقة الاولى عن طريق الجاذبية الشعرية فتنتشر البقع الملحية في التربة وتقل المواد العضوية وفي موسم الجفاف وارتفاع درجات الحرارة تبدأ مياه الطبقة الاولى بالتبخر وتبقى الاملاح في التربة وهذا بدوره يزيد املاح التربة وتبرز هذه المشكلة بشكل واضح </a:t>
            </a:r>
            <a:r>
              <a:rPr lang="ar-IQ" sz="2400" dirty="0" err="1"/>
              <a:t>قي</a:t>
            </a:r>
            <a:r>
              <a:rPr lang="ar-IQ" sz="2400" dirty="0"/>
              <a:t> اطراف اقليم </a:t>
            </a:r>
            <a:r>
              <a:rPr lang="ar-IQ" sz="2400" dirty="0" err="1"/>
              <a:t>السفانا</a:t>
            </a:r>
            <a:r>
              <a:rPr lang="ar-IQ" sz="2400" dirty="0"/>
              <a:t> في افريقيا . </a:t>
            </a:r>
            <a:endParaRPr lang="en-US" sz="2400" dirty="0"/>
          </a:p>
        </p:txBody>
      </p:sp>
    </p:spTree>
    <p:extLst>
      <p:ext uri="{BB962C8B-B14F-4D97-AF65-F5344CB8AC3E}">
        <p14:creationId xmlns:p14="http://schemas.microsoft.com/office/powerpoint/2010/main" val="3583431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38200" y="914400"/>
            <a:ext cx="7467600" cy="5693866"/>
          </a:xfrm>
          <a:prstGeom prst="rect">
            <a:avLst/>
          </a:prstGeom>
        </p:spPr>
        <p:txBody>
          <a:bodyPr wrap="square">
            <a:spAutoFit/>
          </a:bodyPr>
          <a:lstStyle/>
          <a:p>
            <a:pPr lvl="0" algn="just"/>
            <a:r>
              <a:rPr lang="ar-IQ" sz="2800" b="1" dirty="0"/>
              <a:t>3- مشكلة جرف التربة : </a:t>
            </a:r>
            <a:endParaRPr lang="en-US" sz="2800" dirty="0"/>
          </a:p>
          <a:p>
            <a:pPr algn="just"/>
            <a:r>
              <a:rPr lang="ar-IQ" sz="2800" dirty="0"/>
              <a:t>تعاني الترب في افريقيا المدارية من مشكلة الجرف التي تسببها الامطار التي تسقط في هذه المناطق ، </a:t>
            </a:r>
            <a:r>
              <a:rPr lang="ar-IQ" sz="2800" dirty="0" err="1"/>
              <a:t>فالامطار</a:t>
            </a:r>
            <a:r>
              <a:rPr lang="ar-IQ" sz="2800" dirty="0"/>
              <a:t> الشديدة تؤثر في توزيع التربة مما يؤدي الى تجريد المناطق من تربها ، فضلاً عن العمليات الزراعية التي تمارسها المجموعات السكانية خاصة الحراثة العمودية وتنقية المزارع من الادغال مما هيأ الجو اما عملية انجراف التربة . </a:t>
            </a:r>
            <a:endParaRPr lang="en-US" sz="2800" dirty="0"/>
          </a:p>
          <a:p>
            <a:pPr algn="just"/>
            <a:r>
              <a:rPr lang="ar-IQ" sz="2800" dirty="0"/>
              <a:t>ومن اهم الاساليب المتبعة في قارة افريقية للحد من عملية انجراف التربة هي </a:t>
            </a:r>
            <a:r>
              <a:rPr lang="ar-IQ" sz="2800" b="1" dirty="0"/>
              <a:t>زراعة</a:t>
            </a:r>
            <a:r>
              <a:rPr lang="ar-IQ" sz="2800" dirty="0"/>
              <a:t> البقوليات التي تساعد على زيادة النتروجين </a:t>
            </a:r>
            <a:r>
              <a:rPr lang="ar-IQ" sz="2800" b="1" dirty="0"/>
              <a:t>والابقاء</a:t>
            </a:r>
            <a:r>
              <a:rPr lang="ar-IQ" sz="2800" dirty="0"/>
              <a:t> على جذور الاشجار المقطوعة لغرض تماسك التربة ومقاومتها </a:t>
            </a:r>
            <a:r>
              <a:rPr lang="ar-IQ" sz="2800" b="1" dirty="0"/>
              <a:t>واستخدام</a:t>
            </a:r>
            <a:r>
              <a:rPr lang="ar-IQ" sz="2800" dirty="0"/>
              <a:t> الحراثة الكنتورية واستخدام اساليب منظمة للرعي وخاصة رعي الماعز الذي يعمل على تفتيت التربة السطحية ، يأتي هذا الاهتمام بالتربة للدور الذي يمكن ان </a:t>
            </a:r>
            <a:endParaRPr lang="ar-SA" sz="2800" dirty="0"/>
          </a:p>
        </p:txBody>
      </p:sp>
    </p:spTree>
    <p:extLst>
      <p:ext uri="{BB962C8B-B14F-4D97-AF65-F5344CB8AC3E}">
        <p14:creationId xmlns:p14="http://schemas.microsoft.com/office/powerpoint/2010/main" val="345361161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1590</Words>
  <Application>Microsoft Office PowerPoint</Application>
  <PresentationFormat>On-screen Show (4:3)</PresentationFormat>
  <Paragraphs>45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9647831345146</cp:lastModifiedBy>
  <cp:revision>13</cp:revision>
  <dcterms:created xsi:type="dcterms:W3CDTF">2020-06-13T06:21:41Z</dcterms:created>
  <dcterms:modified xsi:type="dcterms:W3CDTF">2021-07-12T12:44:22Z</dcterms:modified>
</cp:coreProperties>
</file>