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slide" Target="slides/slide12.xml" /><Relationship Id="rId18" Type="http://schemas.openxmlformats.org/officeDocument/2006/relationships/slide" Target="slides/slide17.xml" /><Relationship Id="rId3" Type="http://schemas.openxmlformats.org/officeDocument/2006/relationships/slide" Target="slides/slide2.xml" /><Relationship Id="rId21" Type="http://schemas.openxmlformats.org/officeDocument/2006/relationships/theme" Target="theme/theme1.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slide" Target="slides/slide16.xml" /><Relationship Id="rId2" Type="http://schemas.openxmlformats.org/officeDocument/2006/relationships/slide" Target="slides/slide1.xml" /><Relationship Id="rId16" Type="http://schemas.openxmlformats.org/officeDocument/2006/relationships/slide" Target="slides/slide15.xml" /><Relationship Id="rId20" Type="http://schemas.openxmlformats.org/officeDocument/2006/relationships/viewProps" Target="viewProp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slide" Target="slides/slide14.xml" /><Relationship Id="rId10" Type="http://schemas.openxmlformats.org/officeDocument/2006/relationships/slide" Target="slides/slide9.xml" /><Relationship Id="rId19" Type="http://schemas.openxmlformats.org/officeDocument/2006/relationships/presProps" Target="presProps.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slide" Target="slides/slide13.xml" /><Relationship Id="rId22"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711915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969046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1738575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1404918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316384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D756465E-1162-4801-A8E5-B453685793A8}"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4147614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D756465E-1162-4801-A8E5-B453685793A8}" type="datetimeFigureOut">
              <a:rPr lang="ar-SA" smtClean="0"/>
              <a:t>03/12/1442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3523134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D756465E-1162-4801-A8E5-B453685793A8}" type="datetimeFigureOut">
              <a:rPr lang="ar-SA" smtClean="0"/>
              <a:t>03/12/1442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50704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D756465E-1162-4801-A8E5-B453685793A8}" type="datetimeFigureOut">
              <a:rPr lang="ar-SA" smtClean="0"/>
              <a:t>03/12/1442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9845964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756465E-1162-4801-A8E5-B453685793A8}"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978045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D756465E-1162-4801-A8E5-B453685793A8}" type="datetimeFigureOut">
              <a:rPr lang="ar-SA" smtClean="0"/>
              <a:t>03/12/1442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51EB4CDC-722D-4438-95C3-4C75E82A5D2F}" type="slidenum">
              <a:rPr lang="ar-SA" smtClean="0"/>
              <a:t>‹#›</a:t>
            </a:fld>
            <a:endParaRPr lang="ar-SA"/>
          </a:p>
        </p:txBody>
      </p:sp>
    </p:spTree>
    <p:extLst>
      <p:ext uri="{BB962C8B-B14F-4D97-AF65-F5344CB8AC3E}">
        <p14:creationId xmlns:p14="http://schemas.microsoft.com/office/powerpoint/2010/main" val="23743322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756465E-1162-4801-A8E5-B453685793A8}" type="datetimeFigureOut">
              <a:rPr lang="ar-SA" smtClean="0"/>
              <a:t>03/12/1442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1EB4CDC-722D-4438-95C3-4C75E82A5D2F}" type="slidenum">
              <a:rPr lang="ar-SA" smtClean="0"/>
              <a:t>‹#›</a:t>
            </a:fld>
            <a:endParaRPr lang="ar-SA"/>
          </a:p>
        </p:txBody>
      </p:sp>
    </p:spTree>
    <p:extLst>
      <p:ext uri="{BB962C8B-B14F-4D97-AF65-F5344CB8AC3E}">
        <p14:creationId xmlns:p14="http://schemas.microsoft.com/office/powerpoint/2010/main" val="25220381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normAutofit fontScale="90000"/>
          </a:bodyPr>
          <a:lstStyle/>
          <a:p>
            <a:r>
              <a:rPr lang="ar-IQ" b="1" dirty="0"/>
              <a:t>كلية التربية للعلوم الانسانية </a:t>
            </a:r>
            <a:br>
              <a:rPr lang="ar-IQ" b="1" dirty="0"/>
            </a:br>
            <a:r>
              <a:rPr lang="ar-IQ" b="1" dirty="0"/>
              <a:t>قسم الجغرافية</a:t>
            </a:r>
            <a:br>
              <a:rPr lang="ar-IQ" b="1" dirty="0"/>
            </a:br>
            <a:r>
              <a:rPr lang="ar-IQ" b="1" dirty="0"/>
              <a:t>المادة / جغرافية افريقيا واستراليا </a:t>
            </a:r>
            <a:br>
              <a:rPr lang="ar-IQ" b="1" dirty="0"/>
            </a:br>
            <a:r>
              <a:rPr lang="ar-IQ" b="1" dirty="0"/>
              <a:t>المرحلة الاولى</a:t>
            </a:r>
            <a:br>
              <a:rPr lang="ar-IQ" b="1" dirty="0"/>
            </a:br>
            <a:r>
              <a:rPr lang="ar-IQ" b="1" dirty="0"/>
              <a:t>الدراسة الصباحية </a:t>
            </a:r>
            <a:br>
              <a:rPr lang="ar-IQ" b="1" dirty="0"/>
            </a:br>
            <a:r>
              <a:rPr lang="ar-IQ" b="1" dirty="0"/>
              <a:t>اعداد المحاضرة </a:t>
            </a:r>
            <a:br>
              <a:rPr lang="ar-IQ" b="1" dirty="0"/>
            </a:br>
            <a:r>
              <a:rPr lang="ar-IQ" b="1" dirty="0"/>
              <a:t>م . د طلال </a:t>
            </a:r>
            <a:r>
              <a:rPr lang="ar-IQ" b="1" dirty="0" err="1"/>
              <a:t>منيهل</a:t>
            </a:r>
            <a:r>
              <a:rPr lang="ar-IQ" b="1" dirty="0"/>
              <a:t> كريم </a:t>
            </a:r>
            <a:endParaRPr lang="ar-SA" dirty="0"/>
          </a:p>
        </p:txBody>
      </p:sp>
      <p:sp>
        <p:nvSpPr>
          <p:cNvPr id="3" name="عنوان فرعي 2"/>
          <p:cNvSpPr>
            <a:spLocks noGrp="1"/>
          </p:cNvSpPr>
          <p:nvPr>
            <p:ph type="subTitle" idx="1"/>
          </p:nvPr>
        </p:nvSpPr>
        <p:spPr>
          <a:xfrm>
            <a:off x="1371600" y="3886200"/>
            <a:ext cx="6705600" cy="1752600"/>
          </a:xfrm>
        </p:spPr>
        <p:txBody>
          <a:bodyPr/>
          <a:lstStyle/>
          <a:p>
            <a:endParaRPr lang="ar-SA" dirty="0"/>
          </a:p>
        </p:txBody>
      </p:sp>
    </p:spTree>
    <p:extLst>
      <p:ext uri="{BB962C8B-B14F-4D97-AF65-F5344CB8AC3E}">
        <p14:creationId xmlns:p14="http://schemas.microsoft.com/office/powerpoint/2010/main" val="3987918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304800"/>
            <a:ext cx="8077200" cy="5693866"/>
          </a:xfrm>
          <a:prstGeom prst="rect">
            <a:avLst/>
          </a:prstGeom>
        </p:spPr>
        <p:txBody>
          <a:bodyPr wrap="square">
            <a:spAutoFit/>
          </a:bodyPr>
          <a:lstStyle/>
          <a:p>
            <a:pPr algn="just"/>
            <a:r>
              <a:rPr lang="ar-IQ" sz="2800" dirty="0"/>
              <a:t>الى مصر القديمة </a:t>
            </a:r>
            <a:r>
              <a:rPr lang="ar-IQ" sz="2800" dirty="0" err="1"/>
              <a:t>للاغراض</a:t>
            </a:r>
            <a:r>
              <a:rPr lang="ar-IQ" sz="2800" dirty="0"/>
              <a:t> التجارية وقد تغير </a:t>
            </a:r>
            <a:r>
              <a:rPr lang="ar-IQ" sz="2800" dirty="0" err="1"/>
              <a:t>تاثير</a:t>
            </a:r>
            <a:r>
              <a:rPr lang="ar-IQ" sz="2800" dirty="0"/>
              <a:t> المجموعات العربية على العرب الذين سكنوا القارة الافريقية عندما هاجرت اليها القبائل العربية واخذت بالاندماج معها وسبب ذلك يعود الى : </a:t>
            </a:r>
            <a:endParaRPr lang="en-US" sz="2800" dirty="0"/>
          </a:p>
          <a:p>
            <a:pPr lvl="0" algn="just"/>
            <a:r>
              <a:rPr lang="ar-IQ" sz="2800" dirty="0"/>
              <a:t>- التقدم الحضاري الذي امتازت به المجموعات العربية </a:t>
            </a:r>
            <a:r>
              <a:rPr lang="ar-IQ" sz="2800" dirty="0" err="1"/>
              <a:t>لانها</a:t>
            </a:r>
            <a:r>
              <a:rPr lang="ar-IQ" sz="2800" dirty="0"/>
              <a:t> قادمة من مناطق حضارية متقدمة . </a:t>
            </a:r>
            <a:endParaRPr lang="en-US" sz="2800" dirty="0"/>
          </a:p>
          <a:p>
            <a:pPr lvl="0" algn="just"/>
            <a:r>
              <a:rPr lang="ar-IQ" sz="2800" dirty="0"/>
              <a:t>- ان للدين الاسلامي الاثر الكبير في توثيق العلاقة بين العرب </a:t>
            </a:r>
            <a:r>
              <a:rPr lang="ar-IQ" sz="2800" dirty="0" err="1"/>
              <a:t>والافارقة</a:t>
            </a:r>
            <a:r>
              <a:rPr lang="ar-IQ" sz="2800" dirty="0"/>
              <a:t> حيث امد الدين الاسلامي العرب بقوة جديدة مضافة الى مركزهم الحضاري . </a:t>
            </a:r>
            <a:endParaRPr lang="en-US" sz="2800" dirty="0"/>
          </a:p>
          <a:p>
            <a:pPr algn="just"/>
            <a:r>
              <a:rPr lang="en-US" sz="2800" dirty="0"/>
              <a:t> </a:t>
            </a:r>
          </a:p>
          <a:p>
            <a:pPr algn="just"/>
            <a:r>
              <a:rPr lang="ar-IQ" sz="2800" b="1" dirty="0"/>
              <a:t>السمات الديمغرافية لسكان افريقية : </a:t>
            </a:r>
            <a:endParaRPr lang="en-US" sz="2800" dirty="0"/>
          </a:p>
          <a:p>
            <a:pPr algn="just"/>
            <a:r>
              <a:rPr lang="ar-IQ" sz="2800" dirty="0"/>
              <a:t>عند دراسة السمات الديمغرافية لابد من التمييز بين : </a:t>
            </a:r>
            <a:endParaRPr lang="en-US" sz="2800" dirty="0"/>
          </a:p>
          <a:p>
            <a:pPr lvl="0" algn="just"/>
            <a:r>
              <a:rPr lang="ar-IQ" sz="2800" dirty="0"/>
              <a:t>أ - دراسة السكان : تتناول دراسة المتغيرات والتغيرات السكانية وعلاقتها بمتغيرات اخرى اجتماعية واقتصادية وسياسية وبيولوجية </a:t>
            </a:r>
            <a:endParaRPr lang="en-US" sz="2800" dirty="0"/>
          </a:p>
        </p:txBody>
      </p:sp>
    </p:spTree>
    <p:extLst>
      <p:ext uri="{BB962C8B-B14F-4D97-AF65-F5344CB8AC3E}">
        <p14:creationId xmlns:p14="http://schemas.microsoft.com/office/powerpoint/2010/main" val="121285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609600"/>
            <a:ext cx="7848600" cy="4832092"/>
          </a:xfrm>
          <a:prstGeom prst="rect">
            <a:avLst/>
          </a:prstGeom>
        </p:spPr>
        <p:txBody>
          <a:bodyPr wrap="square">
            <a:spAutoFit/>
          </a:bodyPr>
          <a:lstStyle/>
          <a:p>
            <a:pPr lvl="0" algn="just"/>
            <a:r>
              <a:rPr lang="ar-IQ" sz="2800" dirty="0"/>
              <a:t>بمتغيرات اخرى اجتماعية واقتصادية وسياسية وبيولوجية . </a:t>
            </a:r>
            <a:endParaRPr lang="en-US" sz="2800" dirty="0"/>
          </a:p>
          <a:p>
            <a:pPr lvl="0" algn="just"/>
            <a:r>
              <a:rPr lang="ar-IQ" sz="2800" dirty="0"/>
              <a:t> ب - علم السكان ( الديمغرافيا ) : فهو العلم الذي يهتم بدراسة حجم وتوزيع وتكوين السكان وما يطرأ على ذلك من تغير وعوامل ذلك التغير اي حركة السكان وما يرتبط بها من سمات كالمواليد والوفيات .</a:t>
            </a:r>
            <a:endParaRPr lang="en-US" sz="2800" dirty="0"/>
          </a:p>
          <a:p>
            <a:pPr algn="just"/>
            <a:r>
              <a:rPr lang="ar-IQ" sz="2800" dirty="0"/>
              <a:t>من السمات الديمغرافية لسكان القارة الافريقية ان حركة نمو السكان مرت بمراحل ، اذ كانت بطيئة في الفترات السابقة الا انها تضاعفت في السنوات التي تلتها وبدأت الدول الافريقية خاصة بعد الحرب العالمية بجمع البيانات السكانية والتي ابرزت نمواً واضحاً في عدد سكانها اذ بلغ عدد سكان القارة عام 1940 ( 199 ) مليون نسمة تضاعف الى ( 244 ) مليون نسمة </a:t>
            </a:r>
            <a:endParaRPr lang="ar-SA" sz="2800" dirty="0"/>
          </a:p>
        </p:txBody>
      </p:sp>
    </p:spTree>
    <p:extLst>
      <p:ext uri="{BB962C8B-B14F-4D97-AF65-F5344CB8AC3E}">
        <p14:creationId xmlns:p14="http://schemas.microsoft.com/office/powerpoint/2010/main" val="1229971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3400" y="457200"/>
            <a:ext cx="7772400" cy="4401205"/>
          </a:xfrm>
          <a:prstGeom prst="rect">
            <a:avLst/>
          </a:prstGeom>
        </p:spPr>
        <p:txBody>
          <a:bodyPr wrap="square">
            <a:spAutoFit/>
          </a:bodyPr>
          <a:lstStyle/>
          <a:p>
            <a:pPr algn="just"/>
            <a:r>
              <a:rPr lang="ar-IQ" sz="2800" dirty="0"/>
              <a:t>عام 1950 ووصل الى ( 458 ) مليون نسمة عام 1980 وهذا النمو السريع ناجم عن زيادة في المواليد وانخفاض في اعداد الوفيات الذي يعكس </a:t>
            </a:r>
            <a:r>
              <a:rPr lang="ar-IQ" sz="2800" dirty="0" err="1"/>
              <a:t>التفدم</a:t>
            </a:r>
            <a:r>
              <a:rPr lang="ar-IQ" sz="2800" dirty="0"/>
              <a:t> العلمي في مجال الصحة والسيطرة على الامراض التي كانت تفتك بملايين الافراد ، اذ تمتاز القارة الافريقية </a:t>
            </a:r>
            <a:r>
              <a:rPr lang="ar-IQ" sz="2800" dirty="0" err="1"/>
              <a:t>بأرتفاع</a:t>
            </a:r>
            <a:r>
              <a:rPr lang="ar-IQ" sz="2800" dirty="0"/>
              <a:t> معدلات الخصوبة وبذلك بلغ عدد سكانها عام 2000 ( 860 ) مليون نسمة </a:t>
            </a:r>
            <a:r>
              <a:rPr lang="ar-IQ" sz="2800" u="sng" dirty="0"/>
              <a:t>ومن صفات هذه المرحلة الديمغرافية انها تميزت بالنمو السريع الناتج عن انخفاض معدل الوفيات واستمرار معدل المواليد في الارتفاع </a:t>
            </a:r>
            <a:r>
              <a:rPr lang="ar-IQ" sz="2800" dirty="0"/>
              <a:t>ونتيجة لذلك اخذت معظم دول القارة تعاني من تضخم في عدد سكانها وكان سبب ذلك السيطرة على الامراض والاوبئة وتوفير المستلزمات الطبية واللقاحات وقد </a:t>
            </a:r>
            <a:endParaRPr lang="ar-SA" sz="2800" dirty="0"/>
          </a:p>
        </p:txBody>
      </p:sp>
    </p:spTree>
    <p:extLst>
      <p:ext uri="{BB962C8B-B14F-4D97-AF65-F5344CB8AC3E}">
        <p14:creationId xmlns:p14="http://schemas.microsoft.com/office/powerpoint/2010/main" val="29149010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8600" y="304800"/>
            <a:ext cx="8686800" cy="4893647"/>
          </a:xfrm>
          <a:prstGeom prst="rect">
            <a:avLst/>
          </a:prstGeom>
        </p:spPr>
        <p:txBody>
          <a:bodyPr wrap="square">
            <a:spAutoFit/>
          </a:bodyPr>
          <a:lstStyle/>
          <a:p>
            <a:pPr algn="just"/>
            <a:r>
              <a:rPr lang="ar-IQ" sz="2400" dirty="0"/>
              <a:t>ترتب على ذلك زيادة نصيب القارة من سكان العالم بلغ 10% عام 1980 وتتركز المعدلات العالية للسكان في شمال القارة الافريقية الاكثر خصوبة واقل وفيات واقل المناطق نمواً تتمثل </a:t>
            </a:r>
            <a:r>
              <a:rPr lang="ar-IQ" sz="2400" dirty="0" err="1"/>
              <a:t>قي</a:t>
            </a:r>
            <a:r>
              <a:rPr lang="ar-IQ" sz="2400" dirty="0"/>
              <a:t> جنوب القارة ومن الحقائق المهمة لمعدلات الخصوبة في القارة الافريقية : </a:t>
            </a:r>
            <a:endParaRPr lang="en-US" sz="2400" dirty="0"/>
          </a:p>
          <a:p>
            <a:pPr algn="just"/>
            <a:r>
              <a:rPr lang="ar-IQ" sz="2400" dirty="0"/>
              <a:t> </a:t>
            </a:r>
            <a:endParaRPr lang="en-US" sz="2400" dirty="0"/>
          </a:p>
          <a:p>
            <a:pPr lvl="0" algn="just"/>
            <a:r>
              <a:rPr lang="ar-IQ" sz="2400" dirty="0"/>
              <a:t>- السمة العامة للقارة الافريقية هو تزايد مستوى الخصوبة .  </a:t>
            </a:r>
            <a:endParaRPr lang="en-US" sz="2400" dirty="0"/>
          </a:p>
          <a:p>
            <a:pPr lvl="0" algn="just"/>
            <a:r>
              <a:rPr lang="ar-IQ" sz="2400" dirty="0"/>
              <a:t>- </a:t>
            </a:r>
            <a:r>
              <a:rPr lang="ar-IQ" sz="2400" dirty="0" err="1"/>
              <a:t>تاتي</a:t>
            </a:r>
            <a:r>
              <a:rPr lang="ar-IQ" sz="2400" dirty="0"/>
              <a:t> دولة النيجر في </a:t>
            </a:r>
            <a:r>
              <a:rPr lang="ar-IQ" sz="2400" dirty="0" err="1"/>
              <a:t>مفدمة</a:t>
            </a:r>
            <a:r>
              <a:rPr lang="ar-IQ" sz="2400" dirty="0"/>
              <a:t> الدول الافريقية في معدلات الخصوبة والبالغة 52 </a:t>
            </a:r>
            <a:r>
              <a:rPr lang="ar-IQ" sz="2400" dirty="0" err="1"/>
              <a:t>بالالف</a:t>
            </a:r>
            <a:r>
              <a:rPr lang="ar-IQ" sz="2400" dirty="0"/>
              <a:t> . </a:t>
            </a:r>
            <a:endParaRPr lang="en-US" sz="2400" dirty="0"/>
          </a:p>
          <a:p>
            <a:pPr lvl="0" algn="just"/>
            <a:r>
              <a:rPr lang="ar-IQ" sz="2400" dirty="0"/>
              <a:t>- اقل الدول الافريقية في معدلات الخصوبة تتمثل في </a:t>
            </a:r>
            <a:r>
              <a:rPr lang="ar-IQ" sz="2400" dirty="0" err="1"/>
              <a:t>مورشيوس</a:t>
            </a:r>
            <a:r>
              <a:rPr lang="ar-IQ" sz="2400" dirty="0"/>
              <a:t> والجابون بلغت 28 </a:t>
            </a:r>
            <a:r>
              <a:rPr lang="ar-IQ" sz="2400" dirty="0" err="1"/>
              <a:t>بالالف</a:t>
            </a:r>
            <a:r>
              <a:rPr lang="ar-IQ" sz="2400" dirty="0"/>
              <a:t> لكل منهما على التوالي . </a:t>
            </a:r>
            <a:endParaRPr lang="en-US" sz="2400" dirty="0"/>
          </a:p>
          <a:p>
            <a:pPr algn="just"/>
            <a:r>
              <a:rPr lang="ar-IQ" sz="2400" dirty="0"/>
              <a:t>اما بالنسبة للوفيات في القارة الافريقية فقد امتازت القارة </a:t>
            </a:r>
            <a:r>
              <a:rPr lang="ar-IQ" sz="2400" dirty="0" err="1"/>
              <a:t>بأعتدال</a:t>
            </a:r>
            <a:r>
              <a:rPr lang="ar-IQ" sz="2400" dirty="0"/>
              <a:t> الوفيات والبالغ معدله 19 </a:t>
            </a:r>
            <a:r>
              <a:rPr lang="ar-IQ" sz="2400" dirty="0" err="1"/>
              <a:t>بالالف</a:t>
            </a:r>
            <a:r>
              <a:rPr lang="ar-IQ" sz="2400" dirty="0"/>
              <a:t> وهي بذلك </a:t>
            </a:r>
            <a:r>
              <a:rPr lang="ar-IQ" sz="2400" dirty="0" err="1"/>
              <a:t>تاتي</a:t>
            </a:r>
            <a:r>
              <a:rPr lang="ar-IQ" sz="2400" dirty="0"/>
              <a:t> في مقدمة قارات العالم من حيث اعداد الوفيات وسبب ذلك يعود في السابق الى انتشار الاوبئة والامراض التي تعيق انتشار نمو السكان مثل ذباب تسي تسي والبعوض والجراد والديدان المائية فضلاً عن </a:t>
            </a:r>
            <a:endParaRPr lang="ar-SA" sz="2400" dirty="0"/>
          </a:p>
        </p:txBody>
      </p:sp>
    </p:spTree>
    <p:extLst>
      <p:ext uri="{BB962C8B-B14F-4D97-AF65-F5344CB8AC3E}">
        <p14:creationId xmlns:p14="http://schemas.microsoft.com/office/powerpoint/2010/main" val="9416552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304800"/>
            <a:ext cx="8077200" cy="4893647"/>
          </a:xfrm>
          <a:prstGeom prst="rect">
            <a:avLst/>
          </a:prstGeom>
        </p:spPr>
        <p:txBody>
          <a:bodyPr wrap="square">
            <a:spAutoFit/>
          </a:bodyPr>
          <a:lstStyle/>
          <a:p>
            <a:pPr algn="just"/>
            <a:r>
              <a:rPr lang="ar-IQ" sz="2400" dirty="0"/>
              <a:t>الامراض المعدية كالطاعون والتيفوس والامراض التناسلية فضلاً عن امراض سوء التغذية الناتجة عن نفص نسبة البروتين الغذائي بسبب نقص استهلاك المنتجات الحيوانية ونتيجة لذلك زادت نسبة الامراض بين صفوف السكان مما ادى الى تقليل امد الحياة والذي يبلغ عند الرجال 37،5 عام في دولة اثيوبيا و52،2 عام في زيمبابوي كما ان الامراض تفتك </a:t>
            </a:r>
            <a:r>
              <a:rPr lang="ar-IQ" sz="2400" dirty="0" err="1"/>
              <a:t>بالاطفال</a:t>
            </a:r>
            <a:r>
              <a:rPr lang="ar-IQ" sz="2400" dirty="0"/>
              <a:t> الرضع وتؤدي الى تقليل اعدادهم وبلغت نسبة وفيات الاطفال 181 </a:t>
            </a:r>
            <a:r>
              <a:rPr lang="ar-IQ" sz="2400" dirty="0" err="1"/>
              <a:t>بالالف</a:t>
            </a:r>
            <a:r>
              <a:rPr lang="ar-IQ" sz="2400" dirty="0"/>
              <a:t> في فولتا العليا وتنخفض الى 51 </a:t>
            </a:r>
            <a:r>
              <a:rPr lang="ar-IQ" sz="2400" dirty="0" err="1"/>
              <a:t>بالالف</a:t>
            </a:r>
            <a:r>
              <a:rPr lang="ar-IQ" sz="2400" dirty="0"/>
              <a:t> في كينيا . </a:t>
            </a:r>
            <a:endParaRPr lang="en-US" sz="2400" dirty="0"/>
          </a:p>
          <a:p>
            <a:pPr algn="just"/>
            <a:r>
              <a:rPr lang="ar-IQ" sz="2400" dirty="0"/>
              <a:t> </a:t>
            </a:r>
            <a:endParaRPr lang="en-US" sz="2400" dirty="0"/>
          </a:p>
          <a:p>
            <a:pPr algn="just"/>
            <a:r>
              <a:rPr lang="ar-IQ" sz="2400" b="1" dirty="0"/>
              <a:t>المناطق الرئيسة لتجمع السكان في القارة الافريقية : </a:t>
            </a:r>
            <a:endParaRPr lang="en-US" sz="2400" dirty="0"/>
          </a:p>
          <a:p>
            <a:pPr lvl="0" algn="just"/>
            <a:r>
              <a:rPr lang="ar-IQ" sz="2400" dirty="0"/>
              <a:t>1 - منطقة غرب افريقية : </a:t>
            </a:r>
            <a:endParaRPr lang="en-US" sz="2400" dirty="0"/>
          </a:p>
          <a:p>
            <a:pPr algn="just"/>
            <a:r>
              <a:rPr lang="ar-IQ" sz="2400" dirty="0"/>
              <a:t>يتركز في هذه المنطقة 40% من مجموع سكان افريقية المدارية ويتوزعون على سبعة عشر دولة منها السنغال </a:t>
            </a:r>
            <a:r>
              <a:rPr lang="ar-IQ" sz="2400" dirty="0" err="1"/>
              <a:t>ومورتانيا</a:t>
            </a:r>
            <a:r>
              <a:rPr lang="ar-IQ" sz="2400" dirty="0"/>
              <a:t> ومالي وفولتا العليا وساحل العاج ونيجريا وسيراليون وغيرها ويتركز السكان عادةً وسط هذه الدول واكثرها </a:t>
            </a:r>
            <a:endParaRPr lang="ar-SA" sz="2400" dirty="0"/>
          </a:p>
        </p:txBody>
      </p:sp>
    </p:spTree>
    <p:extLst>
      <p:ext uri="{BB962C8B-B14F-4D97-AF65-F5344CB8AC3E}">
        <p14:creationId xmlns:p14="http://schemas.microsoft.com/office/powerpoint/2010/main" val="2567200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533401"/>
            <a:ext cx="7924800" cy="4832092"/>
          </a:xfrm>
          <a:prstGeom prst="rect">
            <a:avLst/>
          </a:prstGeom>
        </p:spPr>
        <p:txBody>
          <a:bodyPr wrap="square">
            <a:spAutoFit/>
          </a:bodyPr>
          <a:lstStyle/>
          <a:p>
            <a:pPr algn="just"/>
            <a:r>
              <a:rPr lang="ar-IQ" sz="2800" dirty="0"/>
              <a:t>ازدحاماً دولة نيجريا الجنوبية وداهومي حيث تصل الكثافة السكانية في الكيلومتر المربع الواحد الى 75 نسمة / كم</a:t>
            </a:r>
            <a:r>
              <a:rPr lang="ar-IQ" sz="2800" baseline="30000" dirty="0"/>
              <a:t>2 </a:t>
            </a:r>
            <a:r>
              <a:rPr lang="ar-IQ" sz="2800" dirty="0"/>
              <a:t>والسبب يعود الى قوانين الخدمة العسكرية حيث يشكل الهاربون من الخدمة 65% . </a:t>
            </a:r>
            <a:endParaRPr lang="en-US" sz="2800" dirty="0"/>
          </a:p>
          <a:p>
            <a:pPr algn="just"/>
            <a:r>
              <a:rPr lang="ar-IQ" sz="2800" b="1" dirty="0"/>
              <a:t> </a:t>
            </a:r>
            <a:endParaRPr lang="en-US" sz="2800" dirty="0"/>
          </a:p>
          <a:p>
            <a:pPr lvl="0" algn="just"/>
            <a:r>
              <a:rPr lang="ar-IQ" sz="2800" b="1" dirty="0"/>
              <a:t> 2 - منطقة شرق افريقية : </a:t>
            </a:r>
            <a:endParaRPr lang="en-US" sz="2800" dirty="0"/>
          </a:p>
          <a:p>
            <a:pPr algn="just"/>
            <a:r>
              <a:rPr lang="ar-IQ" sz="2800" dirty="0"/>
              <a:t>تشمل هذه المنطقة الاجزاء الشرقية من القارة والتي تبلغ 40% من مساحة افريقية المدارية ويشكل عدد السكان فيها 40% من مجموع السكان وتختلف الكثافة السكانية من منطقة الى اخرى فتصل الى 500 نسمة / كم</a:t>
            </a:r>
            <a:r>
              <a:rPr lang="ar-IQ" sz="2800" baseline="30000" dirty="0"/>
              <a:t>2 </a:t>
            </a:r>
            <a:r>
              <a:rPr lang="ar-IQ" sz="2800" dirty="0"/>
              <a:t>في غرب ارتيريا وشمال شرق بحيرة فكتوريا ووسط كينيا في حين تصل الى 30 نسمة / كم</a:t>
            </a:r>
            <a:r>
              <a:rPr lang="ar-IQ" sz="2800" baseline="30000" dirty="0"/>
              <a:t>2</a:t>
            </a:r>
            <a:r>
              <a:rPr lang="ar-IQ" sz="2800" dirty="0"/>
              <a:t> في شرق كينيا والاجزاء الشرقية من الحبشة وشمال الصومال وشمال اوغندة . </a:t>
            </a:r>
            <a:endParaRPr lang="en-US" sz="2800" dirty="0"/>
          </a:p>
        </p:txBody>
      </p:sp>
    </p:spTree>
    <p:extLst>
      <p:ext uri="{BB962C8B-B14F-4D97-AF65-F5344CB8AC3E}">
        <p14:creationId xmlns:p14="http://schemas.microsoft.com/office/powerpoint/2010/main" val="3363280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09600" y="457201"/>
            <a:ext cx="8001000" cy="4832092"/>
          </a:xfrm>
          <a:prstGeom prst="rect">
            <a:avLst/>
          </a:prstGeom>
        </p:spPr>
        <p:txBody>
          <a:bodyPr wrap="square">
            <a:spAutoFit/>
          </a:bodyPr>
          <a:lstStyle/>
          <a:p>
            <a:pPr lvl="0" algn="just"/>
            <a:r>
              <a:rPr lang="ar-IQ" sz="2800" b="1" dirty="0"/>
              <a:t>3 - منطقة وسط افريقية : </a:t>
            </a:r>
            <a:endParaRPr lang="en-US" sz="2800" dirty="0"/>
          </a:p>
          <a:p>
            <a:pPr algn="just"/>
            <a:r>
              <a:rPr lang="ar-IQ" sz="2800" dirty="0"/>
              <a:t>تمتاز هذه المنطقة بقلة عدد السكان فيها فهو يصل الى نصف </a:t>
            </a:r>
            <a:r>
              <a:rPr lang="ar-IQ" sz="2800" dirty="0" err="1"/>
              <a:t>ماموجود</a:t>
            </a:r>
            <a:r>
              <a:rPr lang="ar-IQ" sz="2800" dirty="0"/>
              <a:t> في غرب افريقية نتيجة لطبيعة الظروف المناخية مما جعل السكان يتخذون نمطاً مبعثراً لذلك </a:t>
            </a:r>
            <a:r>
              <a:rPr lang="ar-IQ" sz="2800" dirty="0" err="1"/>
              <a:t>لاتوجد</a:t>
            </a:r>
            <a:r>
              <a:rPr lang="ar-IQ" sz="2800" dirty="0"/>
              <a:t> فيها مراكز تجمع للسكان وقد اعاق نمو الغابات قيام مثل هذه التجمعات فضلاً عن تباين المستويات الاجتماعية للسكان الا ان هناك بعض التجمعات السكانية ظهرت حول مراكز الاستثمار الاقتصادي في استخراج المعادن . </a:t>
            </a:r>
            <a:endParaRPr lang="en-US" sz="2800" dirty="0"/>
          </a:p>
          <a:p>
            <a:pPr algn="just"/>
            <a:r>
              <a:rPr lang="ar-IQ" sz="2800" b="1" dirty="0"/>
              <a:t>خصائص توزيع السكان في افريقية : </a:t>
            </a:r>
            <a:endParaRPr lang="en-US" sz="2800" dirty="0"/>
          </a:p>
          <a:p>
            <a:pPr lvl="0" algn="just"/>
            <a:r>
              <a:rPr lang="ar-IQ" sz="2800" dirty="0"/>
              <a:t> أ - في الوقت الذي تتميز فيه قارة افريقية بالتغير السكاني الا ان هناك مناطق تعاني من التضخم السكاني لدرجة تسبب عجز في الموارد الطبيعية واشباع حاجة السكان مثل دولة راوندا . </a:t>
            </a:r>
            <a:endParaRPr lang="en-US" sz="2800" dirty="0"/>
          </a:p>
        </p:txBody>
      </p:sp>
    </p:spTree>
    <p:extLst>
      <p:ext uri="{BB962C8B-B14F-4D97-AF65-F5344CB8AC3E}">
        <p14:creationId xmlns:p14="http://schemas.microsoft.com/office/powerpoint/2010/main" val="1334933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457200"/>
            <a:ext cx="7848600" cy="4401205"/>
          </a:xfrm>
          <a:prstGeom prst="rect">
            <a:avLst/>
          </a:prstGeom>
        </p:spPr>
        <p:txBody>
          <a:bodyPr wrap="square">
            <a:spAutoFit/>
          </a:bodyPr>
          <a:lstStyle/>
          <a:p>
            <a:pPr lvl="0" algn="just"/>
            <a:r>
              <a:rPr lang="ar-IQ" sz="2800" dirty="0"/>
              <a:t>ب - تتباين احجام السكان من دولة افريقية الى اخرى فهناك 60 وحدة سياسية يكون 11 منها ثلثي سكان القارة بينما الثلث الاخير يكون من نصيب 49 دولة  . </a:t>
            </a:r>
            <a:endParaRPr lang="en-US" sz="2800" dirty="0"/>
          </a:p>
          <a:p>
            <a:pPr lvl="0" algn="just"/>
            <a:r>
              <a:rPr lang="ar-IQ" sz="2800" dirty="0"/>
              <a:t> ج - الكثافة الحسابية في قارة افريقيا </a:t>
            </a:r>
            <a:r>
              <a:rPr lang="ar-IQ" sz="2800" dirty="0" err="1"/>
              <a:t>لاتعطي</a:t>
            </a:r>
            <a:r>
              <a:rPr lang="ar-IQ" sz="2800" dirty="0"/>
              <a:t> صورة حقيقية عن توزيع السكان ويمكن ان يعوض عنها بالكثافة الفيزيولوجية اي مجموع السكان على الاراضي الزراعية . </a:t>
            </a:r>
            <a:endParaRPr lang="en-US" sz="2800" dirty="0"/>
          </a:p>
          <a:p>
            <a:pPr lvl="0" algn="just"/>
            <a:r>
              <a:rPr lang="ar-IQ" sz="2800" dirty="0"/>
              <a:t> د - هناك عدد من الدول الافريقية يقل عدد سكانها عن المليون نسمة مثل موريشيوس وغينيا وزامبيا والجابون وتسوانا وناميبيا ومن الامور التي ترتبط بخاصية التوزيع </a:t>
            </a:r>
            <a:r>
              <a:rPr lang="ar-IQ" sz="2800" dirty="0" err="1"/>
              <a:t>الكثافي</a:t>
            </a:r>
            <a:r>
              <a:rPr lang="ar-IQ" sz="2800" dirty="0"/>
              <a:t> انماط السكان في القارة الافريقية من حيث طبيعة سكناهم .  </a:t>
            </a:r>
            <a:endParaRPr lang="en-US" sz="2800" dirty="0"/>
          </a:p>
        </p:txBody>
      </p:sp>
    </p:spTree>
    <p:extLst>
      <p:ext uri="{BB962C8B-B14F-4D97-AF65-F5344CB8AC3E}">
        <p14:creationId xmlns:p14="http://schemas.microsoft.com/office/powerpoint/2010/main" val="2748779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209801" y="990600"/>
            <a:ext cx="4724400" cy="646331"/>
          </a:xfrm>
          <a:prstGeom prst="rect">
            <a:avLst/>
          </a:prstGeom>
        </p:spPr>
        <p:txBody>
          <a:bodyPr wrap="square">
            <a:spAutoFit/>
          </a:bodyPr>
          <a:lstStyle/>
          <a:p>
            <a:pPr algn="ctr"/>
            <a:r>
              <a:rPr lang="ar-IQ" sz="3600" b="1" dirty="0">
                <a:cs typeface="MCS Taybah S_U slit." pitchFamily="2" charset="-78"/>
              </a:rPr>
              <a:t>السكان في قارة افريقيا  </a:t>
            </a:r>
            <a:endParaRPr lang="en-US" sz="3600" dirty="0">
              <a:cs typeface="MCS Taybah S_U slit." pitchFamily="2" charset="-78"/>
            </a:endParaRPr>
          </a:p>
        </p:txBody>
      </p:sp>
    </p:spTree>
    <p:extLst>
      <p:ext uri="{BB962C8B-B14F-4D97-AF65-F5344CB8AC3E}">
        <p14:creationId xmlns:p14="http://schemas.microsoft.com/office/powerpoint/2010/main" val="3412165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762000"/>
            <a:ext cx="7772400" cy="6001643"/>
          </a:xfrm>
          <a:prstGeom prst="rect">
            <a:avLst/>
          </a:prstGeom>
        </p:spPr>
        <p:txBody>
          <a:bodyPr wrap="square">
            <a:spAutoFit/>
          </a:bodyPr>
          <a:lstStyle/>
          <a:p>
            <a:pPr algn="just"/>
            <a:r>
              <a:rPr lang="ar-IQ" sz="2400" dirty="0"/>
              <a:t>تعتبر الدراسات الخاصة بأصل السكان في قارة افريقيا في طور البحث النظري وعليه تعتبر بداية العصور التاريخية في العالم مؤشراً لتحديد الاصول السكانية في قارة افريقية وتسهيلاً للبحث في اصل السكان تقسم المجموعات السكانية في قارة افريقية الى : </a:t>
            </a:r>
            <a:endParaRPr lang="en-US" sz="2400" dirty="0"/>
          </a:p>
          <a:p>
            <a:pPr lvl="0" algn="just"/>
            <a:r>
              <a:rPr lang="ar-IQ" sz="2400" dirty="0"/>
              <a:t>السكان الاوائل . </a:t>
            </a:r>
            <a:endParaRPr lang="en-US" sz="2400" dirty="0"/>
          </a:p>
          <a:p>
            <a:pPr lvl="0" algn="just"/>
            <a:r>
              <a:rPr lang="ar-IQ" sz="2400" dirty="0"/>
              <a:t>الزنوج . </a:t>
            </a:r>
            <a:endParaRPr lang="en-US" sz="2400" dirty="0"/>
          </a:p>
          <a:p>
            <a:pPr lvl="0" algn="just"/>
            <a:r>
              <a:rPr lang="ar-IQ" sz="2400" dirty="0"/>
              <a:t>العرب . </a:t>
            </a:r>
            <a:endParaRPr lang="en-US" sz="2400" dirty="0"/>
          </a:p>
          <a:p>
            <a:pPr algn="just"/>
            <a:r>
              <a:rPr lang="ar-IQ" sz="2400" dirty="0"/>
              <a:t>اما السكان الاوائل فيتمثلون بـ : </a:t>
            </a:r>
            <a:endParaRPr lang="en-US" sz="2400" dirty="0"/>
          </a:p>
          <a:p>
            <a:pPr lvl="0" algn="just"/>
            <a:r>
              <a:rPr lang="ar-IQ" sz="2400" dirty="0"/>
              <a:t>الاقزام . </a:t>
            </a:r>
            <a:endParaRPr lang="en-US" sz="2400" dirty="0"/>
          </a:p>
          <a:p>
            <a:pPr lvl="0" algn="just"/>
            <a:r>
              <a:rPr lang="ar-IQ" sz="2400" dirty="0"/>
              <a:t> </a:t>
            </a:r>
            <a:r>
              <a:rPr lang="ar-IQ" sz="2400" dirty="0" err="1"/>
              <a:t>البوشمن</a:t>
            </a:r>
            <a:r>
              <a:rPr lang="ar-IQ" sz="2400" dirty="0"/>
              <a:t> . </a:t>
            </a:r>
            <a:endParaRPr lang="en-US" sz="2400" dirty="0"/>
          </a:p>
          <a:p>
            <a:pPr lvl="0" algn="just"/>
            <a:r>
              <a:rPr lang="ar-IQ" sz="2400" dirty="0"/>
              <a:t> </a:t>
            </a:r>
            <a:r>
              <a:rPr lang="ar-IQ" sz="2400" dirty="0" err="1"/>
              <a:t>الهوتنتوت</a:t>
            </a:r>
            <a:r>
              <a:rPr lang="ar-IQ" sz="2400" dirty="0"/>
              <a:t> . </a:t>
            </a:r>
            <a:endParaRPr lang="en-US" sz="2400" dirty="0"/>
          </a:p>
          <a:p>
            <a:pPr algn="just"/>
            <a:r>
              <a:rPr lang="en-US" sz="2400" dirty="0"/>
              <a:t> </a:t>
            </a:r>
          </a:p>
          <a:p>
            <a:pPr algn="just"/>
            <a:r>
              <a:rPr lang="ar-IQ" sz="2400" dirty="0"/>
              <a:t>تعتبر الاقزام المجموعة الاولى التي عاشت في الغابات الاستوائية وهم من اقدم الشعوب في القارة الافريقية ومن ابرز خصائصهم انهم قصار القامة </a:t>
            </a:r>
            <a:r>
              <a:rPr lang="ar-IQ" sz="2400" dirty="0" err="1"/>
              <a:t>ولايتجاوز</a:t>
            </a:r>
            <a:r>
              <a:rPr lang="ar-IQ" sz="2400" dirty="0"/>
              <a:t> ارتفاع الواحد منهم اكثر من 35 سم ووزنه 40 كيلو غرام وتكون الاذرع طويلة بالنسبة </a:t>
            </a:r>
            <a:endParaRPr lang="ar-SA" sz="2400" dirty="0"/>
          </a:p>
        </p:txBody>
      </p:sp>
    </p:spTree>
    <p:extLst>
      <p:ext uri="{BB962C8B-B14F-4D97-AF65-F5344CB8AC3E}">
        <p14:creationId xmlns:p14="http://schemas.microsoft.com/office/powerpoint/2010/main" val="3808982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239000" cy="4832092"/>
          </a:xfrm>
          <a:prstGeom prst="rect">
            <a:avLst/>
          </a:prstGeom>
        </p:spPr>
        <p:txBody>
          <a:bodyPr wrap="square">
            <a:spAutoFit/>
          </a:bodyPr>
          <a:lstStyle/>
          <a:p>
            <a:pPr algn="just"/>
            <a:r>
              <a:rPr lang="ar-IQ" sz="2800" dirty="0" err="1"/>
              <a:t>للارجل</a:t>
            </a:r>
            <a:r>
              <a:rPr lang="ar-IQ" sz="2800" dirty="0"/>
              <a:t> ولون الشعر يميل للاحمرار والجسم يغطيه شعر خفيف والانف فطس والفك البارز ويعيشون بشكل جماعات متباعدة يمارسون حرفة الصيد ويتبادلون السلع مع عنصر الزنوج وحالياً اختلطوا مع قبائل </a:t>
            </a:r>
            <a:r>
              <a:rPr lang="ar-IQ" sz="2800" dirty="0" err="1"/>
              <a:t>البانتوا</a:t>
            </a:r>
            <a:r>
              <a:rPr lang="ar-IQ" sz="2800" dirty="0"/>
              <a:t> ومن المحتمل ان هذه المجموعة كانت منتشرة على نطاق واسع مما هي عليها الان اما في الوقت الحاضر فهم متمركزون في اشد الغابات الاستوائية كثافة في كل من </a:t>
            </a:r>
            <a:r>
              <a:rPr lang="ar-IQ" sz="2800" dirty="0" err="1"/>
              <a:t>الكابون</a:t>
            </a:r>
            <a:r>
              <a:rPr lang="ar-IQ" sz="2800" dirty="0"/>
              <a:t> والكونغو ويصل عددهم الى 150 الف نسمة . </a:t>
            </a:r>
            <a:endParaRPr lang="en-US" sz="2800" dirty="0"/>
          </a:p>
          <a:p>
            <a:pPr algn="just"/>
            <a:r>
              <a:rPr lang="ar-IQ" sz="2800" dirty="0"/>
              <a:t>اما </a:t>
            </a:r>
            <a:r>
              <a:rPr lang="ar-IQ" sz="2800" dirty="0" err="1"/>
              <a:t>البوشمن</a:t>
            </a:r>
            <a:r>
              <a:rPr lang="ar-IQ" sz="2800" dirty="0"/>
              <a:t> </a:t>
            </a:r>
            <a:endParaRPr lang="en-US" sz="2800" dirty="0"/>
          </a:p>
          <a:p>
            <a:pPr algn="just"/>
            <a:r>
              <a:rPr lang="ar-IQ" sz="2800" dirty="0"/>
              <a:t>فيعتبرون من المجموعات الاولية التي سكنت القارة الافريقية وبشكل واسع وقد تراجعت امام المجموعات الزنجية التي سكنت القارة واقتصر سكنهم في شمال ووسط </a:t>
            </a:r>
            <a:endParaRPr lang="ar-SA" sz="2800" dirty="0"/>
          </a:p>
        </p:txBody>
      </p:sp>
    </p:spTree>
    <p:extLst>
      <p:ext uri="{BB962C8B-B14F-4D97-AF65-F5344CB8AC3E}">
        <p14:creationId xmlns:p14="http://schemas.microsoft.com/office/powerpoint/2010/main" val="133975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315200" cy="4678204"/>
          </a:xfrm>
          <a:prstGeom prst="rect">
            <a:avLst/>
          </a:prstGeom>
        </p:spPr>
        <p:txBody>
          <a:bodyPr wrap="square">
            <a:spAutoFit/>
          </a:bodyPr>
          <a:lstStyle/>
          <a:p>
            <a:pPr algn="just"/>
            <a:r>
              <a:rPr lang="ar-IQ" sz="2800" dirty="0"/>
              <a:t>صحراء كلهاري ومن صفاتهم الجنسية اكثر طولاً في القامة من الاقزام شعرهم لولبي والاطراف نحيلة ولون البشرة يميل الى الاصفرار والجلد يتجعد بسهولة والعيون ضيقة وهم من المجاميع المتنقلة التي تجهل ممارسة حرفة الزراعة وتعتمد على الصيد في تأمين الغذاء اليومي . </a:t>
            </a:r>
            <a:endParaRPr lang="en-US" sz="2800" dirty="0"/>
          </a:p>
          <a:p>
            <a:pPr algn="just"/>
            <a:r>
              <a:rPr lang="ar-IQ" sz="2800" dirty="0"/>
              <a:t>اما </a:t>
            </a:r>
            <a:r>
              <a:rPr lang="ar-IQ" sz="2800" dirty="0" err="1"/>
              <a:t>الهوتنتوت</a:t>
            </a:r>
            <a:r>
              <a:rPr lang="ar-IQ" sz="2800" dirty="0"/>
              <a:t> </a:t>
            </a:r>
            <a:endParaRPr lang="en-US" sz="2800" dirty="0"/>
          </a:p>
          <a:p>
            <a:pPr algn="just"/>
            <a:r>
              <a:rPr lang="ar-IQ" sz="2800" dirty="0"/>
              <a:t>فهي المجموعة الاكثر تقدماً مما سبقها الا انهم يرتبطون </a:t>
            </a:r>
            <a:r>
              <a:rPr lang="ar-IQ" sz="2800" dirty="0" err="1"/>
              <a:t>بالبوشمن</a:t>
            </a:r>
            <a:r>
              <a:rPr lang="ar-IQ" sz="2800" dirty="0"/>
              <a:t> من ناحية الشكل وبالمجموعات الزنجية تأثروا بها وتعلموا منها رعي الماشية ومنطقة سكناهم البحيرات وتراجعوا نحو الجنوب الغربي ويمتازون بقلة عددهم . </a:t>
            </a:r>
            <a:endParaRPr lang="en-US" sz="2800" dirty="0"/>
          </a:p>
          <a:p>
            <a:r>
              <a:rPr lang="ar-IQ" dirty="0"/>
              <a:t> </a:t>
            </a:r>
            <a:endParaRPr lang="en-US" dirty="0"/>
          </a:p>
        </p:txBody>
      </p:sp>
    </p:spTree>
    <p:extLst>
      <p:ext uri="{BB962C8B-B14F-4D97-AF65-F5344CB8AC3E}">
        <p14:creationId xmlns:p14="http://schemas.microsoft.com/office/powerpoint/2010/main" val="1382149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57200" y="762000"/>
            <a:ext cx="7696200" cy="6001643"/>
          </a:xfrm>
          <a:prstGeom prst="rect">
            <a:avLst/>
          </a:prstGeom>
        </p:spPr>
        <p:txBody>
          <a:bodyPr wrap="square">
            <a:spAutoFit/>
          </a:bodyPr>
          <a:lstStyle/>
          <a:p>
            <a:pPr algn="just"/>
            <a:r>
              <a:rPr lang="en-US" sz="2400" b="1" dirty="0"/>
              <a:t>2 </a:t>
            </a:r>
            <a:r>
              <a:rPr lang="ar-IQ" sz="2400" b="1" dirty="0"/>
              <a:t> -  الزنوج : </a:t>
            </a:r>
            <a:endParaRPr lang="en-US" sz="2400" b="1" dirty="0"/>
          </a:p>
          <a:p>
            <a:pPr algn="just"/>
            <a:r>
              <a:rPr lang="ar-IQ" sz="2400" dirty="0"/>
              <a:t>يسود عنصر الزنوج في معظم قارة افريقيا المدارية حتى ان القارة تسمى بالقارة السوداء وتبلغ نسبتهم 70% ويقسمون الى مجموعتين : </a:t>
            </a:r>
            <a:endParaRPr lang="en-US" sz="2400" dirty="0"/>
          </a:p>
          <a:p>
            <a:pPr algn="just"/>
            <a:r>
              <a:rPr lang="ar-IQ" sz="2400" dirty="0"/>
              <a:t> </a:t>
            </a:r>
            <a:endParaRPr lang="en-US" sz="2400" b="1" dirty="0"/>
          </a:p>
          <a:p>
            <a:pPr lvl="0" algn="just"/>
            <a:r>
              <a:rPr lang="ar-IQ" sz="2400" b="1" dirty="0"/>
              <a:t>مجموعة الزنوج السودانيين : </a:t>
            </a:r>
            <a:endParaRPr lang="en-US" sz="2400" b="1" dirty="0"/>
          </a:p>
          <a:p>
            <a:pPr algn="just"/>
            <a:r>
              <a:rPr lang="ar-IQ" sz="2400" dirty="0"/>
              <a:t>يطلق على هذه المجموعة الزنوج الشماليون ويرجع سبب تسميتهم بالزنوج السودانيين الى ان السودان كانت تطلق على منطقة واسعة تمتد من الحبشة شرقاً الى ساحل المحيط الاطلسي وسكنهم في دول السنغال وكينيا ومالي وغامبيا وساحل العاج وغانا وسيراليون وليبيريا ومن صفاتهم الجسمية شدة السمرة والشعر المفلفل والقامة الطويلة وبروز الفك </a:t>
            </a:r>
            <a:r>
              <a:rPr lang="ar-IQ" sz="2400" dirty="0" err="1"/>
              <a:t>وغلض</a:t>
            </a:r>
            <a:r>
              <a:rPr lang="ar-IQ" sz="2400" dirty="0"/>
              <a:t> الشفة ويتقسم الزنوج الشماليون الى : </a:t>
            </a:r>
            <a:endParaRPr lang="en-US" sz="2400" dirty="0"/>
          </a:p>
          <a:p>
            <a:pPr lvl="0" algn="just"/>
            <a:r>
              <a:rPr lang="ar-IQ" sz="2400" dirty="0"/>
              <a:t>- قبائل </a:t>
            </a:r>
            <a:r>
              <a:rPr lang="ar-IQ" sz="2400" dirty="0" err="1"/>
              <a:t>الوالوف</a:t>
            </a:r>
            <a:r>
              <a:rPr lang="ar-IQ" sz="2400" dirty="0"/>
              <a:t> المتاخمة لنهر النيجر ودينهم الدين الاسلامي .</a:t>
            </a:r>
            <a:endParaRPr lang="en-US" sz="2400" dirty="0"/>
          </a:p>
          <a:p>
            <a:pPr lvl="0" algn="just"/>
            <a:r>
              <a:rPr lang="ar-IQ" sz="2400" dirty="0"/>
              <a:t> - قبائل </a:t>
            </a:r>
            <a:r>
              <a:rPr lang="ar-IQ" sz="2400" dirty="0" err="1"/>
              <a:t>السيرو</a:t>
            </a:r>
            <a:r>
              <a:rPr lang="ar-IQ" sz="2400" dirty="0"/>
              <a:t> </a:t>
            </a:r>
            <a:r>
              <a:rPr lang="ar-IQ" sz="2400" dirty="0" err="1"/>
              <a:t>والتوكولور</a:t>
            </a:r>
            <a:r>
              <a:rPr lang="ar-IQ" sz="2400" dirty="0"/>
              <a:t> . </a:t>
            </a:r>
            <a:endParaRPr lang="en-US" sz="2400" dirty="0"/>
          </a:p>
          <a:p>
            <a:pPr lvl="0" algn="just"/>
            <a:r>
              <a:rPr lang="ar-IQ" sz="2400" dirty="0"/>
              <a:t> - قبائل </a:t>
            </a:r>
            <a:r>
              <a:rPr lang="ar-IQ" sz="2400" dirty="0" err="1"/>
              <a:t>الماندي</a:t>
            </a:r>
            <a:r>
              <a:rPr lang="ar-IQ" sz="2400" dirty="0"/>
              <a:t> وتنتشر في دول غينيا </a:t>
            </a:r>
            <a:r>
              <a:rPr lang="ar-IQ" sz="2400" dirty="0" err="1"/>
              <a:t>والسنعال</a:t>
            </a:r>
            <a:r>
              <a:rPr lang="ar-IQ" sz="2400" dirty="0"/>
              <a:t> . </a:t>
            </a:r>
            <a:endParaRPr lang="en-US" sz="2400" dirty="0"/>
          </a:p>
          <a:p>
            <a:pPr lvl="0" algn="just"/>
            <a:r>
              <a:rPr lang="ar-IQ" sz="2400" dirty="0"/>
              <a:t> - قبائل </a:t>
            </a:r>
            <a:r>
              <a:rPr lang="ar-IQ" sz="2400" dirty="0" err="1"/>
              <a:t>الصنغاني</a:t>
            </a:r>
            <a:r>
              <a:rPr lang="ar-IQ" sz="2400" dirty="0"/>
              <a:t> وتستوطن في </a:t>
            </a:r>
            <a:r>
              <a:rPr lang="ar-IQ" sz="2400" dirty="0" err="1"/>
              <a:t>تمبكنو</a:t>
            </a:r>
            <a:r>
              <a:rPr lang="ar-IQ" sz="2400" dirty="0"/>
              <a:t> ، فضلاً عن الماسي والكرو </a:t>
            </a:r>
            <a:r>
              <a:rPr lang="ar-IQ" sz="2400" dirty="0" err="1"/>
              <a:t>والاشانتي</a:t>
            </a:r>
            <a:r>
              <a:rPr lang="ar-IQ" sz="2400" dirty="0"/>
              <a:t> . </a:t>
            </a:r>
            <a:endParaRPr lang="en-US" sz="2400" dirty="0"/>
          </a:p>
        </p:txBody>
      </p:sp>
    </p:spTree>
    <p:extLst>
      <p:ext uri="{BB962C8B-B14F-4D97-AF65-F5344CB8AC3E}">
        <p14:creationId xmlns:p14="http://schemas.microsoft.com/office/powerpoint/2010/main" val="1433032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14400" y="762000"/>
            <a:ext cx="7239000" cy="4832092"/>
          </a:xfrm>
          <a:prstGeom prst="rect">
            <a:avLst/>
          </a:prstGeom>
        </p:spPr>
        <p:txBody>
          <a:bodyPr wrap="square">
            <a:spAutoFit/>
          </a:bodyPr>
          <a:lstStyle/>
          <a:p>
            <a:pPr lvl="0" algn="just"/>
            <a:r>
              <a:rPr lang="ar-IQ" sz="2800" dirty="0"/>
              <a:t>مجموعة زنوج الجنوب ( البانتو ) : </a:t>
            </a:r>
            <a:endParaRPr lang="en-US" sz="2800" dirty="0"/>
          </a:p>
          <a:p>
            <a:pPr algn="just"/>
            <a:r>
              <a:rPr lang="ar-IQ" sz="2800" dirty="0" err="1"/>
              <a:t>تاتي</a:t>
            </a:r>
            <a:r>
              <a:rPr lang="ar-IQ" sz="2800" dirty="0"/>
              <a:t> مجموعة زنوج البانتو في مقدمة المجموعات التي سكنت القارة المدارية ويكونون ربع سكانها </a:t>
            </a:r>
            <a:r>
              <a:rPr lang="ar-IQ" sz="2800" dirty="0" err="1"/>
              <a:t>والبنتو</a:t>
            </a:r>
            <a:r>
              <a:rPr lang="ar-IQ" sz="2800" dirty="0"/>
              <a:t> خليط من الشعوب الزنجية جاءت الى جنوب غرب القارة نتيجة الضغط الذي احدثته الموجات التي جاءت من الشرق وتربط بين مجموعات البانتو مجموعة لغوية بعكس زنوج الشمال الذين تعددت لغاتهم ومع ذلك فقد تشعبت لغتهم لدرة اصبحت غير مفهومة بين المناطق الغربية والشرقية وتقسم هذه المجموعة الى : </a:t>
            </a:r>
            <a:endParaRPr lang="en-US" sz="2800" dirty="0"/>
          </a:p>
          <a:p>
            <a:pPr lvl="0" algn="just"/>
            <a:r>
              <a:rPr lang="ar-IQ" sz="2800" dirty="0"/>
              <a:t>البانتو الشرقيون . </a:t>
            </a:r>
            <a:endParaRPr lang="en-US" sz="2800" dirty="0"/>
          </a:p>
          <a:p>
            <a:pPr lvl="0" algn="just"/>
            <a:r>
              <a:rPr lang="ar-IQ" sz="2800" dirty="0"/>
              <a:t> البانتو الغربيون . </a:t>
            </a:r>
            <a:endParaRPr lang="en-US" sz="2800" dirty="0"/>
          </a:p>
          <a:p>
            <a:pPr lvl="0" algn="just"/>
            <a:r>
              <a:rPr lang="ar-IQ" sz="2800" dirty="0"/>
              <a:t> البانتو الجنوبيون . </a:t>
            </a:r>
            <a:endParaRPr lang="en-US" sz="2800" dirty="0"/>
          </a:p>
        </p:txBody>
      </p:sp>
    </p:spTree>
    <p:extLst>
      <p:ext uri="{BB962C8B-B14F-4D97-AF65-F5344CB8AC3E}">
        <p14:creationId xmlns:p14="http://schemas.microsoft.com/office/powerpoint/2010/main" val="382401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685800"/>
            <a:ext cx="7696200" cy="3539430"/>
          </a:xfrm>
          <a:prstGeom prst="rect">
            <a:avLst/>
          </a:prstGeom>
        </p:spPr>
        <p:txBody>
          <a:bodyPr wrap="square">
            <a:spAutoFit/>
          </a:bodyPr>
          <a:lstStyle/>
          <a:p>
            <a:pPr algn="just"/>
            <a:r>
              <a:rPr lang="ar-IQ" sz="2800" dirty="0"/>
              <a:t>ويقدر عددهم بحدود 80 مليون نسمة ويعتمدون على الزراعة وتربية المواشي ويقتصر التبادل التجاري على السلع التي تنتج خارج مناطقهم ومع ذلك تقدمت التجارة في بعض المناطق المزدحمة بالسكان خاصة حول بحيرة فكتوريا حيث تنتشر الاسواق الكبيرة واختلط قسم من البانتو مع العنصر الابيض مما ادى الى ترك النظام القبلي خاصة في القسم الجنوبي اما الذين يستقرون في افريقية الاستوائية فلازالوا يمارسون الزراعة المتنقلة بسبب طبيعة الغابات . </a:t>
            </a:r>
            <a:endParaRPr lang="en-US" sz="2800" dirty="0"/>
          </a:p>
        </p:txBody>
      </p:sp>
    </p:spTree>
    <p:extLst>
      <p:ext uri="{BB962C8B-B14F-4D97-AF65-F5344CB8AC3E}">
        <p14:creationId xmlns:p14="http://schemas.microsoft.com/office/powerpoint/2010/main" val="1191873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85800" y="533400"/>
            <a:ext cx="7467600" cy="6124754"/>
          </a:xfrm>
          <a:prstGeom prst="rect">
            <a:avLst/>
          </a:prstGeom>
        </p:spPr>
        <p:txBody>
          <a:bodyPr wrap="square">
            <a:spAutoFit/>
          </a:bodyPr>
          <a:lstStyle/>
          <a:p>
            <a:pPr algn="just"/>
            <a:r>
              <a:rPr lang="ar-IQ" sz="2800" dirty="0"/>
              <a:t>3 – العرب : </a:t>
            </a:r>
            <a:endParaRPr lang="en-US" sz="2800" dirty="0"/>
          </a:p>
          <a:p>
            <a:pPr algn="just"/>
            <a:r>
              <a:rPr lang="ar-IQ" sz="2800" dirty="0"/>
              <a:t>جاءت الى القارة الافريقية مجموعات سكانية من الجزيرة العربية نتيجة الاختلاف في الظروف المناخية عما هي عليها الان من حيث كمية الامطار وامكانية المناخ للسكن كما تدل على ذلك الاثار الباقية في مناطق متعددة من الصحراء الكبرى ، بعد التغيرات المناخية واخذت الصفات الصحراوية تكون حداً فاصلاً انقسمت المجموعات القوقازية الى قسمين اقترب القسم الاول من سواحل البحر المتوسط المطير </a:t>
            </a:r>
            <a:r>
              <a:rPr lang="ar-IQ" sz="2800" dirty="0" err="1"/>
              <a:t>شتاءاً</a:t>
            </a:r>
            <a:r>
              <a:rPr lang="ar-IQ" sz="2800" dirty="0"/>
              <a:t> والثاني من المناطق الشرقية للقارة ويضم القسم الاول قبائل </a:t>
            </a:r>
            <a:r>
              <a:rPr lang="ar-IQ" sz="2800" dirty="0" err="1"/>
              <a:t>البيجاه</a:t>
            </a:r>
            <a:r>
              <a:rPr lang="ar-IQ" sz="2800" dirty="0"/>
              <a:t> والطوارق </a:t>
            </a:r>
            <a:r>
              <a:rPr lang="ar-IQ" sz="2800" dirty="0" err="1"/>
              <a:t>والتبيو</a:t>
            </a:r>
            <a:r>
              <a:rPr lang="ar-IQ" sz="2800" dirty="0"/>
              <a:t> اما الفرع الشرقي فقد </a:t>
            </a:r>
            <a:r>
              <a:rPr lang="ar-IQ" sz="2800" dirty="0" err="1"/>
              <a:t>احتلو</a:t>
            </a:r>
            <a:r>
              <a:rPr lang="ar-IQ" sz="2800" dirty="0"/>
              <a:t> سواحل البحر الاحمر الى سواحل المحيط الهندي في الصومال والحافة الغربية من الحبشة وقد حدث الاتصال بين المجموعات العربية والافريقية فبل الاسلام بأكثر من 1000 عام من خلال موجات بشرية خرجت من شبه الجزيرة العربية </a:t>
            </a:r>
            <a:endParaRPr lang="ar-SA" sz="2800" dirty="0"/>
          </a:p>
        </p:txBody>
      </p:sp>
    </p:spTree>
    <p:extLst>
      <p:ext uri="{BB962C8B-B14F-4D97-AF65-F5344CB8AC3E}">
        <p14:creationId xmlns:p14="http://schemas.microsoft.com/office/powerpoint/2010/main" val="1293354681"/>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TotalTime>
  <Words>1151</Words>
  <Application>Microsoft Office PowerPoint</Application>
  <PresentationFormat>On-screen Show (4:3)</PresentationFormat>
  <Paragraphs>69</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نسق Office</vt:lpstr>
      <vt:lpstr>كلية التربية للعلوم الانسانية  قسم الجغرافية المادة / جغرافية افريقيا واستراليا  المرحلة الاولى الدراسة الصباحية  اعداد المحاضرة  م . د طلال منيهل كريم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كلية التربية للعلوم الانسانية  قسم الجغرافية المادة / جغرافية افريقيا واستراليا  المرحلة الاولى الدراسة الصباحية  اعداد المحاضرة  م . د طلال منيهل كريم</dc:title>
  <dc:creator>KM</dc:creator>
  <cp:lastModifiedBy>Unknown User</cp:lastModifiedBy>
  <cp:revision>8</cp:revision>
  <dcterms:created xsi:type="dcterms:W3CDTF">2020-07-18T18:25:11Z</dcterms:created>
  <dcterms:modified xsi:type="dcterms:W3CDTF">2021-07-12T12:46:40Z</dcterms:modified>
</cp:coreProperties>
</file>