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6D43AED6-481B-41F9-AC93-DC405B2A443E}" type="datetimeFigureOut">
              <a:rPr lang="ar-IQ" smtClean="0"/>
              <a:t>22/09/1441</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52888D6D-0D94-426E-BAF3-E4A8848F28BD}"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D43AED6-481B-41F9-AC93-DC405B2A443E}" type="datetimeFigureOut">
              <a:rPr lang="ar-IQ" smtClean="0"/>
              <a:t>22/09/1441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D43AED6-481B-41F9-AC93-DC405B2A443E}" type="datetimeFigureOut">
              <a:rPr lang="ar-IQ" smtClean="0"/>
              <a:t>22/09/1441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D43AED6-481B-41F9-AC93-DC405B2A443E}" type="datetimeFigureOut">
              <a:rPr lang="ar-IQ" smtClean="0"/>
              <a:t>22/09/1441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6D43AED6-481B-41F9-AC93-DC405B2A443E}" type="datetimeFigureOut">
              <a:rPr lang="ar-IQ" smtClean="0"/>
              <a:t>22/09/1441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888D6D-0D94-426E-BAF3-E4A8848F28BD}"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6D43AED6-481B-41F9-AC93-DC405B2A443E}" type="datetimeFigureOut">
              <a:rPr lang="ar-IQ" smtClean="0"/>
              <a:t>22/09/1441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6D43AED6-481B-41F9-AC93-DC405B2A443E}" type="datetimeFigureOut">
              <a:rPr lang="ar-IQ" smtClean="0"/>
              <a:t>22/09/1441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6D43AED6-481B-41F9-AC93-DC405B2A443E}" type="datetimeFigureOut">
              <a:rPr lang="ar-IQ" smtClean="0"/>
              <a:t>22/09/1441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3AED6-481B-41F9-AC93-DC405B2A443E}" type="datetimeFigureOut">
              <a:rPr lang="ar-IQ" smtClean="0"/>
              <a:t>22/09/1441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6D43AED6-481B-41F9-AC93-DC405B2A443E}" type="datetimeFigureOut">
              <a:rPr lang="ar-IQ" smtClean="0"/>
              <a:t>22/09/1441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2888D6D-0D94-426E-BAF3-E4A8848F28BD}"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6D43AED6-481B-41F9-AC93-DC405B2A443E}" type="datetimeFigureOut">
              <a:rPr lang="ar-IQ" smtClean="0"/>
              <a:t>22/09/1441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52888D6D-0D94-426E-BAF3-E4A8848F28BD}"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D43AED6-481B-41F9-AC93-DC405B2A443E}" type="datetimeFigureOut">
              <a:rPr lang="ar-IQ" smtClean="0"/>
              <a:t>22/09/1441</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888D6D-0D94-426E-BAF3-E4A8848F28BD}"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sz="4000" dirty="0" smtClean="0"/>
              <a:t>وزارة التعليم العالي والبحث العلمي</a:t>
            </a:r>
            <a:br>
              <a:rPr lang="ar-IQ" sz="4000" dirty="0" smtClean="0"/>
            </a:br>
            <a:r>
              <a:rPr lang="ar-IQ" sz="4000" dirty="0" smtClean="0"/>
              <a:t>جامعة ديالى /كلية التربية للعلوم الانسانية</a:t>
            </a:r>
            <a:br>
              <a:rPr lang="ar-IQ" sz="4000" dirty="0" smtClean="0"/>
            </a:br>
            <a:r>
              <a:rPr lang="ar-IQ" sz="4000" dirty="0" smtClean="0"/>
              <a:t>قسم الجغرافية /الدراسة المسائية</a:t>
            </a:r>
            <a:br>
              <a:rPr lang="ar-IQ" sz="4000" dirty="0" smtClean="0"/>
            </a:br>
            <a:endParaRPr lang="ar-IQ" sz="4000" dirty="0"/>
          </a:p>
        </p:txBody>
      </p:sp>
      <p:sp>
        <p:nvSpPr>
          <p:cNvPr id="3" name="عنوان فرعي 2"/>
          <p:cNvSpPr>
            <a:spLocks noGrp="1"/>
          </p:cNvSpPr>
          <p:nvPr>
            <p:ph type="subTitle" idx="1"/>
          </p:nvPr>
        </p:nvSpPr>
        <p:spPr/>
        <p:txBody>
          <a:bodyPr>
            <a:normAutofit/>
          </a:bodyPr>
          <a:lstStyle/>
          <a:p>
            <a:r>
              <a:rPr lang="ar-IQ" sz="4000" dirty="0" smtClean="0"/>
              <a:t>المرحلة الثانية/جغرافية الريف</a:t>
            </a:r>
          </a:p>
          <a:p>
            <a:r>
              <a:rPr lang="ar-IQ" sz="4000" dirty="0" smtClean="0"/>
              <a:t>م. م . نور رشيد حميد</a:t>
            </a:r>
            <a:endParaRPr lang="ar-IQ" sz="4000" dirty="0"/>
          </a:p>
        </p:txBody>
      </p:sp>
    </p:spTree>
    <p:extLst>
      <p:ext uri="{BB962C8B-B14F-4D97-AF65-F5344CB8AC3E}">
        <p14:creationId xmlns:p14="http://schemas.microsoft.com/office/powerpoint/2010/main" val="2361597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a:bodyPr>
          <a:lstStyle/>
          <a:p>
            <a:r>
              <a:rPr lang="ar-IQ" sz="3200" b="1" dirty="0" smtClean="0"/>
              <a:t>السياسة الزراعية</a:t>
            </a:r>
          </a:p>
          <a:p>
            <a:pPr marL="0" indent="0">
              <a:buNone/>
            </a:pPr>
            <a:r>
              <a:rPr lang="ar-IQ" sz="2800" b="1" dirty="0" smtClean="0"/>
              <a:t>السياسة الزراعية لدول العالم الثالث واهميتها في تطوير الريف</a:t>
            </a:r>
          </a:p>
          <a:p>
            <a:pPr marL="0" indent="0">
              <a:buNone/>
            </a:pPr>
            <a:r>
              <a:rPr lang="ar-IQ" sz="2800" dirty="0" smtClean="0"/>
              <a:t>سؤال// تحتل السياسة الزراعية مكانة متميزة في الاقطار التي كانت تحت السيطرة الاستعمارية ؟</a:t>
            </a:r>
          </a:p>
          <a:p>
            <a:pPr marL="0" indent="0">
              <a:buNone/>
            </a:pPr>
            <a:r>
              <a:rPr lang="ar-IQ" sz="2800" dirty="0" smtClean="0"/>
              <a:t>الجواب //1- تستمد هذه المكانة لكون سكان هذه المناطق يشكلون ما يقارب ثلاث ارباع سكان العالم </a:t>
            </a:r>
          </a:p>
          <a:p>
            <a:pPr marL="0" indent="0">
              <a:buNone/>
            </a:pPr>
            <a:r>
              <a:rPr lang="ar-IQ" sz="2800" dirty="0" smtClean="0"/>
              <a:t>2- يتركز </a:t>
            </a:r>
            <a:r>
              <a:rPr lang="ar-IQ" sz="2800" dirty="0" err="1" smtClean="0"/>
              <a:t>هولاء</a:t>
            </a:r>
            <a:r>
              <a:rPr lang="ar-IQ" sz="2800" dirty="0" smtClean="0"/>
              <a:t> السكان بشكل اساسي في جنوب شرق اسيا والشرق الاوسط وافريقيا </a:t>
            </a:r>
          </a:p>
          <a:p>
            <a:pPr marL="0" indent="0">
              <a:buNone/>
            </a:pPr>
            <a:r>
              <a:rPr lang="ar-IQ" sz="2800" dirty="0" smtClean="0"/>
              <a:t>3- خلف النفوذ والسيطرة الاستعمارية كثير من مظاهر التخلف الاقتصادي </a:t>
            </a:r>
            <a:endParaRPr lang="ar-IQ" sz="2800" dirty="0"/>
          </a:p>
        </p:txBody>
      </p:sp>
    </p:spTree>
    <p:extLst>
      <p:ext uri="{BB962C8B-B14F-4D97-AF65-F5344CB8AC3E}">
        <p14:creationId xmlns:p14="http://schemas.microsoft.com/office/powerpoint/2010/main" val="165303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marL="0" indent="0">
              <a:buNone/>
            </a:pPr>
            <a:r>
              <a:rPr lang="ar-IQ" sz="2800" dirty="0" smtClean="0"/>
              <a:t>والاجتماعي في هذه المناطق</a:t>
            </a:r>
          </a:p>
          <a:p>
            <a:pPr marL="0" indent="0">
              <a:buNone/>
            </a:pPr>
            <a:r>
              <a:rPr lang="ar-IQ" sz="2800" dirty="0" smtClean="0"/>
              <a:t>سؤال// ان تحقيق التطور الاقتصادي يمثل مسؤولية خطيرة تقع على عاتق حكومات دول العالم الثالث ؟ ما هذه المسؤوليات </a:t>
            </a:r>
          </a:p>
          <a:p>
            <a:pPr marL="0" indent="0">
              <a:buNone/>
            </a:pPr>
            <a:r>
              <a:rPr lang="ar-IQ" sz="2800" dirty="0" smtClean="0"/>
              <a:t>الجواب//1-خطورة المشاكل التي خلفها الاستعمار على هذه الاقطار </a:t>
            </a:r>
          </a:p>
          <a:p>
            <a:pPr marL="0" indent="0">
              <a:buNone/>
            </a:pPr>
            <a:r>
              <a:rPr lang="ar-IQ" sz="2800" dirty="0" smtClean="0"/>
              <a:t>2- اهمية القطاع الزراعي الكبير في اقتصاد هذه الدول</a:t>
            </a:r>
          </a:p>
          <a:p>
            <a:pPr marL="0" indent="0">
              <a:buNone/>
            </a:pPr>
            <a:r>
              <a:rPr lang="ar-IQ" sz="2800" dirty="0" smtClean="0"/>
              <a:t>3-مسألة تحديد انسب الاساليب التنموية التي يمكن اعتمادها في تطوير الريف</a:t>
            </a:r>
          </a:p>
          <a:p>
            <a:pPr marL="0" indent="0">
              <a:buNone/>
            </a:pPr>
            <a:r>
              <a:rPr lang="ar-IQ" sz="2800" dirty="0" smtClean="0"/>
              <a:t>سؤال// هناك مجموعة من المشاكل التي واجهتها دول العالم الثالث بعد تخلصها من السيطرة الاستعمارية ؟ ما هي هذه المشاكل ؟</a:t>
            </a:r>
          </a:p>
          <a:p>
            <a:pPr marL="0" indent="0">
              <a:buNone/>
            </a:pPr>
            <a:endParaRPr lang="ar-IQ" sz="2800" dirty="0"/>
          </a:p>
        </p:txBody>
      </p:sp>
    </p:spTree>
    <p:extLst>
      <p:ext uri="{BB962C8B-B14F-4D97-AF65-F5344CB8AC3E}">
        <p14:creationId xmlns:p14="http://schemas.microsoft.com/office/powerpoint/2010/main" val="2171453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pPr marL="0" indent="0">
              <a:buNone/>
            </a:pPr>
            <a:r>
              <a:rPr lang="ar-IQ" sz="2800" dirty="0" smtClean="0"/>
              <a:t>الجواب //في الكتاب على شكل نقاط صفحة 181</a:t>
            </a:r>
          </a:p>
          <a:p>
            <a:pPr marL="0" indent="0">
              <a:buNone/>
            </a:pPr>
            <a:r>
              <a:rPr lang="ar-IQ" sz="2800" dirty="0" smtClean="0"/>
              <a:t>سؤال // لا يمكن تحقيق التنمية الريفية المتكاملة في دول العالم الثالث دون الاهتمام بالقطاع الزراعي؟ </a:t>
            </a:r>
          </a:p>
          <a:p>
            <a:pPr marL="0" indent="0">
              <a:buNone/>
            </a:pPr>
            <a:r>
              <a:rPr lang="ar-IQ" sz="2800" dirty="0" smtClean="0"/>
              <a:t>الجواب// لان تحقيق مستوى معاشي افضل يتوقف على احتلال الزراعة اولوية في اهتمام الدول وهذا يتطلب احداث تغيير بنياني شامل في هذا القطاع من اجل تحقيق تنمية ريفية على اسس سليمة وزيادة معدلات النمو في هذا القطاع </a:t>
            </a:r>
            <a:r>
              <a:rPr lang="ar-IQ" sz="2800" dirty="0" err="1" smtClean="0"/>
              <a:t>والتاكيد</a:t>
            </a:r>
            <a:r>
              <a:rPr lang="ar-IQ" sz="2800" dirty="0" smtClean="0"/>
              <a:t> على التنمية الزراعية كمدخل للتنمية الاجتماعية</a:t>
            </a:r>
          </a:p>
          <a:p>
            <a:pPr marL="0" indent="0">
              <a:buNone/>
            </a:pPr>
            <a:r>
              <a:rPr lang="ar-IQ" sz="2800" dirty="0" smtClean="0"/>
              <a:t>سؤال// شخصت دول العالم الثالث ثلاث سبل من اجل تحديد اساليب التنمية ؟ ما هي هذه السبل </a:t>
            </a:r>
            <a:endParaRPr lang="ar-IQ" sz="2800" dirty="0"/>
          </a:p>
        </p:txBody>
      </p:sp>
    </p:spTree>
    <p:extLst>
      <p:ext uri="{BB962C8B-B14F-4D97-AF65-F5344CB8AC3E}">
        <p14:creationId xmlns:p14="http://schemas.microsoft.com/office/powerpoint/2010/main" val="3835014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pPr marL="0" indent="0">
              <a:buNone/>
            </a:pPr>
            <a:r>
              <a:rPr lang="ar-IQ" sz="2800" dirty="0" smtClean="0"/>
              <a:t>الجواب // 1- اقتفاء اجراءات الدول الاكثر تقدما </a:t>
            </a:r>
          </a:p>
          <a:p>
            <a:pPr marL="0" indent="0">
              <a:buNone/>
            </a:pPr>
            <a:r>
              <a:rPr lang="ar-IQ" sz="2800" dirty="0" smtClean="0"/>
              <a:t>2- استعارة اساليب التنمية التي لاقت نجاحا في الدول الاخرى </a:t>
            </a:r>
          </a:p>
          <a:p>
            <a:pPr marL="0" indent="0">
              <a:buNone/>
            </a:pPr>
            <a:r>
              <a:rPr lang="ar-IQ" sz="2800" dirty="0" smtClean="0"/>
              <a:t>3- التطور الزراعي المستقل </a:t>
            </a:r>
          </a:p>
          <a:p>
            <a:pPr marL="0" indent="0">
              <a:buNone/>
            </a:pPr>
            <a:r>
              <a:rPr lang="ar-IQ" sz="2800" b="1" dirty="0" smtClean="0"/>
              <a:t>سمات التخطيط الزراعي </a:t>
            </a:r>
          </a:p>
          <a:p>
            <a:pPr marL="514350" indent="-514350">
              <a:buAutoNum type="arabic1Minus"/>
            </a:pPr>
            <a:r>
              <a:rPr lang="ar-IQ" sz="2800" dirty="0" smtClean="0"/>
              <a:t>التخطيط الاقليمي وضرورة خلق هيكل تخطيط مركزي</a:t>
            </a:r>
          </a:p>
          <a:p>
            <a:pPr marL="0" indent="0">
              <a:buNone/>
            </a:pPr>
            <a:r>
              <a:rPr lang="ar-IQ" sz="2800" dirty="0" smtClean="0"/>
              <a:t>سؤال// يتطلب تنظيم هيكل التخطيط المركزي عدة امور ؟ ماهي</a:t>
            </a:r>
          </a:p>
          <a:p>
            <a:pPr marL="0" indent="0">
              <a:buNone/>
            </a:pPr>
            <a:r>
              <a:rPr lang="ar-IQ" sz="2800" dirty="0" smtClean="0"/>
              <a:t>الجواب //1- التركيز على المشاكل التي ترتبط مع خطط التطوير </a:t>
            </a:r>
          </a:p>
          <a:p>
            <a:pPr marL="0" indent="0">
              <a:buNone/>
            </a:pPr>
            <a:r>
              <a:rPr lang="ar-IQ" sz="2800" dirty="0" smtClean="0"/>
              <a:t>2- معالجة الفرضيات العامة التي تؤثر على المنطقة موضوع الدراسة </a:t>
            </a:r>
          </a:p>
          <a:p>
            <a:pPr marL="0" indent="0">
              <a:buNone/>
            </a:pPr>
            <a:r>
              <a:rPr lang="ar-IQ" sz="2800" dirty="0" smtClean="0"/>
              <a:t>3- النظر في المسائل المطروحة على اساس مقياس اقليمي</a:t>
            </a:r>
          </a:p>
        </p:txBody>
      </p:sp>
    </p:spTree>
    <p:extLst>
      <p:ext uri="{BB962C8B-B14F-4D97-AF65-F5344CB8AC3E}">
        <p14:creationId xmlns:p14="http://schemas.microsoft.com/office/powerpoint/2010/main" val="2646931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marL="0" indent="0">
              <a:buNone/>
            </a:pPr>
            <a:r>
              <a:rPr lang="ar-IQ" sz="2800" dirty="0" smtClean="0"/>
              <a:t>4- </a:t>
            </a:r>
            <a:r>
              <a:rPr lang="ar-IQ" sz="2800" dirty="0" err="1" smtClean="0"/>
              <a:t>تهيأة</a:t>
            </a:r>
            <a:r>
              <a:rPr lang="ar-IQ" sz="2800" dirty="0" smtClean="0"/>
              <a:t> الخطط على صعيد القطر على ان يتم تحديد مناطق العمل وفق متطلبات الخطط الشاملة </a:t>
            </a:r>
          </a:p>
          <a:p>
            <a:pPr marL="0" indent="0">
              <a:buNone/>
            </a:pPr>
            <a:r>
              <a:rPr lang="ar-IQ" sz="2800" dirty="0" smtClean="0"/>
              <a:t>سؤال // ما الفرق بين القرارات الاستراتيجية والسياسة وبين القرارات التكتيكية والتفصيلية ؟</a:t>
            </a:r>
          </a:p>
          <a:p>
            <a:pPr marL="0" indent="0">
              <a:buNone/>
            </a:pPr>
            <a:r>
              <a:rPr lang="ar-IQ" sz="2800" dirty="0" smtClean="0"/>
              <a:t>الجواب // تأخذ القرارات الاستراتيجية او السياسية هيأة التخطيط المركزي في مهام اتخاذ القرارات الاستراتيجية و السياسية . في الوقت الذي تقوم فيه دوائر التخطيط الاقليمي الموزعة على صعيد القطر بمهام القرارات التفصيلية والمتعلقة بالمواقف</a:t>
            </a:r>
          </a:p>
          <a:p>
            <a:pPr marL="0" indent="0">
              <a:buNone/>
            </a:pPr>
            <a:r>
              <a:rPr lang="ar-IQ" sz="2800" dirty="0" smtClean="0"/>
              <a:t>سؤال // ما المواضيع التي تعالجها خطط تطوير الريف ؟ </a:t>
            </a:r>
            <a:endParaRPr lang="ar-IQ" sz="2800" dirty="0"/>
          </a:p>
        </p:txBody>
      </p:sp>
    </p:spTree>
    <p:extLst>
      <p:ext uri="{BB962C8B-B14F-4D97-AF65-F5344CB8AC3E}">
        <p14:creationId xmlns:p14="http://schemas.microsoft.com/office/powerpoint/2010/main" val="4026215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marL="0" indent="0">
              <a:buNone/>
            </a:pPr>
            <a:r>
              <a:rPr lang="ar-IQ" sz="2800" dirty="0" smtClean="0"/>
              <a:t> الجواب// 1- التنمية الزراعية من حيث بنيتها </a:t>
            </a:r>
            <a:r>
              <a:rPr lang="ar-IQ" sz="2800" dirty="0" err="1" smtClean="0"/>
              <a:t>وستراتيجيتها</a:t>
            </a:r>
            <a:r>
              <a:rPr lang="ar-IQ" sz="2800" dirty="0" smtClean="0"/>
              <a:t> </a:t>
            </a:r>
          </a:p>
          <a:p>
            <a:pPr marL="0" indent="0">
              <a:buNone/>
            </a:pPr>
            <a:r>
              <a:rPr lang="ar-IQ" sz="2800" dirty="0" smtClean="0"/>
              <a:t>2- السكان الريفيون من حيث توزيعهم وكثافتهم ونموهم وما يتعلق بمسألة التحضر السريع </a:t>
            </a:r>
          </a:p>
          <a:p>
            <a:pPr marL="0" indent="0">
              <a:buNone/>
            </a:pPr>
            <a:r>
              <a:rPr lang="ar-IQ" sz="2800" dirty="0" smtClean="0"/>
              <a:t>3- العمالة الريفية</a:t>
            </a:r>
          </a:p>
          <a:p>
            <a:pPr marL="0" indent="0">
              <a:buNone/>
            </a:pPr>
            <a:r>
              <a:rPr lang="ar-IQ" sz="2800" dirty="0" smtClean="0"/>
              <a:t>4- طرق النقل </a:t>
            </a:r>
          </a:p>
          <a:p>
            <a:pPr marL="0" indent="0">
              <a:buNone/>
            </a:pPr>
            <a:r>
              <a:rPr lang="ar-IQ" sz="2800" dirty="0" smtClean="0"/>
              <a:t>5- السياحة</a:t>
            </a:r>
          </a:p>
          <a:p>
            <a:pPr marL="0" indent="0">
              <a:buNone/>
            </a:pPr>
            <a:r>
              <a:rPr lang="ar-IQ" sz="2800" dirty="0" smtClean="0"/>
              <a:t>6- استثمار مصادر الريف وصيانتها </a:t>
            </a:r>
          </a:p>
          <a:p>
            <a:pPr marL="0" indent="0">
              <a:buNone/>
            </a:pPr>
            <a:r>
              <a:rPr lang="ar-IQ" sz="2800" dirty="0" smtClean="0"/>
              <a:t>7- الاستيطان الريفي ((</a:t>
            </a:r>
            <a:r>
              <a:rPr lang="ar-IQ" sz="2800" b="1" dirty="0" smtClean="0"/>
              <a:t>الشرح </a:t>
            </a:r>
            <a:r>
              <a:rPr lang="ar-IQ" sz="2800" b="1" smtClean="0"/>
              <a:t>مطلوب ومهم ))</a:t>
            </a:r>
            <a:endParaRPr lang="ar-IQ" sz="2800" dirty="0"/>
          </a:p>
        </p:txBody>
      </p:sp>
    </p:spTree>
    <p:extLst>
      <p:ext uri="{BB962C8B-B14F-4D97-AF65-F5344CB8AC3E}">
        <p14:creationId xmlns:p14="http://schemas.microsoft.com/office/powerpoint/2010/main" val="39195712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TotalTime>
  <Words>437</Words>
  <Application>Microsoft Office PowerPoint</Application>
  <PresentationFormat>عرض على الشاشة (3:4)‏</PresentationFormat>
  <Paragraphs>39</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تدفق</vt:lpstr>
      <vt:lpstr>وزارة التعليم العالي والبحث العلمي جامعة ديالى /كلية التربية للعلوم الانسانية قسم الجغرافية /الدراسة المسائية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ديالى /كلية التربية للعلوم الانسانية قسم الجغرافية /الدراسة المسائية</dc:title>
  <dc:creator>Smart</dc:creator>
  <cp:lastModifiedBy>Smart</cp:lastModifiedBy>
  <cp:revision>5</cp:revision>
  <dcterms:created xsi:type="dcterms:W3CDTF">2020-05-14T08:09:17Z</dcterms:created>
  <dcterms:modified xsi:type="dcterms:W3CDTF">2020-05-14T08:56:33Z</dcterms:modified>
</cp:coreProperties>
</file>