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82BEEE26-6F74-4B40-8EC5-BDF4BDBC40DE}"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4911BAA-F6B2-4372-BF17-4852AA61DD73}" type="slidenum">
              <a:rPr lang="ar-SA" smtClean="0"/>
              <a:t>‹#›</a:t>
            </a:fld>
            <a:endParaRPr lang="ar-SA"/>
          </a:p>
        </p:txBody>
      </p:sp>
    </p:spTree>
    <p:extLst>
      <p:ext uri="{BB962C8B-B14F-4D97-AF65-F5344CB8AC3E}">
        <p14:creationId xmlns:p14="http://schemas.microsoft.com/office/powerpoint/2010/main" val="3518361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82BEEE26-6F74-4B40-8EC5-BDF4BDBC40DE}"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4911BAA-F6B2-4372-BF17-4852AA61DD73}" type="slidenum">
              <a:rPr lang="ar-SA" smtClean="0"/>
              <a:t>‹#›</a:t>
            </a:fld>
            <a:endParaRPr lang="ar-SA"/>
          </a:p>
        </p:txBody>
      </p:sp>
    </p:spTree>
    <p:extLst>
      <p:ext uri="{BB962C8B-B14F-4D97-AF65-F5344CB8AC3E}">
        <p14:creationId xmlns:p14="http://schemas.microsoft.com/office/powerpoint/2010/main" val="149382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82BEEE26-6F74-4B40-8EC5-BDF4BDBC40DE}"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4911BAA-F6B2-4372-BF17-4852AA61DD73}" type="slidenum">
              <a:rPr lang="ar-SA" smtClean="0"/>
              <a:t>‹#›</a:t>
            </a:fld>
            <a:endParaRPr lang="ar-SA"/>
          </a:p>
        </p:txBody>
      </p:sp>
    </p:spTree>
    <p:extLst>
      <p:ext uri="{BB962C8B-B14F-4D97-AF65-F5344CB8AC3E}">
        <p14:creationId xmlns:p14="http://schemas.microsoft.com/office/powerpoint/2010/main" val="2656932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82BEEE26-6F74-4B40-8EC5-BDF4BDBC40DE}"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4911BAA-F6B2-4372-BF17-4852AA61DD73}" type="slidenum">
              <a:rPr lang="ar-SA" smtClean="0"/>
              <a:t>‹#›</a:t>
            </a:fld>
            <a:endParaRPr lang="ar-SA"/>
          </a:p>
        </p:txBody>
      </p:sp>
    </p:spTree>
    <p:extLst>
      <p:ext uri="{BB962C8B-B14F-4D97-AF65-F5344CB8AC3E}">
        <p14:creationId xmlns:p14="http://schemas.microsoft.com/office/powerpoint/2010/main" val="719736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82BEEE26-6F74-4B40-8EC5-BDF4BDBC40DE}"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4911BAA-F6B2-4372-BF17-4852AA61DD73}" type="slidenum">
              <a:rPr lang="ar-SA" smtClean="0"/>
              <a:t>‹#›</a:t>
            </a:fld>
            <a:endParaRPr lang="ar-SA"/>
          </a:p>
        </p:txBody>
      </p:sp>
    </p:spTree>
    <p:extLst>
      <p:ext uri="{BB962C8B-B14F-4D97-AF65-F5344CB8AC3E}">
        <p14:creationId xmlns:p14="http://schemas.microsoft.com/office/powerpoint/2010/main" val="185458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82BEEE26-6F74-4B40-8EC5-BDF4BDBC40DE}"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4911BAA-F6B2-4372-BF17-4852AA61DD73}" type="slidenum">
              <a:rPr lang="ar-SA" smtClean="0"/>
              <a:t>‹#›</a:t>
            </a:fld>
            <a:endParaRPr lang="ar-SA"/>
          </a:p>
        </p:txBody>
      </p:sp>
    </p:spTree>
    <p:extLst>
      <p:ext uri="{BB962C8B-B14F-4D97-AF65-F5344CB8AC3E}">
        <p14:creationId xmlns:p14="http://schemas.microsoft.com/office/powerpoint/2010/main" val="33184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82BEEE26-6F74-4B40-8EC5-BDF4BDBC40DE}" type="datetimeFigureOut">
              <a:rPr lang="ar-SA" smtClean="0"/>
              <a:t>03/12/1442</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44911BAA-F6B2-4372-BF17-4852AA61DD73}" type="slidenum">
              <a:rPr lang="ar-SA" smtClean="0"/>
              <a:t>‹#›</a:t>
            </a:fld>
            <a:endParaRPr lang="ar-SA"/>
          </a:p>
        </p:txBody>
      </p:sp>
    </p:spTree>
    <p:extLst>
      <p:ext uri="{BB962C8B-B14F-4D97-AF65-F5344CB8AC3E}">
        <p14:creationId xmlns:p14="http://schemas.microsoft.com/office/powerpoint/2010/main" val="3740889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82BEEE26-6F74-4B40-8EC5-BDF4BDBC40DE}" type="datetimeFigureOut">
              <a:rPr lang="ar-SA" smtClean="0"/>
              <a:t>03/12/1442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44911BAA-F6B2-4372-BF17-4852AA61DD73}" type="slidenum">
              <a:rPr lang="ar-SA" smtClean="0"/>
              <a:t>‹#›</a:t>
            </a:fld>
            <a:endParaRPr lang="ar-SA"/>
          </a:p>
        </p:txBody>
      </p:sp>
    </p:spTree>
    <p:extLst>
      <p:ext uri="{BB962C8B-B14F-4D97-AF65-F5344CB8AC3E}">
        <p14:creationId xmlns:p14="http://schemas.microsoft.com/office/powerpoint/2010/main" val="1004162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2BEEE26-6F74-4B40-8EC5-BDF4BDBC40DE}" type="datetimeFigureOut">
              <a:rPr lang="ar-SA" smtClean="0"/>
              <a:t>03/12/1442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44911BAA-F6B2-4372-BF17-4852AA61DD73}" type="slidenum">
              <a:rPr lang="ar-SA" smtClean="0"/>
              <a:t>‹#›</a:t>
            </a:fld>
            <a:endParaRPr lang="ar-SA"/>
          </a:p>
        </p:txBody>
      </p:sp>
    </p:spTree>
    <p:extLst>
      <p:ext uri="{BB962C8B-B14F-4D97-AF65-F5344CB8AC3E}">
        <p14:creationId xmlns:p14="http://schemas.microsoft.com/office/powerpoint/2010/main" val="4292317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82BEEE26-6F74-4B40-8EC5-BDF4BDBC40DE}"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4911BAA-F6B2-4372-BF17-4852AA61DD73}" type="slidenum">
              <a:rPr lang="ar-SA" smtClean="0"/>
              <a:t>‹#›</a:t>
            </a:fld>
            <a:endParaRPr lang="ar-SA"/>
          </a:p>
        </p:txBody>
      </p:sp>
    </p:spTree>
    <p:extLst>
      <p:ext uri="{BB962C8B-B14F-4D97-AF65-F5344CB8AC3E}">
        <p14:creationId xmlns:p14="http://schemas.microsoft.com/office/powerpoint/2010/main" val="269054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82BEEE26-6F74-4B40-8EC5-BDF4BDBC40DE}"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4911BAA-F6B2-4372-BF17-4852AA61DD73}" type="slidenum">
              <a:rPr lang="ar-SA" smtClean="0"/>
              <a:t>‹#›</a:t>
            </a:fld>
            <a:endParaRPr lang="ar-SA"/>
          </a:p>
        </p:txBody>
      </p:sp>
    </p:spTree>
    <p:extLst>
      <p:ext uri="{BB962C8B-B14F-4D97-AF65-F5344CB8AC3E}">
        <p14:creationId xmlns:p14="http://schemas.microsoft.com/office/powerpoint/2010/main" val="147244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5000"/>
          </a:schemeClr>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2BEEE26-6F74-4B40-8EC5-BDF4BDBC40DE}" type="datetimeFigureOut">
              <a:rPr lang="ar-SA" smtClean="0"/>
              <a:t>03/12/1442</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4911BAA-F6B2-4372-BF17-4852AA61DD73}" type="slidenum">
              <a:rPr lang="ar-SA" smtClean="0"/>
              <a:t>‹#›</a:t>
            </a:fld>
            <a:endParaRPr lang="ar-SA"/>
          </a:p>
        </p:txBody>
      </p:sp>
    </p:spTree>
    <p:extLst>
      <p:ext uri="{BB962C8B-B14F-4D97-AF65-F5344CB8AC3E}">
        <p14:creationId xmlns:p14="http://schemas.microsoft.com/office/powerpoint/2010/main" val="179147960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IQ" b="1" dirty="0"/>
              <a:t>كلية التربية للعلوم الانسانية </a:t>
            </a:r>
            <a:br>
              <a:rPr lang="ar-IQ" b="1" dirty="0"/>
            </a:br>
            <a:r>
              <a:rPr lang="ar-IQ" b="1" dirty="0"/>
              <a:t>قسم الجغرافية</a:t>
            </a:r>
            <a:br>
              <a:rPr lang="ar-IQ" b="1" dirty="0"/>
            </a:br>
            <a:r>
              <a:rPr lang="ar-IQ" b="1" dirty="0"/>
              <a:t>المادة / جغرافية افريقيا واستراليا </a:t>
            </a:r>
            <a:br>
              <a:rPr lang="ar-IQ" b="1" dirty="0"/>
            </a:br>
            <a:r>
              <a:rPr lang="ar-IQ" b="1" dirty="0"/>
              <a:t>المرحلة الاولى</a:t>
            </a:r>
            <a:br>
              <a:rPr lang="ar-IQ" b="1" dirty="0"/>
            </a:br>
            <a:r>
              <a:rPr lang="ar-IQ" b="1" dirty="0"/>
              <a:t>الدراسة الصباحية </a:t>
            </a:r>
            <a:br>
              <a:rPr lang="ar-IQ" b="1" dirty="0"/>
            </a:br>
            <a:r>
              <a:rPr lang="ar-IQ" b="1" dirty="0"/>
              <a:t>اعداد المحاضرة </a:t>
            </a:r>
            <a:br>
              <a:rPr lang="ar-IQ" b="1" dirty="0"/>
            </a:br>
            <a:r>
              <a:rPr lang="ar-IQ" b="1" dirty="0"/>
              <a:t>م . د طلال </a:t>
            </a:r>
            <a:r>
              <a:rPr lang="ar-IQ" b="1" dirty="0" err="1"/>
              <a:t>منيهل</a:t>
            </a:r>
            <a:r>
              <a:rPr lang="ar-IQ" b="1" dirty="0"/>
              <a:t> كريم </a:t>
            </a:r>
            <a:endParaRPr lang="ar-SA" dirty="0"/>
          </a:p>
        </p:txBody>
      </p:sp>
      <p:sp>
        <p:nvSpPr>
          <p:cNvPr id="3" name="عنوان فرعي 2"/>
          <p:cNvSpPr>
            <a:spLocks noGrp="1"/>
          </p:cNvSpPr>
          <p:nvPr>
            <p:ph type="subTitle" idx="1"/>
          </p:nvPr>
        </p:nvSpPr>
        <p:spPr>
          <a:xfrm>
            <a:off x="1371600" y="5562600"/>
            <a:ext cx="6400800" cy="76200"/>
          </a:xfrm>
        </p:spPr>
        <p:txBody>
          <a:bodyPr>
            <a:normAutofit fontScale="25000" lnSpcReduction="20000"/>
          </a:bodyPr>
          <a:lstStyle/>
          <a:p>
            <a:endParaRPr lang="ar-SA" dirty="0"/>
          </a:p>
        </p:txBody>
      </p:sp>
    </p:spTree>
    <p:extLst>
      <p:ext uri="{BB962C8B-B14F-4D97-AF65-F5344CB8AC3E}">
        <p14:creationId xmlns:p14="http://schemas.microsoft.com/office/powerpoint/2010/main" val="3429105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457201"/>
            <a:ext cx="7924800" cy="5693866"/>
          </a:xfrm>
          <a:prstGeom prst="rect">
            <a:avLst/>
          </a:prstGeom>
        </p:spPr>
        <p:txBody>
          <a:bodyPr wrap="square">
            <a:spAutoFit/>
          </a:bodyPr>
          <a:lstStyle/>
          <a:p>
            <a:pPr algn="just"/>
            <a:r>
              <a:rPr lang="ar-IQ" sz="2800" dirty="0"/>
              <a:t>والذي ينقل </a:t>
            </a:r>
            <a:r>
              <a:rPr lang="ar-IQ" sz="2800" dirty="0" err="1"/>
              <a:t>ماترسلة</a:t>
            </a:r>
            <a:r>
              <a:rPr lang="ar-IQ" sz="2800" dirty="0"/>
              <a:t> مجموعة البحيرات من زيادات مستوياتها بسبب الامطار </a:t>
            </a:r>
            <a:r>
              <a:rPr lang="ar-IQ" sz="2800" dirty="0" err="1"/>
              <a:t>الدائمية</a:t>
            </a:r>
            <a:r>
              <a:rPr lang="ar-IQ" sz="2800" dirty="0"/>
              <a:t> ويبلغ معدل تصريف النهر عند الخرطوم ( 2480 ) م</a:t>
            </a:r>
            <a:r>
              <a:rPr lang="ar-IQ" sz="2800" baseline="30000" dirty="0"/>
              <a:t>3</a:t>
            </a:r>
            <a:r>
              <a:rPr lang="ar-IQ" sz="2800" dirty="0"/>
              <a:t> / </a:t>
            </a:r>
            <a:r>
              <a:rPr lang="ar-IQ" sz="2800" dirty="0" err="1"/>
              <a:t>ثا</a:t>
            </a:r>
            <a:r>
              <a:rPr lang="ar-IQ" sz="2800" dirty="0"/>
              <a:t> .</a:t>
            </a:r>
            <a:endParaRPr lang="en-US" sz="2800" dirty="0"/>
          </a:p>
          <a:p>
            <a:pPr algn="just"/>
            <a:r>
              <a:rPr lang="ar-IQ" sz="2800" dirty="0"/>
              <a:t>اما مساهمة هذه الانهار في التصريف فتكون 19% للنيل الازرق و 17% لنهر </a:t>
            </a:r>
            <a:r>
              <a:rPr lang="ar-IQ" sz="2800" dirty="0" err="1"/>
              <a:t>العطبرة</a:t>
            </a:r>
            <a:r>
              <a:rPr lang="ar-IQ" sz="2800" dirty="0"/>
              <a:t> و 14% للنيل الابيض . </a:t>
            </a:r>
            <a:endParaRPr lang="en-US" sz="2800" dirty="0"/>
          </a:p>
          <a:p>
            <a:pPr algn="just"/>
            <a:r>
              <a:rPr lang="ar-IQ" sz="2800" dirty="0"/>
              <a:t>من خصائص نهر النيل ان فيضانه يمثل نعمه وخير عكس فيضان انهار العالم التي تسبب الدمار وهذا يعود الى التناسق الطبيعي بين زيادة الحاجة لمياهه في فصل الصيف والاراضي التي يمر عليها وبين موسم الفيضان الذي يحدث صيفاً بسبب سقوط الامطار الموسمية فوق هضبة الحبشة .</a:t>
            </a:r>
            <a:endParaRPr lang="en-US" sz="2800" dirty="0"/>
          </a:p>
          <a:p>
            <a:pPr algn="just"/>
            <a:r>
              <a:rPr lang="ar-IQ" sz="2800" dirty="0"/>
              <a:t>اما استثماره فكان نهر النيل يمثل المدرسة التي تعلم فيها الانسان فن وتطوير استخدام المياه فعلى ضفافه تعلم الانسان ري الحياض ولعب دوراً </a:t>
            </a:r>
            <a:endParaRPr lang="ar-SA" sz="2800" dirty="0"/>
          </a:p>
        </p:txBody>
      </p:sp>
    </p:spTree>
    <p:extLst>
      <p:ext uri="{BB962C8B-B14F-4D97-AF65-F5344CB8AC3E}">
        <p14:creationId xmlns:p14="http://schemas.microsoft.com/office/powerpoint/2010/main" val="3954683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457200"/>
            <a:ext cx="7848600" cy="4893647"/>
          </a:xfrm>
          <a:prstGeom prst="rect">
            <a:avLst/>
          </a:prstGeom>
        </p:spPr>
        <p:txBody>
          <a:bodyPr wrap="square">
            <a:spAutoFit/>
          </a:bodyPr>
          <a:lstStyle/>
          <a:p>
            <a:pPr algn="just"/>
            <a:r>
              <a:rPr lang="ar-IQ" sz="2400" dirty="0"/>
              <a:t>كبيراً في تاريخ مصر وري القناطر ومن اهم المشاريع </a:t>
            </a:r>
            <a:r>
              <a:rPr lang="ar-IQ" sz="2400" dirty="0" err="1"/>
              <a:t>الاروائية</a:t>
            </a:r>
            <a:r>
              <a:rPr lang="ar-IQ" sz="2400" dirty="0"/>
              <a:t> التي اقيمت عليه : </a:t>
            </a:r>
            <a:endParaRPr lang="en-US" sz="2400" dirty="0"/>
          </a:p>
          <a:p>
            <a:pPr lvl="0" algn="just"/>
            <a:r>
              <a:rPr lang="ar-IQ" sz="2400" b="1" dirty="0"/>
              <a:t>أ - سد اسوان : </a:t>
            </a:r>
            <a:endParaRPr lang="en-US" sz="2400" b="1" dirty="0"/>
          </a:p>
          <a:p>
            <a:pPr algn="just"/>
            <a:r>
              <a:rPr lang="ar-IQ" sz="2400" dirty="0" err="1"/>
              <a:t>انشىء</a:t>
            </a:r>
            <a:r>
              <a:rPr lang="ar-IQ" sz="2400" dirty="0"/>
              <a:t> هذا السد عام 1902 وتمت تعليته مرتين وتبلغ قابليته </a:t>
            </a:r>
            <a:r>
              <a:rPr lang="ar-IQ" sz="2400" dirty="0" err="1"/>
              <a:t>الخزنية</a:t>
            </a:r>
            <a:r>
              <a:rPr lang="ar-IQ" sz="2400" dirty="0"/>
              <a:t> ( 5.5 ) مليار م</a:t>
            </a:r>
            <a:r>
              <a:rPr lang="ar-IQ" sz="2400" baseline="30000" dirty="0"/>
              <a:t>3</a:t>
            </a:r>
            <a:r>
              <a:rPr lang="ar-IQ" sz="2400" dirty="0"/>
              <a:t> ويقوم الخزن على اساس الاستفادة من خزن المياه في واديه . </a:t>
            </a:r>
            <a:endParaRPr lang="en-US" sz="2400" dirty="0"/>
          </a:p>
          <a:p>
            <a:pPr lvl="0" algn="just"/>
            <a:r>
              <a:rPr lang="ar-IQ" sz="2400" dirty="0"/>
              <a:t> </a:t>
            </a:r>
            <a:r>
              <a:rPr lang="ar-IQ" sz="2400" b="1" dirty="0"/>
              <a:t>ب - سد جبل الاولياء : </a:t>
            </a:r>
            <a:endParaRPr lang="en-US" sz="2400" b="1" dirty="0"/>
          </a:p>
          <a:p>
            <a:pPr algn="just"/>
            <a:r>
              <a:rPr lang="ar-IQ" sz="2400" dirty="0"/>
              <a:t>تم بناره على النيل الابيض على بعد 47 كم جنوب مدينة الخرطوم عام 1937 وان السد في السودان وفائدته تعود لمصر وتقدر قابلية خزنه ( 2.5 ) مليار م</a:t>
            </a:r>
            <a:r>
              <a:rPr lang="ar-IQ" sz="2400" baseline="30000" dirty="0"/>
              <a:t>3 </a:t>
            </a:r>
            <a:r>
              <a:rPr lang="ar-IQ" sz="2400" dirty="0"/>
              <a:t>. </a:t>
            </a:r>
            <a:endParaRPr lang="en-US" sz="2400" dirty="0"/>
          </a:p>
          <a:p>
            <a:pPr lvl="0" algn="just"/>
            <a:r>
              <a:rPr lang="ar-IQ" sz="2400" dirty="0"/>
              <a:t> </a:t>
            </a:r>
            <a:r>
              <a:rPr lang="ar-IQ" sz="2400" b="1" dirty="0"/>
              <a:t>ج - السد العالي : </a:t>
            </a:r>
            <a:endParaRPr lang="en-US" sz="2400" b="1" dirty="0"/>
          </a:p>
          <a:p>
            <a:pPr algn="just"/>
            <a:r>
              <a:rPr lang="ar-IQ" sz="2400" dirty="0"/>
              <a:t>يتباين تصريف نهر النيل </a:t>
            </a:r>
            <a:r>
              <a:rPr lang="ar-IQ" sz="2400" dirty="0" err="1"/>
              <a:t>تبايتاً</a:t>
            </a:r>
            <a:r>
              <a:rPr lang="ar-IQ" sz="2400" dirty="0"/>
              <a:t> كبيراً </a:t>
            </a:r>
            <a:r>
              <a:rPr lang="ar-IQ" sz="2400" dirty="0" err="1"/>
              <a:t>مابين</a:t>
            </a:r>
            <a:r>
              <a:rPr lang="ar-IQ" sz="2400" dirty="0"/>
              <a:t> موسم الفيضان وموسم </a:t>
            </a:r>
            <a:r>
              <a:rPr lang="ar-IQ" sz="2400" dirty="0" err="1"/>
              <a:t>الصيهود</a:t>
            </a:r>
            <a:r>
              <a:rPr lang="ar-IQ" sz="2400" dirty="0"/>
              <a:t> كما يتباين التصريف ومتطلبات دول مصر والسودان من مياه نهر النيل للاستفادة منها في مختلف الاستعمالات فقد تم بناء السد العالي لخزن المياه في وقت الزيادة والاستفادة منها في وقت الجفاف اي من موسم زيادة </a:t>
            </a:r>
            <a:endParaRPr lang="ar-SA" sz="2400" dirty="0"/>
          </a:p>
        </p:txBody>
      </p:sp>
    </p:spTree>
    <p:extLst>
      <p:ext uri="{BB962C8B-B14F-4D97-AF65-F5344CB8AC3E}">
        <p14:creationId xmlns:p14="http://schemas.microsoft.com/office/powerpoint/2010/main" val="3450381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38200" y="533400"/>
            <a:ext cx="7315200" cy="6124754"/>
          </a:xfrm>
          <a:prstGeom prst="rect">
            <a:avLst/>
          </a:prstGeom>
        </p:spPr>
        <p:txBody>
          <a:bodyPr wrap="square">
            <a:spAutoFit/>
          </a:bodyPr>
          <a:lstStyle/>
          <a:p>
            <a:pPr algn="just"/>
            <a:r>
              <a:rPr lang="ar-IQ" sz="2800" dirty="0"/>
              <a:t>تصريفها الى موسم انخفاض التصريف وتبلغ سعته ( 157 ) مليار م</a:t>
            </a:r>
            <a:r>
              <a:rPr lang="ar-IQ" sz="2800" baseline="30000" dirty="0"/>
              <a:t>3 </a:t>
            </a:r>
            <a:r>
              <a:rPr lang="ar-IQ" sz="2800" dirty="0"/>
              <a:t>منها ( 32 ) مليار م </a:t>
            </a:r>
            <a:r>
              <a:rPr lang="ar-IQ" sz="2800" baseline="30000" dirty="0"/>
              <a:t>3 </a:t>
            </a:r>
            <a:r>
              <a:rPr lang="ar-IQ" sz="2800" dirty="0"/>
              <a:t> خزن ميت و ( 88 ) مليار م</a:t>
            </a:r>
            <a:r>
              <a:rPr lang="ar-IQ" sz="2800" baseline="30000" dirty="0"/>
              <a:t>3 </a:t>
            </a:r>
            <a:r>
              <a:rPr lang="ar-IQ" sz="2800" dirty="0"/>
              <a:t>خزن حي و ( 44 ) مليار م</a:t>
            </a:r>
            <a:r>
              <a:rPr lang="ar-IQ" sz="2800" baseline="30000" dirty="0"/>
              <a:t>3 </a:t>
            </a:r>
            <a:r>
              <a:rPr lang="ar-IQ" sz="2800" dirty="0"/>
              <a:t> احتياطي للوقاية من الفيضانات كما يستخدم السد لتوليد الطاقة الكهربائية تقدر بعشرة مليارات </a:t>
            </a:r>
            <a:r>
              <a:rPr lang="ar-IQ" sz="2800" dirty="0" err="1"/>
              <a:t>كليوواط</a:t>
            </a:r>
            <a:r>
              <a:rPr lang="ar-IQ" sz="2800" dirty="0"/>
              <a:t> / ساعة / سنة . </a:t>
            </a:r>
            <a:endParaRPr lang="en-US" sz="2800" dirty="0"/>
          </a:p>
          <a:p>
            <a:pPr algn="just"/>
            <a:r>
              <a:rPr lang="ar-IQ" sz="2800" dirty="0"/>
              <a:t> </a:t>
            </a:r>
            <a:endParaRPr lang="en-US" sz="2800" dirty="0"/>
          </a:p>
          <a:p>
            <a:pPr algn="just"/>
            <a:r>
              <a:rPr lang="ar-IQ" sz="2800" b="1" dirty="0"/>
              <a:t>2 – نهر الكونغو : </a:t>
            </a:r>
            <a:endParaRPr lang="en-US" sz="2800" dirty="0"/>
          </a:p>
          <a:p>
            <a:pPr algn="just"/>
            <a:r>
              <a:rPr lang="ar-IQ" sz="2800" dirty="0"/>
              <a:t>يأتي نهر الكونغو بالمرتبة الثانية بالنسبة لانهار العالم من حيث التصريف البالغ ( 1250 ) مليار م</a:t>
            </a:r>
            <a:r>
              <a:rPr lang="ar-IQ" sz="2800" baseline="30000" dirty="0"/>
              <a:t>3 </a:t>
            </a:r>
            <a:r>
              <a:rPr lang="ar-IQ" sz="2800" dirty="0"/>
              <a:t>والمرتبة الثانية ايضاً من حيث مساحة الحوض البالغة ( 3670000 ) كم</a:t>
            </a:r>
            <a:r>
              <a:rPr lang="ar-IQ" sz="2800" baseline="30000" dirty="0"/>
              <a:t>2 </a:t>
            </a:r>
            <a:r>
              <a:rPr lang="ar-IQ" sz="2800" dirty="0"/>
              <a:t>، اما طوله فيبلغ ( 4370 ) كم ويقع في قلب افريقية المدارية ويعد حوض الكونغو مغلقاً نتيجة الحركات الارضية لذا ظهر على شكل بحيرة شاسعة وسط افريقية ونتيجة لارتفاع منسوب البحيرة بالمياه المنحدرة اليها من الشلالات </a:t>
            </a:r>
            <a:endParaRPr lang="ar-SA" sz="2800" dirty="0"/>
          </a:p>
        </p:txBody>
      </p:sp>
    </p:spTree>
    <p:extLst>
      <p:ext uri="{BB962C8B-B14F-4D97-AF65-F5344CB8AC3E}">
        <p14:creationId xmlns:p14="http://schemas.microsoft.com/office/powerpoint/2010/main" val="33316110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381001"/>
            <a:ext cx="7924800" cy="4893647"/>
          </a:xfrm>
          <a:prstGeom prst="rect">
            <a:avLst/>
          </a:prstGeom>
        </p:spPr>
        <p:txBody>
          <a:bodyPr wrap="square">
            <a:spAutoFit/>
          </a:bodyPr>
          <a:lstStyle/>
          <a:p>
            <a:pPr algn="just"/>
            <a:r>
              <a:rPr lang="ar-IQ" sz="2400" dirty="0"/>
              <a:t>والامطار استطاعت ان تجد لها مخرجاً غرب كينشاسا ، ينبع الكونغو من منطقة </a:t>
            </a:r>
            <a:r>
              <a:rPr lang="ar-IQ" sz="2400" dirty="0" err="1"/>
              <a:t>كاتنجا</a:t>
            </a:r>
            <a:r>
              <a:rPr lang="ar-IQ" sz="2400" dirty="0"/>
              <a:t> ويسير وسط اخدود انكساري تحف به الجبال وتتصل به عدة روافد ثم يتسع النهر ويكون حلقة وصل مع بحير تنجانيقا ونتيجة لطبيعة الصخور التي يمر فوقها يبقى النهر ضيقاً وفي المناطق الرملية يتسع </a:t>
            </a:r>
            <a:r>
              <a:rPr lang="ar-IQ" sz="2400" dirty="0" err="1"/>
              <a:t>وتتوسطه</a:t>
            </a:r>
            <a:r>
              <a:rPr lang="ar-IQ" sz="2400" dirty="0"/>
              <a:t> الجنادل والشلالات ومن اهمها شلالات ستانلي ، اما استثماره فهو محدود والسبب طبيعة المناخ الذي يعوض عن مياه الري . </a:t>
            </a:r>
            <a:endParaRPr lang="en-US" sz="2400" dirty="0"/>
          </a:p>
          <a:p>
            <a:pPr algn="just"/>
            <a:r>
              <a:rPr lang="ar-IQ" sz="2400" dirty="0"/>
              <a:t> </a:t>
            </a:r>
            <a:endParaRPr lang="en-US" sz="2400" dirty="0"/>
          </a:p>
          <a:p>
            <a:pPr algn="just"/>
            <a:r>
              <a:rPr lang="ar-IQ" sz="2400" b="1" dirty="0"/>
              <a:t>3 – نهر </a:t>
            </a:r>
            <a:r>
              <a:rPr lang="ar-IQ" sz="2400" b="1" dirty="0" err="1"/>
              <a:t>الزمبيزي</a:t>
            </a:r>
            <a:r>
              <a:rPr lang="ar-IQ" sz="2400" b="1" dirty="0"/>
              <a:t> : </a:t>
            </a:r>
            <a:endParaRPr lang="en-US" sz="2400" dirty="0"/>
          </a:p>
          <a:p>
            <a:pPr algn="just"/>
            <a:r>
              <a:rPr lang="ar-IQ" sz="2400" dirty="0"/>
              <a:t>تتوفر في </a:t>
            </a:r>
            <a:r>
              <a:rPr lang="ar-IQ" sz="2400" dirty="0" err="1"/>
              <a:t>الزمبيزي</a:t>
            </a:r>
            <a:r>
              <a:rPr lang="ar-IQ" sz="2400" dirty="0"/>
              <a:t> خصائص الانهار الافريقية في منابعة العليا والتي تسير في حوض ضحل متسع فوق سطح الهضبة الذي </a:t>
            </a:r>
            <a:r>
              <a:rPr lang="ar-IQ" sz="2400" dirty="0" err="1"/>
              <a:t>غطته</a:t>
            </a:r>
            <a:r>
              <a:rPr lang="ar-IQ" sz="2400" dirty="0"/>
              <a:t> الرواسب فتنوعت منها </a:t>
            </a:r>
            <a:r>
              <a:rPr lang="ar-IQ" sz="2400" dirty="0" err="1"/>
              <a:t>دائمية</a:t>
            </a:r>
            <a:r>
              <a:rPr lang="ar-IQ" sz="2400" dirty="0"/>
              <a:t> واخرى موسمية ، اما مجرى النهر فبعد الهضبة يخترق الانكسارات فيكون ضيقاً تتخلله المساقط المائية وفي مقدمتها شلالات فكتوريا والبالغ ارتفاعها 100 م والتي استغلت في توليد الطاقة </a:t>
            </a:r>
            <a:endParaRPr lang="ar-SA" sz="2400" dirty="0"/>
          </a:p>
        </p:txBody>
      </p:sp>
    </p:spTree>
    <p:extLst>
      <p:ext uri="{BB962C8B-B14F-4D97-AF65-F5344CB8AC3E}">
        <p14:creationId xmlns:p14="http://schemas.microsoft.com/office/powerpoint/2010/main" val="221790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38200" y="533400"/>
            <a:ext cx="7543800" cy="4524315"/>
          </a:xfrm>
          <a:prstGeom prst="rect">
            <a:avLst/>
          </a:prstGeom>
        </p:spPr>
        <p:txBody>
          <a:bodyPr wrap="square">
            <a:spAutoFit/>
          </a:bodyPr>
          <a:lstStyle/>
          <a:p>
            <a:pPr algn="just"/>
            <a:r>
              <a:rPr lang="ar-IQ" sz="2400" dirty="0"/>
              <a:t>الكهربائية ويمتاز المجرى الادنى للنهر بصلاحيته للملاحة لمسافة طويلة قبل ان يفرغ فيه مهر شيري مياه بحيرة نياسا كما يمتاز اعلى النهر بصلاحيته للملاحة وهذا يعني ان منابع النهر يحتما ان توجهها كان </a:t>
            </a:r>
            <a:r>
              <a:rPr lang="ar-IQ" sz="2400" dirty="0" err="1"/>
              <a:t>بأتجاه</a:t>
            </a:r>
            <a:r>
              <a:rPr lang="ar-IQ" sz="2400" dirty="0"/>
              <a:t> صحراء كلهاري نتج عنها تغير في المجرى ، كما يمتاز بأنه يمتلك اعظم الخزانات للمياه منها خزان </a:t>
            </a:r>
            <a:r>
              <a:rPr lang="ar-IQ" sz="2400" dirty="0" err="1"/>
              <a:t>كاريبا</a:t>
            </a:r>
            <a:r>
              <a:rPr lang="ar-IQ" sz="2400" dirty="0"/>
              <a:t> والذي تبلغ طاقته ( 185 ) مليار م</a:t>
            </a:r>
            <a:r>
              <a:rPr lang="ar-IQ" sz="2400" baseline="30000" dirty="0"/>
              <a:t>3 </a:t>
            </a:r>
            <a:r>
              <a:rPr lang="ar-IQ" sz="2400" dirty="0"/>
              <a:t>والذي يمكنه ان يسقي مساحة واسعة تبلغ ( 5200 9 كم</a:t>
            </a:r>
            <a:r>
              <a:rPr lang="ar-IQ" sz="2400" baseline="30000" dirty="0"/>
              <a:t>2 </a:t>
            </a:r>
            <a:r>
              <a:rPr lang="ar-IQ" sz="2400" dirty="0"/>
              <a:t>. </a:t>
            </a:r>
            <a:endParaRPr lang="en-US" sz="2400" dirty="0"/>
          </a:p>
          <a:p>
            <a:pPr algn="just"/>
            <a:r>
              <a:rPr lang="ar-IQ" sz="2400" dirty="0"/>
              <a:t> </a:t>
            </a:r>
            <a:endParaRPr lang="en-US" sz="2400" dirty="0"/>
          </a:p>
          <a:p>
            <a:pPr algn="just"/>
            <a:r>
              <a:rPr lang="ar-IQ" sz="2400" b="1" dirty="0"/>
              <a:t>ثانياً – البحيرات : </a:t>
            </a:r>
            <a:endParaRPr lang="en-US" sz="2400" dirty="0"/>
          </a:p>
          <a:p>
            <a:pPr algn="just"/>
            <a:r>
              <a:rPr lang="ar-IQ" sz="2400" dirty="0"/>
              <a:t>تمثل البحيرات المناطق المنخفضة نسبياً مقارنة بالمناطق المجاورة لها وهذا </a:t>
            </a:r>
            <a:r>
              <a:rPr lang="ar-IQ" sz="2400" dirty="0" err="1"/>
              <a:t>لايفرض</a:t>
            </a:r>
            <a:r>
              <a:rPr lang="ar-IQ" sz="2400" dirty="0"/>
              <a:t> ان تكون مستويات البحيرات وخاصة المنفصلة عن البحار تحت مستوى سطح البحر بل يغلب على اكثر البحيرات في العالم طابع الارتفاع عن مستوى سطح البحر الامر الذي هيأ فرصة هذه </a:t>
            </a:r>
            <a:endParaRPr lang="ar-SA" sz="2400" dirty="0"/>
          </a:p>
        </p:txBody>
      </p:sp>
    </p:spTree>
    <p:extLst>
      <p:ext uri="{BB962C8B-B14F-4D97-AF65-F5344CB8AC3E}">
        <p14:creationId xmlns:p14="http://schemas.microsoft.com/office/powerpoint/2010/main" val="40773010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457200"/>
            <a:ext cx="7620000" cy="5693866"/>
          </a:xfrm>
          <a:prstGeom prst="rect">
            <a:avLst/>
          </a:prstGeom>
        </p:spPr>
        <p:txBody>
          <a:bodyPr wrap="square">
            <a:spAutoFit/>
          </a:bodyPr>
          <a:lstStyle/>
          <a:p>
            <a:pPr algn="just"/>
            <a:r>
              <a:rPr lang="ar-IQ" sz="2800" dirty="0"/>
              <a:t>البحيرات مكامن مائية تزود الانهار بالمياه </a:t>
            </a:r>
            <a:r>
              <a:rPr lang="ar-IQ" sz="2800" dirty="0" err="1"/>
              <a:t>الدائمية</a:t>
            </a:r>
            <a:r>
              <a:rPr lang="ar-IQ" sz="2800" dirty="0"/>
              <a:t> ويمكن اعتبار البحيرات التي تنبع منها الانهار عبارة عن خزانات طبيعية تتولى تنظيم تزويد الانهار بالمياه اذ انه من خصائص البحيرات انها تزود الانهار بمورد مائي دائم وثابت الى حد ما وتقسم البحيرات المائية في افريقية من حيث علاقتها </a:t>
            </a:r>
            <a:r>
              <a:rPr lang="ar-IQ" sz="2800" dirty="0" err="1"/>
              <a:t>بالانهار</a:t>
            </a:r>
            <a:r>
              <a:rPr lang="ar-IQ" sz="2800" dirty="0"/>
              <a:t> الى : </a:t>
            </a:r>
            <a:endParaRPr lang="en-US" sz="2800" dirty="0"/>
          </a:p>
          <a:p>
            <a:pPr lvl="0" algn="just"/>
            <a:r>
              <a:rPr lang="ar-IQ" sz="2800" dirty="0"/>
              <a:t>- البحيرات التي تزود الانهار بالمياه </a:t>
            </a:r>
            <a:r>
              <a:rPr lang="ar-IQ" sz="2800" dirty="0" err="1"/>
              <a:t>الدائمية</a:t>
            </a:r>
            <a:r>
              <a:rPr lang="ar-IQ" sz="2800" dirty="0"/>
              <a:t> والتي تكون منابع الانهار منها ومنها بحيرات الهضبة .</a:t>
            </a:r>
            <a:endParaRPr lang="en-US" sz="2800" dirty="0"/>
          </a:p>
          <a:p>
            <a:pPr lvl="0" algn="just"/>
            <a:r>
              <a:rPr lang="ar-IQ" sz="2800" dirty="0"/>
              <a:t> - البحيرات ذات التصريف الداخلي ومنها بحيرة تشاد . </a:t>
            </a:r>
            <a:endParaRPr lang="en-US" sz="2800" dirty="0"/>
          </a:p>
          <a:p>
            <a:pPr algn="just"/>
            <a:r>
              <a:rPr lang="ar-IQ" sz="2800" dirty="0"/>
              <a:t>ترتبط البحيرات الافريقية ارتباطاً وثيقاً بالظروف الجيولوجية التي مرت بالقارة فبعض البحيرات كانت تشغل مساحات كبيرة الا انها تحولت الى مستنقعات ومنها عبر التاريخ حوض نهر الكونغو الذي كان عبارة عن بحيرة شاسعة وسط القارة </a:t>
            </a:r>
            <a:r>
              <a:rPr lang="ar-IQ" sz="2800" dirty="0" err="1"/>
              <a:t>الاقريقية</a:t>
            </a:r>
            <a:r>
              <a:rPr lang="ar-IQ" sz="2800" dirty="0"/>
              <a:t> واستمرت البحيرة </a:t>
            </a:r>
            <a:endParaRPr lang="ar-SA" sz="2800" dirty="0"/>
          </a:p>
        </p:txBody>
      </p:sp>
    </p:spTree>
    <p:extLst>
      <p:ext uri="{BB962C8B-B14F-4D97-AF65-F5344CB8AC3E}">
        <p14:creationId xmlns:p14="http://schemas.microsoft.com/office/powerpoint/2010/main" val="21199305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457200"/>
            <a:ext cx="7772400" cy="5262979"/>
          </a:xfrm>
          <a:prstGeom prst="rect">
            <a:avLst/>
          </a:prstGeom>
        </p:spPr>
        <p:txBody>
          <a:bodyPr wrap="square">
            <a:spAutoFit/>
          </a:bodyPr>
          <a:lstStyle/>
          <a:p>
            <a:pPr algn="just"/>
            <a:r>
              <a:rPr lang="ar-IQ" sz="2400" dirty="0"/>
              <a:t>حتى استطاعت ان تجد لها مخرجاً غرب كينشاسا مكونه المجرى الادنى لنهر الكونغو والذي ادى الى انخفاض مناسيب المياه في البحيرة فتحول </a:t>
            </a:r>
            <a:r>
              <a:rPr lang="ar-IQ" sz="2400" dirty="0" err="1"/>
              <a:t>مابقى</a:t>
            </a:r>
            <a:r>
              <a:rPr lang="ar-IQ" sz="2400" dirty="0"/>
              <a:t> منها الى مستنقعات تحيط بمجرى النهر ومن البحيرات الاخرى بحيرة السد التي تقع جنوب الخرطوم ثم اتصلت بعد فترة من الزمن بحيرة الهضبة وفي مقدمتها بحيرة فكتوريا الى بحيرة السد وبتأثير عمليات التعرية تكون مجرى النيل .</a:t>
            </a:r>
            <a:endParaRPr lang="en-US" sz="2400" dirty="0"/>
          </a:p>
          <a:p>
            <a:pPr algn="just"/>
            <a:r>
              <a:rPr lang="ar-IQ" sz="2400" dirty="0"/>
              <a:t>ومن البحيرات الاخرى </a:t>
            </a:r>
            <a:r>
              <a:rPr lang="ar-IQ" sz="2400" dirty="0" err="1"/>
              <a:t>اروان</a:t>
            </a:r>
            <a:r>
              <a:rPr lang="ar-IQ" sz="2400" dirty="0"/>
              <a:t> التي كان نهر النيجر </a:t>
            </a:r>
            <a:r>
              <a:rPr lang="ar-IQ" sz="2400" dirty="0" err="1"/>
              <a:t>يغذيها</a:t>
            </a:r>
            <a:r>
              <a:rPr lang="ar-IQ" sz="2400" dirty="0"/>
              <a:t> الا ان كثرة </a:t>
            </a:r>
            <a:r>
              <a:rPr lang="ar-IQ" sz="2400" dirty="0" err="1"/>
              <a:t>الارسابات</a:t>
            </a:r>
            <a:r>
              <a:rPr lang="ar-IQ" sz="2400" dirty="0"/>
              <a:t> فيها ادى الى ارتفاع منسوب قاع البحيرة وخروج النهر من </a:t>
            </a:r>
            <a:r>
              <a:rPr lang="ar-IQ" sz="2400" dirty="0" err="1"/>
              <a:t>جهه</a:t>
            </a:r>
            <a:r>
              <a:rPr lang="ar-IQ" sz="2400" dirty="0"/>
              <a:t> اخرى وساعد ذلك على انخفاض منسوب المياه في البحيرة لذا عمق نهر النيجر مجراه واتصاله بالنيجر الاعلى ، كذلك ان صحراء كلهاري كانت عبارة عن بحيرة شاسعة الا ان التناقص في المياه التي تغذيها وارتفاع الاراضي من جوانبها ادى الى جفافها وتحولها الى صحراء وكذلك الحال بالنسبة لبحيرة تشاد فاذا </a:t>
            </a:r>
            <a:r>
              <a:rPr lang="ar-IQ" sz="2400" dirty="0" err="1"/>
              <a:t>ماانحسرت</a:t>
            </a:r>
            <a:r>
              <a:rPr lang="ar-IQ" sz="2400" dirty="0"/>
              <a:t> مياه نهر تشاري المغذي الاهم لها يمكن ان تتحول الى منخفض جاف في المستقبل ومن البحيرات الاخرى بحيرة الهضبة الشرقية والاخدود الافريقي . </a:t>
            </a:r>
            <a:endParaRPr lang="en-US" sz="2400" dirty="0"/>
          </a:p>
        </p:txBody>
      </p:sp>
    </p:spTree>
    <p:extLst>
      <p:ext uri="{BB962C8B-B14F-4D97-AF65-F5344CB8AC3E}">
        <p14:creationId xmlns:p14="http://schemas.microsoft.com/office/powerpoint/2010/main" val="3647700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828800" y="990600"/>
            <a:ext cx="6172200" cy="584775"/>
          </a:xfrm>
          <a:prstGeom prst="rect">
            <a:avLst/>
          </a:prstGeom>
        </p:spPr>
        <p:txBody>
          <a:bodyPr wrap="square">
            <a:spAutoFit/>
          </a:bodyPr>
          <a:lstStyle/>
          <a:p>
            <a:pPr algn="ctr"/>
            <a:r>
              <a:rPr lang="ar-IQ" sz="3200" b="1" dirty="0">
                <a:latin typeface="Rage Italic" pitchFamily="66" charset="0"/>
                <a:cs typeface="MCS Jeddah S_I thorn." pitchFamily="2" charset="-78"/>
              </a:rPr>
              <a:t>الموارد المائية في قارة افريقيا </a:t>
            </a:r>
            <a:endParaRPr lang="en-US" sz="3200" dirty="0">
              <a:latin typeface="Rage Italic" pitchFamily="66" charset="0"/>
              <a:cs typeface="MCS Jeddah S_I thorn." pitchFamily="2" charset="-78"/>
            </a:endParaRPr>
          </a:p>
        </p:txBody>
      </p:sp>
    </p:spTree>
    <p:extLst>
      <p:ext uri="{BB962C8B-B14F-4D97-AF65-F5344CB8AC3E}">
        <p14:creationId xmlns:p14="http://schemas.microsoft.com/office/powerpoint/2010/main" val="2192705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38200" y="838200"/>
            <a:ext cx="7239000" cy="5262979"/>
          </a:xfrm>
          <a:prstGeom prst="rect">
            <a:avLst/>
          </a:prstGeom>
        </p:spPr>
        <p:txBody>
          <a:bodyPr wrap="square">
            <a:spAutoFit/>
          </a:bodyPr>
          <a:lstStyle/>
          <a:p>
            <a:pPr algn="just"/>
            <a:r>
              <a:rPr lang="ar-IQ" sz="2800" dirty="0"/>
              <a:t>من خلال دراسة مناخ القارة الافريقية يتبين ان مناخ القارة يمتاز بالتطرف الى حد ما ففي الوقت الذي سجلت فيه القارة اعلى درجات الحرارة وتمتلك اكبر الصحاري في العالم فأنها تمتلك منطقة من اغزر مناطق العالم </a:t>
            </a:r>
            <a:r>
              <a:rPr lang="ar-IQ" sz="2800" dirty="0" err="1"/>
              <a:t>للامطار</a:t>
            </a:r>
            <a:r>
              <a:rPr lang="ar-IQ" sz="2800" dirty="0"/>
              <a:t> ، كما ان العناصر المناخية المهمة كالحرارة والامطار </a:t>
            </a:r>
            <a:r>
              <a:rPr lang="ar-IQ" sz="2800" dirty="0" err="1"/>
              <a:t>لاتنسجم</a:t>
            </a:r>
            <a:r>
              <a:rPr lang="ar-IQ" sz="2800" dirty="0"/>
              <a:t> مع بعضها البعض اي ان خطوط الحرارة المتساوية </a:t>
            </a:r>
            <a:r>
              <a:rPr lang="ar-IQ" sz="2800" dirty="0" err="1"/>
              <a:t>لاتنسجم</a:t>
            </a:r>
            <a:r>
              <a:rPr lang="ar-IQ" sz="2800" dirty="0"/>
              <a:t> مع خطوط المطر المتساوية الامر الذي جعل الامطار في القارة الافريقية تبرز كعامل مؤثر ومحدد لطبيعة المناخ اكبر من بقية العناصر المناخية .</a:t>
            </a:r>
            <a:endParaRPr lang="en-US" sz="2800" dirty="0"/>
          </a:p>
          <a:p>
            <a:pPr algn="just"/>
            <a:r>
              <a:rPr lang="ar-IQ" sz="2800" dirty="0"/>
              <a:t>ان تطور بعض مناطق القارة دون غيرها ارتبط بمصار المياه ، فالدور التاريخي لمصر كان وراءه نهر النيل واستخدمت مصر مياه نهر النيل في ري اراضيها .</a:t>
            </a:r>
            <a:endParaRPr lang="en-US" sz="2800" dirty="0"/>
          </a:p>
        </p:txBody>
      </p:sp>
    </p:spTree>
    <p:extLst>
      <p:ext uri="{BB962C8B-B14F-4D97-AF65-F5344CB8AC3E}">
        <p14:creationId xmlns:p14="http://schemas.microsoft.com/office/powerpoint/2010/main" val="1929170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533400"/>
            <a:ext cx="7696200" cy="6124754"/>
          </a:xfrm>
          <a:prstGeom prst="rect">
            <a:avLst/>
          </a:prstGeom>
        </p:spPr>
        <p:txBody>
          <a:bodyPr wrap="square">
            <a:spAutoFit/>
          </a:bodyPr>
          <a:lstStyle/>
          <a:p>
            <a:pPr algn="just"/>
            <a:r>
              <a:rPr lang="ar-IQ" sz="2800" dirty="0"/>
              <a:t>ان دراسة الموارد المائية في قارة افريقية تكون المفتاح الذي من خلاله نصل الى طبيعة الحياة الاقتصادية ، اذ ان الموارد المائية الاساس الذي تقوم عليه جوانب الحياة المختلفة ومع ان مشكلة الموارد المائية تواجه العالم بسبب زيادة السكان الا انها تبرز في القارة الافريقية بدرجة اكبر نتيجة للظروف المناخية السائدة في القارة وتتمثل الموارد المائية </a:t>
            </a:r>
            <a:r>
              <a:rPr lang="ar-IQ" sz="2800" dirty="0" err="1"/>
              <a:t>بالانهار</a:t>
            </a:r>
            <a:r>
              <a:rPr lang="ar-IQ" sz="2800" dirty="0"/>
              <a:t> والبحيرات والمياه الجوفية .</a:t>
            </a:r>
            <a:endParaRPr lang="en-US" sz="2800" dirty="0"/>
          </a:p>
          <a:p>
            <a:pPr algn="just"/>
            <a:r>
              <a:rPr lang="ar-IQ" sz="2800" b="1" dirty="0"/>
              <a:t>الانهار الافريقية : </a:t>
            </a:r>
            <a:endParaRPr lang="en-US" sz="2800" dirty="0"/>
          </a:p>
          <a:p>
            <a:pPr algn="just"/>
            <a:r>
              <a:rPr lang="ar-IQ" sz="2800" dirty="0"/>
              <a:t>قبل دراسة الانهر لابد من توضيح بعض </a:t>
            </a:r>
            <a:r>
              <a:rPr lang="ar-IQ" sz="2800" dirty="0" err="1"/>
              <a:t>المصطلاحات</a:t>
            </a:r>
            <a:r>
              <a:rPr lang="ar-IQ" sz="2800" dirty="0"/>
              <a:t> التي ترتبط بموضوع الانهار ومنها : </a:t>
            </a:r>
            <a:endParaRPr lang="en-US" sz="2800" dirty="0"/>
          </a:p>
          <a:p>
            <a:pPr lvl="0" algn="just"/>
            <a:r>
              <a:rPr lang="ar-IQ" sz="2800" b="1" dirty="0"/>
              <a:t>- حوض النهر : </a:t>
            </a:r>
            <a:r>
              <a:rPr lang="ar-IQ" sz="2800" dirty="0"/>
              <a:t>يمثل جميع المناطق التي تساهم في تغذية النهر بالمياه الناتجة من سقوط الامطار او ذوبان الثلوج وتتألف حدود الحوض من الجبال والمرتفعات التي تفصل بينه وبين حوض نهر اخر والتي تسمى بخط تقسيم المياه والتي يجري النهر في اراضي صخرية لا تزوده بالمياه ولكنها تعتبر جزء من حوض النهر . </a:t>
            </a:r>
            <a:endParaRPr lang="en-US" sz="2800" dirty="0"/>
          </a:p>
        </p:txBody>
      </p:sp>
    </p:spTree>
    <p:extLst>
      <p:ext uri="{BB962C8B-B14F-4D97-AF65-F5344CB8AC3E}">
        <p14:creationId xmlns:p14="http://schemas.microsoft.com/office/powerpoint/2010/main" val="1665311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457200"/>
            <a:ext cx="8001000" cy="4893647"/>
          </a:xfrm>
          <a:prstGeom prst="rect">
            <a:avLst/>
          </a:prstGeom>
        </p:spPr>
        <p:txBody>
          <a:bodyPr wrap="square">
            <a:spAutoFit/>
          </a:bodyPr>
          <a:lstStyle/>
          <a:p>
            <a:pPr lvl="0" algn="just"/>
            <a:r>
              <a:rPr lang="ar-IQ" sz="2400" b="1" dirty="0"/>
              <a:t>- وادي النهر :</a:t>
            </a:r>
            <a:r>
              <a:rPr lang="ar-IQ" sz="2400" dirty="0"/>
              <a:t> هي الاراضي المجاورة للنهر وان حقيقة الوادي فهو الجزء المنخفض من حوض النهر والذي يكون المجرى جزء منه . </a:t>
            </a:r>
            <a:endParaRPr lang="en-US" sz="2400" dirty="0"/>
          </a:p>
          <a:p>
            <a:pPr lvl="0" algn="just"/>
            <a:r>
              <a:rPr lang="ar-IQ" sz="2400" b="1" dirty="0"/>
              <a:t>- مجرى النهر :</a:t>
            </a:r>
            <a:r>
              <a:rPr lang="ar-IQ" sz="2400" dirty="0"/>
              <a:t> اي الاخدود الذي تجري من خلاله مياه النهر ويعرف بأنه الجزء المنخفض من الوادي والذي تجري فيه المياه في معظم ايام السنة ونظراً لاختلاف مجرى النهر في هيئته وتكوينه من منطقة الى اخرى اعتماداً على تصريف النهر نفسه ومدى سرعة المياه وانخفاض مستوى الاراضي فتقسم المجاري عادةً الى المجاري العليا وتشمل البدايات الاولى لتكوين الانهار والتي تتميز بالانحدار الشديد والسرعة العالية والتي ينتج عنها زيادة في النحت وتعميق الوديان ويمثل هذا الجزء دور الشباب للنهر وعندما يقل انحدار الارض وتنخفض سرعة الانهار وتقل قابليتها على النحت مع زيادة كمية المياه يصبح المجرى في دور الاوسط والمجاري السفلى </a:t>
            </a:r>
            <a:r>
              <a:rPr lang="ar-IQ" sz="2400" dirty="0" err="1"/>
              <a:t>للانهار</a:t>
            </a:r>
            <a:r>
              <a:rPr lang="ar-IQ" sz="2400" dirty="0"/>
              <a:t> فتطلق على الانهار قبل مصباتها والتي تمتاز </a:t>
            </a:r>
            <a:r>
              <a:rPr lang="ar-IQ" sz="2400" dirty="0" err="1"/>
              <a:t>بأنخفاض</a:t>
            </a:r>
            <a:r>
              <a:rPr lang="ar-IQ" sz="2400" dirty="0"/>
              <a:t> قابليتها على حمل المواد العالقة فيبدأ النهر </a:t>
            </a:r>
            <a:r>
              <a:rPr lang="ar-IQ" sz="2400" dirty="0" err="1"/>
              <a:t>بأرسابها</a:t>
            </a:r>
            <a:r>
              <a:rPr lang="ar-IQ" sz="2400" dirty="0"/>
              <a:t> على جانبيه او في وسطه على شكل جزر .</a:t>
            </a:r>
            <a:endParaRPr lang="en-US" sz="2400" dirty="0"/>
          </a:p>
        </p:txBody>
      </p:sp>
    </p:spTree>
    <p:extLst>
      <p:ext uri="{BB962C8B-B14F-4D97-AF65-F5344CB8AC3E}">
        <p14:creationId xmlns:p14="http://schemas.microsoft.com/office/powerpoint/2010/main" val="195254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685800"/>
            <a:ext cx="7391400" cy="5170646"/>
          </a:xfrm>
          <a:prstGeom prst="rect">
            <a:avLst/>
          </a:prstGeom>
        </p:spPr>
        <p:txBody>
          <a:bodyPr wrap="square">
            <a:spAutoFit/>
          </a:bodyPr>
          <a:lstStyle/>
          <a:p>
            <a:pPr algn="just"/>
            <a:r>
              <a:rPr lang="ar-IQ" sz="2400" b="1" dirty="0"/>
              <a:t>مميزات الانهر الافريقية : </a:t>
            </a:r>
            <a:endParaRPr lang="en-US" sz="2400" dirty="0"/>
          </a:p>
          <a:p>
            <a:pPr algn="just"/>
            <a:r>
              <a:rPr lang="ar-IQ" sz="2400" dirty="0"/>
              <a:t>تمتاز الانهار الافريقية بمجموعة من المميزات منها : </a:t>
            </a:r>
            <a:endParaRPr lang="en-US" sz="2400" dirty="0"/>
          </a:p>
          <a:p>
            <a:pPr lvl="0" algn="just"/>
            <a:r>
              <a:rPr lang="ar-IQ" sz="2400" dirty="0"/>
              <a:t>1- انها متداخلة ومختلطة وهذا ناتج عن طبيعة التضاريس . </a:t>
            </a:r>
            <a:endParaRPr lang="en-US" sz="2400" dirty="0"/>
          </a:p>
          <a:p>
            <a:pPr lvl="0" algn="just"/>
            <a:r>
              <a:rPr lang="ar-IQ" sz="2400" dirty="0"/>
              <a:t>2- كثرة المستنقعات في منابع الانهار والسبب انكماش البحيرات التي كانت منبعا لها . </a:t>
            </a:r>
            <a:endParaRPr lang="en-US" sz="2400" dirty="0"/>
          </a:p>
          <a:p>
            <a:pPr lvl="0" algn="just"/>
            <a:r>
              <a:rPr lang="ar-IQ" sz="2400" dirty="0"/>
              <a:t>3- زيادة الاسر النهري في منابع </a:t>
            </a:r>
            <a:r>
              <a:rPr lang="ar-IQ" sz="2400" dirty="0" err="1"/>
              <a:t>الاتهار</a:t>
            </a:r>
            <a:r>
              <a:rPr lang="ar-IQ" sz="2400" dirty="0"/>
              <a:t> بسبب تراجع مياه الانهار </a:t>
            </a:r>
            <a:r>
              <a:rPr lang="ar-IQ" sz="2400" dirty="0" err="1"/>
              <a:t>بأتجاه</a:t>
            </a:r>
            <a:r>
              <a:rPr lang="ar-IQ" sz="2400" dirty="0"/>
              <a:t> منابعها . </a:t>
            </a:r>
            <a:endParaRPr lang="en-US" sz="2400" dirty="0"/>
          </a:p>
          <a:p>
            <a:pPr lvl="0" algn="just"/>
            <a:r>
              <a:rPr lang="ar-IQ" sz="2400" dirty="0"/>
              <a:t>4- عدم انصراف مياه الانهار الى البحر بسبب ضيف السهل الساحلي وعدم تكوينه قاعدة جذب لمياه الانهار . </a:t>
            </a:r>
            <a:endParaRPr lang="en-US" sz="2400" dirty="0"/>
          </a:p>
          <a:p>
            <a:pPr lvl="0" algn="just"/>
            <a:r>
              <a:rPr lang="ar-IQ" sz="2400" dirty="0"/>
              <a:t>5- اكثر من نصف القارة تنصرف مياهها داخلياً او تنصرف الى المستنقعات التي يمر فيها النهر .</a:t>
            </a:r>
            <a:endParaRPr lang="en-US" sz="2400" dirty="0"/>
          </a:p>
          <a:p>
            <a:pPr lvl="0" algn="just"/>
            <a:r>
              <a:rPr lang="ar-IQ" sz="2400" dirty="0"/>
              <a:t>6- ثلثي سطح القارة تنصرف مياهه بواسطة سبعة انهار كبرى دون ان تترك مجالاً لدور الانهار الصغرى . </a:t>
            </a:r>
            <a:endParaRPr lang="en-US" sz="2400" dirty="0"/>
          </a:p>
          <a:p>
            <a:r>
              <a:rPr lang="ar-IQ" dirty="0"/>
              <a:t> </a:t>
            </a:r>
            <a:endParaRPr lang="en-US" dirty="0"/>
          </a:p>
        </p:txBody>
      </p:sp>
    </p:spTree>
    <p:extLst>
      <p:ext uri="{BB962C8B-B14F-4D97-AF65-F5344CB8AC3E}">
        <p14:creationId xmlns:p14="http://schemas.microsoft.com/office/powerpoint/2010/main" val="1332132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609600"/>
            <a:ext cx="7391400" cy="5632311"/>
          </a:xfrm>
          <a:prstGeom prst="rect">
            <a:avLst/>
          </a:prstGeom>
        </p:spPr>
        <p:txBody>
          <a:bodyPr wrap="square">
            <a:spAutoFit/>
          </a:bodyPr>
          <a:lstStyle/>
          <a:p>
            <a:pPr algn="just"/>
            <a:r>
              <a:rPr lang="ar-IQ" sz="2400" b="1" dirty="0"/>
              <a:t>اهم الانهار الافريقية : </a:t>
            </a:r>
            <a:endParaRPr lang="en-US" sz="2400" dirty="0"/>
          </a:p>
          <a:p>
            <a:pPr algn="just"/>
            <a:r>
              <a:rPr lang="ar-IQ" sz="2400" b="1" dirty="0"/>
              <a:t>اولاً- الانهار :</a:t>
            </a:r>
            <a:endParaRPr lang="en-US" sz="2400" dirty="0"/>
          </a:p>
          <a:p>
            <a:pPr lvl="0" algn="just"/>
            <a:r>
              <a:rPr lang="ar-IQ" sz="2400" b="1" dirty="0"/>
              <a:t>  1- نهر النيل : </a:t>
            </a:r>
            <a:endParaRPr lang="en-US" sz="2400" dirty="0"/>
          </a:p>
          <a:p>
            <a:pPr algn="just"/>
            <a:r>
              <a:rPr lang="ar-IQ" sz="2400" dirty="0"/>
              <a:t>يعتبر نهر النيل من اهم الانهار الافريقية حيث تبلغ مساحة حوضه ( 2900000 كم</a:t>
            </a:r>
            <a:r>
              <a:rPr lang="ar-IQ" sz="2400" baseline="30000" dirty="0"/>
              <a:t>2</a:t>
            </a:r>
            <a:r>
              <a:rPr lang="ar-IQ" sz="2400" dirty="0"/>
              <a:t> ) وهو يأتي بالدرجة الثانية بعد حوض نهر الكونغو بالنسبة لقارة افريقيا ، كما يعتبر ثاني اطول نهر بالعالم بعد نهر المسيسبي </a:t>
            </a:r>
            <a:r>
              <a:rPr lang="ar-IQ" sz="2400" dirty="0" err="1"/>
              <a:t>جيث</a:t>
            </a:r>
            <a:r>
              <a:rPr lang="ar-IQ" sz="2400" dirty="0"/>
              <a:t> يبلغ طوله ( 6700 كم ) ويمتد نهر النيل من دائرة عرض ( 4 ) جنوباً حتى دائرة عرض ( 31.5 ) شمالاً وهو بذلك يمتد من قلب قارة </a:t>
            </a:r>
            <a:r>
              <a:rPr lang="ar-IQ" sz="2400" dirty="0" err="1"/>
              <a:t>اقريقية</a:t>
            </a:r>
            <a:r>
              <a:rPr lang="ar-IQ" sz="2400" dirty="0"/>
              <a:t> الى البحر المتوسط ماراً وسط مناطق طبيعية مختلفة من حيث البيئة منها الاستوائية والمدارية والصحراوية ومر تكوين نهر النيل بمراحل مختلفة حتى اتخذ شكله الحالي فقد كان في منتصف الزمن الثالث يصل بمنابعه حتى خط عرض ( 18 – 30 ) درجة شمالاً ثم يتجه نحو الشمال الى البحر المتوسط تبعاً لانحدار السطح ، كما يوجد في جنوب الخرطوم حوض ذو تصريف داخلي عرفت ببحيرة السد ولم تكن هذه البحيرة قاعدة المجاري </a:t>
            </a:r>
            <a:endParaRPr lang="ar-SA" sz="2400" dirty="0"/>
          </a:p>
        </p:txBody>
      </p:sp>
    </p:spTree>
    <p:extLst>
      <p:ext uri="{BB962C8B-B14F-4D97-AF65-F5344CB8AC3E}">
        <p14:creationId xmlns:p14="http://schemas.microsoft.com/office/powerpoint/2010/main" val="3453882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90600" y="838201"/>
            <a:ext cx="7086600" cy="4893647"/>
          </a:xfrm>
          <a:prstGeom prst="rect">
            <a:avLst/>
          </a:prstGeom>
        </p:spPr>
        <p:txBody>
          <a:bodyPr wrap="square">
            <a:spAutoFit/>
          </a:bodyPr>
          <a:lstStyle/>
          <a:p>
            <a:pPr algn="just"/>
            <a:r>
              <a:rPr lang="ar-IQ" sz="2400" dirty="0"/>
              <a:t>المائية من المرتفعات فقط بل من منطقة شمال الاخدود الافريقي كما اتصلت في الزمن الحديث بحيرة فكتوريا بهذه البحيرة فأصبحت تغذي نهر النيل اما مجرى النيل فبعد ان ينبع من هضبة البحيرات يتكون مجراه من مجموعتين مائيتين مجموعة بحيرة فكتوريا والنهيرات التي تصب فيها ومجموعة بحيرة البرت وبحيرة </a:t>
            </a:r>
            <a:r>
              <a:rPr lang="ar-IQ" sz="2400" dirty="0" err="1"/>
              <a:t>ادورد</a:t>
            </a:r>
            <a:r>
              <a:rPr lang="ar-IQ" sz="2400" dirty="0"/>
              <a:t> وجورج ثم يتجه نحو الشمال وبعد اختراقه لمنطقة جبلية تكثر فيه الجنادل والشلالات بسبب ضيق المجرى وسرعة الجريان وبعده </a:t>
            </a:r>
            <a:r>
              <a:rPr lang="ar-IQ" sz="2400" dirty="0" err="1"/>
              <a:t>خروجة</a:t>
            </a:r>
            <a:r>
              <a:rPr lang="ar-IQ" sz="2400" dirty="0"/>
              <a:t> من بحيرة البرت يطلق عليه بحر الجبل ثم يلتقي ببحر الغزال ويلتقي برافده </a:t>
            </a:r>
            <a:r>
              <a:rPr lang="ar-IQ" sz="2400" dirty="0" err="1"/>
              <a:t>السوباط</a:t>
            </a:r>
            <a:r>
              <a:rPr lang="ar-IQ" sz="2400" dirty="0"/>
              <a:t> ويسمى نهر النيل بالنبيل الابيض ثم يتسع وتنتشر مياهه فيصبح وكأنه وسط المستنقعات مما يعيق الملاحة ثم يلتقي بالنيل الازرق عند مدينة الخرطوم ويواصل سيره نحو الشمال ثم يلتقي به نهر </a:t>
            </a:r>
            <a:r>
              <a:rPr lang="ar-IQ" sz="2400" dirty="0" err="1"/>
              <a:t>العطبرة</a:t>
            </a:r>
            <a:r>
              <a:rPr lang="ar-IQ" sz="2400" dirty="0"/>
              <a:t> ثم يصل الى اسوان ويجري في اراضي منخفضة فتكون فائدته ضعيفة ثم يواصل سيرة الى الشمال حيث ينقسم الى دمياط والرشيد ثم يصب في البحر المتوسط . </a:t>
            </a:r>
            <a:endParaRPr lang="ar-SA" sz="2400" dirty="0"/>
          </a:p>
        </p:txBody>
      </p:sp>
    </p:spTree>
    <p:extLst>
      <p:ext uri="{BB962C8B-B14F-4D97-AF65-F5344CB8AC3E}">
        <p14:creationId xmlns:p14="http://schemas.microsoft.com/office/powerpoint/2010/main" val="3012128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457200"/>
            <a:ext cx="7543800" cy="4401205"/>
          </a:xfrm>
          <a:prstGeom prst="rect">
            <a:avLst/>
          </a:prstGeom>
        </p:spPr>
        <p:txBody>
          <a:bodyPr wrap="square">
            <a:spAutoFit/>
          </a:bodyPr>
          <a:lstStyle/>
          <a:p>
            <a:pPr algn="just"/>
            <a:r>
              <a:rPr lang="ar-IQ" sz="2800" b="1" dirty="0"/>
              <a:t>مياه نهر النيل واستثمارها : </a:t>
            </a:r>
            <a:endParaRPr lang="en-US" sz="2800" dirty="0"/>
          </a:p>
          <a:p>
            <a:pPr algn="just"/>
            <a:r>
              <a:rPr lang="ar-IQ" sz="2800" dirty="0"/>
              <a:t>يبلغ معدل التصريف السنوي لنهر النيل ( 117 ) مليار م</a:t>
            </a:r>
            <a:r>
              <a:rPr lang="ar-IQ" sz="2800" baseline="30000" dirty="0"/>
              <a:t>3</a:t>
            </a:r>
            <a:r>
              <a:rPr lang="ar-IQ" sz="2800" dirty="0"/>
              <a:t> وبذلك يتحل المرتبة العاشرة بين انهار العالم ويأتي في مقدمتها نهر </a:t>
            </a:r>
            <a:r>
              <a:rPr lang="ar-IQ" sz="2800" dirty="0" err="1"/>
              <a:t>الامزون</a:t>
            </a:r>
            <a:r>
              <a:rPr lang="ar-IQ" sz="2800" dirty="0"/>
              <a:t> والبالغ </a:t>
            </a:r>
            <a:r>
              <a:rPr lang="ar-IQ" sz="2800" dirty="0" err="1"/>
              <a:t>تصريفة</a:t>
            </a:r>
            <a:r>
              <a:rPr lang="ar-IQ" sz="2800" dirty="0"/>
              <a:t> السنوي ( 5550 ) مليار م</a:t>
            </a:r>
            <a:r>
              <a:rPr lang="ar-IQ" sz="2800" baseline="30000" dirty="0"/>
              <a:t>3 </a:t>
            </a:r>
            <a:r>
              <a:rPr lang="ar-IQ" sz="2800" dirty="0"/>
              <a:t>. </a:t>
            </a:r>
            <a:endParaRPr lang="en-US" sz="2800" dirty="0"/>
          </a:p>
          <a:p>
            <a:pPr algn="just"/>
            <a:r>
              <a:rPr lang="ar-IQ" sz="2800" dirty="0"/>
              <a:t>يأتي نهر النيل في صدارة انهار العالم من حيث تاريخها فهو اقدم من نهري دجلة والفرات ويأتي في مقدمة انهار افريقية من حيث الاستثمار لمياهه بسبب طبيعة الارض التي يجري فيها الذي يمثل افعى تخترق الصحراء ممتدة من المنطقة الاستوائية الى اقليم البحر المتوسط وتأتي مياه نهر النيل من مصدرين هما النيل الازرق والذي ينقل المياه الموسمية والنيل الابيض </a:t>
            </a:r>
            <a:endParaRPr lang="ar-SA" sz="2800" dirty="0"/>
          </a:p>
        </p:txBody>
      </p:sp>
    </p:spTree>
    <p:extLst>
      <p:ext uri="{BB962C8B-B14F-4D97-AF65-F5344CB8AC3E}">
        <p14:creationId xmlns:p14="http://schemas.microsoft.com/office/powerpoint/2010/main" val="225544399"/>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1603</Words>
  <Application>Microsoft Office PowerPoint</Application>
  <PresentationFormat>On-screen Show (4:3)</PresentationFormat>
  <Paragraphs>56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نسق Office</vt:lpstr>
      <vt:lpstr>كلية التربية للعلوم الانسانية  قسم الجغرافية المادة / جغرافية افريقيا واستراليا  المرحلة الاولى الدراسة الصباحية  اعداد المحاضرة  م . د طلال منيهل كريم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كلية التربية للعلوم الانسانية  قسم الجغرافية المادة / جغرافية افريقيا واستراليا  المرحلة الاولى الدراسة الصباحية  اعداد المحاضرة  م . م طلال منيهل كريم</dc:title>
  <dc:creator>KM</dc:creator>
  <cp:lastModifiedBy>9647831345146</cp:lastModifiedBy>
  <cp:revision>9</cp:revision>
  <dcterms:created xsi:type="dcterms:W3CDTF">2020-06-19T06:44:24Z</dcterms:created>
  <dcterms:modified xsi:type="dcterms:W3CDTF">2021-07-12T12:45:30Z</dcterms:modified>
</cp:coreProperties>
</file>