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84191EA3-00D1-4105-A3B9-7CCA36BA5399}"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265349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84191EA3-00D1-4105-A3B9-7CCA36BA5399}"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3922303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84191EA3-00D1-4105-A3B9-7CCA36BA5399}"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1195848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84191EA3-00D1-4105-A3B9-7CCA36BA5399}"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1145975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84191EA3-00D1-4105-A3B9-7CCA36BA5399}"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2851135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84191EA3-00D1-4105-A3B9-7CCA36BA5399}"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245109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84191EA3-00D1-4105-A3B9-7CCA36BA5399}"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675512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84191EA3-00D1-4105-A3B9-7CCA36BA5399}"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291847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4191EA3-00D1-4105-A3B9-7CCA36BA5399}"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2241619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4191EA3-00D1-4105-A3B9-7CCA36BA5399}"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4171550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4191EA3-00D1-4105-A3B9-7CCA36BA5399}"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D5B0800-63E9-4FA1-B862-0012381CDBC8}" type="slidenum">
              <a:rPr lang="ar-SA" smtClean="0"/>
              <a:t>‹#›</a:t>
            </a:fld>
            <a:endParaRPr lang="ar-SA"/>
          </a:p>
        </p:txBody>
      </p:sp>
    </p:spTree>
    <p:extLst>
      <p:ext uri="{BB962C8B-B14F-4D97-AF65-F5344CB8AC3E}">
        <p14:creationId xmlns:p14="http://schemas.microsoft.com/office/powerpoint/2010/main" val="1882728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4191EA3-00D1-4105-A3B9-7CCA36BA5399}"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D5B0800-63E9-4FA1-B862-0012381CDBC8}" type="slidenum">
              <a:rPr lang="ar-SA" smtClean="0"/>
              <a:t>‹#›</a:t>
            </a:fld>
            <a:endParaRPr lang="ar-SA"/>
          </a:p>
        </p:txBody>
      </p:sp>
    </p:spTree>
    <p:extLst>
      <p:ext uri="{BB962C8B-B14F-4D97-AF65-F5344CB8AC3E}">
        <p14:creationId xmlns:p14="http://schemas.microsoft.com/office/powerpoint/2010/main" val="305233565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a:xfrm flipV="1">
            <a:off x="1371600" y="56387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58865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533400"/>
            <a:ext cx="7620000" cy="5693866"/>
          </a:xfrm>
          <a:prstGeom prst="rect">
            <a:avLst/>
          </a:prstGeom>
        </p:spPr>
        <p:txBody>
          <a:bodyPr wrap="square">
            <a:spAutoFit/>
          </a:bodyPr>
          <a:lstStyle/>
          <a:p>
            <a:pPr lvl="0" algn="just"/>
            <a:r>
              <a:rPr lang="ar-IQ" sz="2800" b="1" dirty="0"/>
              <a:t>3- اقليم اعشاب المنطقة الحارة : </a:t>
            </a:r>
            <a:endParaRPr lang="en-US" sz="2800" dirty="0"/>
          </a:p>
          <a:p>
            <a:pPr algn="just"/>
            <a:r>
              <a:rPr lang="ar-IQ" sz="2800" dirty="0"/>
              <a:t>يطلق على هذه الاعشاب </a:t>
            </a:r>
            <a:r>
              <a:rPr lang="ar-IQ" sz="2800" dirty="0" err="1"/>
              <a:t>السفانا</a:t>
            </a:r>
            <a:r>
              <a:rPr lang="ar-IQ" sz="2800" dirty="0"/>
              <a:t> وتسود في الاقاليم المدارية ذات الشتاء الجاف والصيف الممطر وتزداد كثافتها بالقرب من الغابات المطيرة وتبدو مختلطة بالغابات وتقل كثافتها وطولها بالابتعاد شمالاً او جنوباً نحو المدارين وتنقسم الى ثلاثة اقسام : </a:t>
            </a:r>
            <a:endParaRPr lang="en-US" sz="2800" dirty="0"/>
          </a:p>
          <a:p>
            <a:pPr algn="just"/>
            <a:r>
              <a:rPr lang="ar-IQ" sz="2800" dirty="0"/>
              <a:t>الاول : يسمى بسفانا الحشائش الطويلة ويوجد في اطراف الغابات الاستوائية حيث تتراوح الامطار بين ( 30 – 80 ) بوصة وتمتاز المنطقة بوجود فصل جفاف ويصل طول الاعشاب الى ثلاثة امتار وهي موطن للحيوانات الضخمة كالفيلة والجواميس . </a:t>
            </a:r>
            <a:endParaRPr lang="en-US" sz="2800" dirty="0"/>
          </a:p>
          <a:p>
            <a:pPr algn="just"/>
            <a:r>
              <a:rPr lang="ar-IQ" sz="2800" dirty="0"/>
              <a:t>الثاني : وهي اشجار من عائلة السنط وتغطي اكبر مساحة من القارة تصل الى 16% ونمو الغابات في الاقليم يكون متناثر بعيدة عن بعضها وغالباً ما تكون شوكية واوراقها تتساقط في موسم الجفاف واعشاب هذا الاقليم ذات </a:t>
            </a:r>
            <a:endParaRPr lang="ar-SA" sz="2800" dirty="0"/>
          </a:p>
        </p:txBody>
      </p:sp>
    </p:spTree>
    <p:extLst>
      <p:ext uri="{BB962C8B-B14F-4D97-AF65-F5344CB8AC3E}">
        <p14:creationId xmlns:p14="http://schemas.microsoft.com/office/powerpoint/2010/main" val="3012452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09600"/>
            <a:ext cx="7696200" cy="5262979"/>
          </a:xfrm>
          <a:prstGeom prst="rect">
            <a:avLst/>
          </a:prstGeom>
        </p:spPr>
        <p:txBody>
          <a:bodyPr wrap="square">
            <a:spAutoFit/>
          </a:bodyPr>
          <a:lstStyle/>
          <a:p>
            <a:pPr algn="just"/>
            <a:r>
              <a:rPr lang="ar-IQ" sz="2800" dirty="0"/>
              <a:t>قيمة محدودة وتتحول الى اعشاب يابسة ومرة المذاق ويعتبر هذا الاقليم اهم اقاليم القارة امتلاكاً للصيد اذ تنتشر فيه حيوانات الوعول والحمر الوحشية والجواميس ويشمل مناطق شمال وادي </a:t>
            </a:r>
            <a:r>
              <a:rPr lang="ar-IQ" sz="2800" dirty="0" err="1"/>
              <a:t>اللمبويو</a:t>
            </a:r>
            <a:r>
              <a:rPr lang="ar-IQ" sz="2800" dirty="0"/>
              <a:t> والنطاق المحيط </a:t>
            </a:r>
            <a:r>
              <a:rPr lang="ar-IQ" sz="2800" dirty="0" err="1"/>
              <a:t>ببانجولا</a:t>
            </a:r>
            <a:r>
              <a:rPr lang="ar-IQ" sz="2800" dirty="0"/>
              <a:t> وجنوب غرب افريقيا . </a:t>
            </a:r>
            <a:endParaRPr lang="en-US" sz="2800" dirty="0"/>
          </a:p>
          <a:p>
            <a:pPr algn="just"/>
            <a:r>
              <a:rPr lang="ar-IQ" sz="2800" dirty="0"/>
              <a:t>الثالث : يمثل منطقة انتقال بين اعشاب </a:t>
            </a:r>
            <a:r>
              <a:rPr lang="ar-IQ" sz="2800" dirty="0" err="1"/>
              <a:t>السفانا</a:t>
            </a:r>
            <a:r>
              <a:rPr lang="ar-IQ" sz="2800" dirty="0"/>
              <a:t> والاعشاب الصحراوية ويمتاز بوجود الاعشاب القصيرة والشوكية وتسود في صحراء كلهاري والحافة الجنوبية للصحراء الكبرى ويمثل هذا القسم اقليم الرعي في القارة لذا فقد اختفت الكثير من الحشائش فيه ويمثل هذا القسم ايضاً حلقة الوصل بين الاقليم الصحراوي والاقاليم الاخرى كما يعتبر من اهم الاقاليم التي سلكتها طرق المواصلات فكان الطريق الذي يربط بين شرق القارة وغربها كما سلكته المجموعات البشرية التي ارتادت القارة خلال الادوار التاريخية . </a:t>
            </a:r>
            <a:endParaRPr lang="en-US" sz="2800" dirty="0"/>
          </a:p>
        </p:txBody>
      </p:sp>
    </p:spTree>
    <p:extLst>
      <p:ext uri="{BB962C8B-B14F-4D97-AF65-F5344CB8AC3E}">
        <p14:creationId xmlns:p14="http://schemas.microsoft.com/office/powerpoint/2010/main" val="1576014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09600"/>
            <a:ext cx="7848600" cy="5262979"/>
          </a:xfrm>
          <a:prstGeom prst="rect">
            <a:avLst/>
          </a:prstGeom>
        </p:spPr>
        <p:txBody>
          <a:bodyPr wrap="square">
            <a:spAutoFit/>
          </a:bodyPr>
          <a:lstStyle/>
          <a:p>
            <a:pPr lvl="0" algn="just"/>
            <a:r>
              <a:rPr lang="ar-IQ" sz="2400" b="1" dirty="0"/>
              <a:t>4- اقليم اعشاب المنطقة الباردة : </a:t>
            </a:r>
            <a:endParaRPr lang="en-US" sz="2400" dirty="0"/>
          </a:p>
          <a:p>
            <a:pPr algn="just"/>
            <a:r>
              <a:rPr lang="ar-IQ" sz="2400" dirty="0"/>
              <a:t>يسمى </a:t>
            </a:r>
            <a:r>
              <a:rPr lang="ar-IQ" sz="2400" dirty="0" err="1"/>
              <a:t>بأقليم</a:t>
            </a:r>
            <a:r>
              <a:rPr lang="ar-IQ" sz="2400" dirty="0"/>
              <a:t> الحشائش شيه المدارية والمعتدلة او تسمى اعشاب المرتفعات </a:t>
            </a:r>
            <a:r>
              <a:rPr lang="ar-IQ" sz="2400" dirty="0" err="1"/>
              <a:t>لانها</a:t>
            </a:r>
            <a:r>
              <a:rPr lang="ar-IQ" sz="2400" dirty="0"/>
              <a:t> تتركز في المناطق المرتفعة التي يتراوح ارتفاعها بين ( 3500- 9000 ) قدم وتمتد جنوب افريقيا لمئات الكيلومترات وتختلف حسب المناخ المحلي والتربة ويتراوح ارتفاعها بين ( 2-3 ) قدم </a:t>
            </a:r>
            <a:r>
              <a:rPr lang="ar-IQ" sz="2400" dirty="0" err="1"/>
              <a:t>ولاتصل</a:t>
            </a:r>
            <a:r>
              <a:rPr lang="ar-IQ" sz="2400" dirty="0"/>
              <a:t> من حيث الكثافة والوفرة لما وصلت اليه حشائش </a:t>
            </a:r>
            <a:r>
              <a:rPr lang="ar-IQ" sz="2400" dirty="0" err="1"/>
              <a:t>السفانا</a:t>
            </a:r>
            <a:r>
              <a:rPr lang="ar-IQ" sz="2400" dirty="0"/>
              <a:t> ، كما تنمو الحشائش القصيرة التي تعرف </a:t>
            </a:r>
            <a:r>
              <a:rPr lang="ar-IQ" sz="2400" dirty="0" err="1"/>
              <a:t>بالاستبس</a:t>
            </a:r>
            <a:r>
              <a:rPr lang="ar-IQ" sz="2400" dirty="0"/>
              <a:t> فيه خلال فترة سقوط المطر . </a:t>
            </a:r>
            <a:endParaRPr lang="en-US" sz="2400" dirty="0"/>
          </a:p>
          <a:p>
            <a:pPr algn="just"/>
            <a:r>
              <a:rPr lang="ar-IQ" sz="2400" dirty="0"/>
              <a:t> </a:t>
            </a:r>
            <a:endParaRPr lang="en-US" sz="2400" dirty="0"/>
          </a:p>
          <a:p>
            <a:pPr lvl="0" algn="just"/>
            <a:r>
              <a:rPr lang="ar-IQ" sz="2400" b="1" dirty="0"/>
              <a:t>5- اقليم النباتات الصحراوية : </a:t>
            </a:r>
            <a:endParaRPr lang="en-US" sz="2400" dirty="0"/>
          </a:p>
          <a:p>
            <a:pPr algn="just"/>
            <a:r>
              <a:rPr lang="ar-IQ" sz="2400" dirty="0"/>
              <a:t>تنمو في هذا الاقليم نباتات واعشاب بعد سقوط الامطار وغالباً </a:t>
            </a:r>
            <a:r>
              <a:rPr lang="ar-IQ" sz="2400" dirty="0" err="1"/>
              <a:t>ماتجف</a:t>
            </a:r>
            <a:r>
              <a:rPr lang="ar-IQ" sz="2400" dirty="0"/>
              <a:t> وتنتهي بعد الامطار وتمتاز بتذبذبها من عام </a:t>
            </a:r>
            <a:r>
              <a:rPr lang="ar-IQ" sz="2400" dirty="0" err="1"/>
              <a:t>لاخر</a:t>
            </a:r>
            <a:r>
              <a:rPr lang="ar-IQ" sz="2400" dirty="0"/>
              <a:t> وتبقى بذورها في التربة لتعود للنمو في العام القادم بعد سقوط الامطار وتتركز في اواسط المنطقة الصحراوية مما يسهل حركة الرمال التي تؤدي غالباً الى القضاء على الحياة النباتية ومن اهم هذه النباتات الحرمل والسفط واشجار النخيل في الواحات . </a:t>
            </a:r>
            <a:endParaRPr lang="ar-SA" sz="2400" dirty="0"/>
          </a:p>
        </p:txBody>
      </p:sp>
    </p:spTree>
    <p:extLst>
      <p:ext uri="{BB962C8B-B14F-4D97-AF65-F5344CB8AC3E}">
        <p14:creationId xmlns:p14="http://schemas.microsoft.com/office/powerpoint/2010/main" val="2813728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685800"/>
            <a:ext cx="7162800" cy="4401205"/>
          </a:xfrm>
          <a:prstGeom prst="rect">
            <a:avLst/>
          </a:prstGeom>
        </p:spPr>
        <p:txBody>
          <a:bodyPr wrap="square">
            <a:spAutoFit/>
          </a:bodyPr>
          <a:lstStyle/>
          <a:p>
            <a:pPr lvl="0" algn="just"/>
            <a:r>
              <a:rPr lang="ar-IQ" sz="2800" b="1" dirty="0"/>
              <a:t>6- اقليم نباتات هضبة الحبشة : </a:t>
            </a:r>
            <a:endParaRPr lang="en-US" sz="2800" dirty="0"/>
          </a:p>
          <a:p>
            <a:pPr algn="just"/>
            <a:r>
              <a:rPr lang="ar-IQ" sz="2800" dirty="0"/>
              <a:t>تتشابه نباتات هذا الاقليم مع نباتات اقليم اعشاب المنطقة الباردة لذلك تتميز نباتات هذه المنطقة بأنها تتركز في المنطقة المعتدلة في الاقسام المرتفعة من هضبة الحبشة حيث تغزر الامطار وتميل الحرارة للاعتدال مع فترة جفاف وتتحول النباتات الى اشجار دائمة اذ ان هضبة الحبشة غنية بأنواع الاشجار كما تنتشر فيها نباتات المرتفعات المدارية وتتألف نباتات هذا الاقليم من عنصرين عنصر مداري افريقي وعنصر اعتدال شمالي ومن اشهر الانواع الاقتصادية فيه الطلع الحبشي </a:t>
            </a:r>
            <a:r>
              <a:rPr lang="ar-IQ" sz="2800" dirty="0" err="1"/>
              <a:t>والتاكوت</a:t>
            </a:r>
            <a:r>
              <a:rPr lang="ar-IQ" sz="2800" dirty="0"/>
              <a:t> الحبشي . </a:t>
            </a:r>
            <a:endParaRPr lang="en-US" sz="2800" dirty="0"/>
          </a:p>
        </p:txBody>
      </p:sp>
    </p:spTree>
    <p:extLst>
      <p:ext uri="{BB962C8B-B14F-4D97-AF65-F5344CB8AC3E}">
        <p14:creationId xmlns:p14="http://schemas.microsoft.com/office/powerpoint/2010/main" val="2246689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467600" cy="5632311"/>
          </a:xfrm>
          <a:prstGeom prst="rect">
            <a:avLst/>
          </a:prstGeom>
        </p:spPr>
        <p:txBody>
          <a:bodyPr wrap="square">
            <a:spAutoFit/>
          </a:bodyPr>
          <a:lstStyle/>
          <a:p>
            <a:pPr lvl="0" algn="just"/>
            <a:r>
              <a:rPr lang="ar-IQ" sz="2400" b="1" dirty="0"/>
              <a:t>7- اقليم نباتات البحر المتوسط : </a:t>
            </a:r>
            <a:endParaRPr lang="en-US" sz="2400" dirty="0"/>
          </a:p>
          <a:p>
            <a:pPr algn="just"/>
            <a:r>
              <a:rPr lang="ar-IQ" sz="2400" dirty="0"/>
              <a:t>تتركز نباتات هذا الاقليم في منطقة الكاب في النصف الجنوبي من القارة ونباتات البحر المتوسط تنمو في جميع انحاء الاقليم في بقية القارات وقد تكيفت هذه النباتات لتلائم مناخ البحر المتوسط ومن صفاته المناخية شتاء معتدل وصيف حار جاف لذلك اصبحت النباتات ذات جذور طويلة لتمتص المياه اثناء انعدام الامطار واوراقها مغطاة بطبقة شمعية لتقلل من عملية النتح التي تتعرض لها الاوراق صيفاً </a:t>
            </a:r>
            <a:r>
              <a:rPr lang="ar-IQ" sz="2400" dirty="0" err="1"/>
              <a:t>لانها</a:t>
            </a:r>
            <a:r>
              <a:rPr lang="ar-IQ" sz="2400" dirty="0"/>
              <a:t> دائمة الخضرة كما اصبحت سيقانها فلينية لتقلل من اثر الحرارة والتبخر وتنتشر نباتات اقليم البحر المتوسط في بقية الاقاليم المجاورة ويعود سبب ذلك الى الدور الذي احتله هذا الاقليم في تاريخ الانسان ومعظم غابات الاقليم هي من نوع الاحراش وتتكون من اشجار متوسطة الارتفاع ومن اهم انواعها البلوط والفلين والاشجار المخروطية والتي تنمو في ارضيتها الشجيرات والحشائش وبعض الاعشاب ويتركز في هذه المناطق نبات </a:t>
            </a:r>
            <a:r>
              <a:rPr lang="ar-IQ" sz="2400" dirty="0" err="1"/>
              <a:t>الماكي</a:t>
            </a:r>
            <a:r>
              <a:rPr lang="ar-IQ" sz="2400" dirty="0"/>
              <a:t> وهو عبارة عن شجيرات ذات جذور طويلة لتقاوم موسم الجفاف .  </a:t>
            </a:r>
          </a:p>
          <a:p>
            <a:r>
              <a:rPr lang="ar-IQ" sz="2400"/>
              <a:t>                                     </a:t>
            </a:r>
            <a:r>
              <a:rPr lang="ar-IQ" sz="2400" dirty="0"/>
              <a:t>انتهت المحاضرة </a:t>
            </a:r>
            <a:endParaRPr lang="en-US" sz="2400" dirty="0"/>
          </a:p>
        </p:txBody>
      </p:sp>
    </p:spTree>
    <p:extLst>
      <p:ext uri="{BB962C8B-B14F-4D97-AF65-F5344CB8AC3E}">
        <p14:creationId xmlns:p14="http://schemas.microsoft.com/office/powerpoint/2010/main" val="307262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066800"/>
            <a:ext cx="5791200" cy="523220"/>
          </a:xfrm>
          <a:prstGeom prst="rect">
            <a:avLst/>
          </a:prstGeom>
        </p:spPr>
        <p:txBody>
          <a:bodyPr wrap="square">
            <a:spAutoFit/>
          </a:bodyPr>
          <a:lstStyle/>
          <a:p>
            <a:pPr algn="ctr"/>
            <a:r>
              <a:rPr lang="ar-IQ" sz="2800" b="1" dirty="0">
                <a:cs typeface="PT Bold Broken" pitchFamily="2" charset="-78"/>
              </a:rPr>
              <a:t>النبات الطبيعي في قارة افريقيا  </a:t>
            </a:r>
            <a:endParaRPr lang="en-US" sz="2800" dirty="0">
              <a:cs typeface="PT Bold Broken" pitchFamily="2" charset="-78"/>
            </a:endParaRPr>
          </a:p>
        </p:txBody>
      </p:sp>
    </p:spTree>
    <p:extLst>
      <p:ext uri="{BB962C8B-B14F-4D97-AF65-F5344CB8AC3E}">
        <p14:creationId xmlns:p14="http://schemas.microsoft.com/office/powerpoint/2010/main" val="117129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685800"/>
            <a:ext cx="7924800" cy="4401205"/>
          </a:xfrm>
          <a:prstGeom prst="rect">
            <a:avLst/>
          </a:prstGeom>
        </p:spPr>
        <p:txBody>
          <a:bodyPr wrap="square">
            <a:spAutoFit/>
          </a:bodyPr>
          <a:lstStyle/>
          <a:p>
            <a:pPr algn="just"/>
            <a:r>
              <a:rPr lang="ar-IQ" sz="2800" dirty="0"/>
              <a:t>نعني بالنبات الطبيعي النباتات التي تنمو بصورة طبيعية دون ان يتدخل الانسان في توفير الشروط اللازمة لنموها وهي بذلك تختلف عن نباتات الحقول والمحاصيل والتي يعمل الانسان على زراعتها وتكثيرها بطرق مختلفة واساليب متعددة بغية الحصول على الانتاج الذي يمتاز بنوعية جيدة تميزه عن النبات الطبيعي . </a:t>
            </a:r>
            <a:endParaRPr lang="en-US" sz="2800" dirty="0"/>
          </a:p>
          <a:p>
            <a:pPr algn="just"/>
            <a:r>
              <a:rPr lang="ar-IQ" sz="2800" dirty="0"/>
              <a:t>والنبات الطبيعي لأي منطقة من مناطق العالم يمثل التفاعل بين ظروف البيئة الطبيعية المتمثلة في المناخ والتربة والتضاريس والتي تعمل على تشكيل النبات الطبيعي ، اذ ان لكل مظهر من هذه المظاهر تأثير خاص يختلف عن تأثير العامل الأخر من حيث مدى تأثيره والنتائج المترتبة عليه ، ففي الوقت الذي يوفر فيه </a:t>
            </a:r>
            <a:endParaRPr lang="ar-SA" sz="2800" dirty="0"/>
          </a:p>
        </p:txBody>
      </p:sp>
    </p:spTree>
    <p:extLst>
      <p:ext uri="{BB962C8B-B14F-4D97-AF65-F5344CB8AC3E}">
        <p14:creationId xmlns:p14="http://schemas.microsoft.com/office/powerpoint/2010/main" val="2199088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85800"/>
            <a:ext cx="7772400" cy="5262979"/>
          </a:xfrm>
          <a:prstGeom prst="rect">
            <a:avLst/>
          </a:prstGeom>
        </p:spPr>
        <p:txBody>
          <a:bodyPr wrap="square">
            <a:spAutoFit/>
          </a:bodyPr>
          <a:lstStyle/>
          <a:p>
            <a:pPr algn="just"/>
            <a:r>
              <a:rPr lang="ar-IQ" sz="2800" dirty="0"/>
              <a:t>المناخ للنبات الطبيعي الماء اللازم عن طريق الامطار وضياء الشمس الذي يساهم في عملية صنع الغذاء للنبات فأن الرياح تعمل على انتشار البذور وتلقيح النبات وتوفير المواد الغذائية للنبات . </a:t>
            </a:r>
            <a:endParaRPr lang="en-US" sz="2800" dirty="0"/>
          </a:p>
          <a:p>
            <a:pPr algn="just"/>
            <a:r>
              <a:rPr lang="ar-IQ" sz="2800" dirty="0"/>
              <a:t>تأتي مساهمة التضاريس بصورة غير مباشرة فهي توثر في المناخ فيتباين سقوط الامطار من منطقة الى اخرى ، يختلف سمك التربة ونوعيتها وخصوبتها تبعاً لاختلاف التضاريس وعليه ينعكس اثر التضاريس على نوع النبات وكميته عن طريق التأثير في المناخ والتربة ,</a:t>
            </a:r>
            <a:endParaRPr lang="en-US" sz="2800" dirty="0"/>
          </a:p>
          <a:p>
            <a:pPr algn="just"/>
            <a:r>
              <a:rPr lang="ar-IQ" sz="2800" dirty="0"/>
              <a:t>دور النبات الطبيعي ظهر منذ اقدم العصور ويعتبر المورد الثالث بعد الهواء والماء واستخدمه الانسان في غذائه وحتى الوقت الحاضر يعتبر مورداً اقتصادياً مهما في الكثير من المجالات خاصة الغابات والحشائش والنباتات الصحراوية .</a:t>
            </a:r>
            <a:endParaRPr lang="en-US" sz="2800" dirty="0"/>
          </a:p>
        </p:txBody>
      </p:sp>
    </p:spTree>
    <p:extLst>
      <p:ext uri="{BB962C8B-B14F-4D97-AF65-F5344CB8AC3E}">
        <p14:creationId xmlns:p14="http://schemas.microsoft.com/office/powerpoint/2010/main" val="2758921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381000"/>
            <a:ext cx="8001000" cy="6124754"/>
          </a:xfrm>
          <a:prstGeom prst="rect">
            <a:avLst/>
          </a:prstGeom>
        </p:spPr>
        <p:txBody>
          <a:bodyPr wrap="square">
            <a:spAutoFit/>
          </a:bodyPr>
          <a:lstStyle/>
          <a:p>
            <a:pPr algn="just"/>
            <a:r>
              <a:rPr lang="ar-IQ" sz="2800" dirty="0"/>
              <a:t>تأتي الغابات في مقدمة النبات الطبيعي من حيث الاهمية فبجانب الغذاء الذي تقدمه من الفواكه والاوراق والجذور توفر اخشابها مورداً اقتصادياً كبيراً .</a:t>
            </a:r>
            <a:endParaRPr lang="en-US" sz="2800" dirty="0"/>
          </a:p>
          <a:p>
            <a:pPr algn="just"/>
            <a:r>
              <a:rPr lang="ar-IQ" sz="2800" dirty="0"/>
              <a:t>تسود الصفة الغابية في معظم اقاليم الامطار في القارة الافريقية ومن العوامل التي اثرت في الغابات هي انتشار الزراعة ويستثنى من ذلك المناطق ذات التضاريس الوعرة التي لا تساعد على الزراعة بسبب طبيعتها الجبلية ، فضلاً عن عامل تخليص الغابات من الادغال عن طريق الحرق وعامل قطع الاشجار لدخولها في الصناعات الخشبية .</a:t>
            </a:r>
            <a:endParaRPr lang="en-US" sz="2800" dirty="0"/>
          </a:p>
          <a:p>
            <a:pPr algn="just"/>
            <a:r>
              <a:rPr lang="ar-IQ" sz="2800" dirty="0"/>
              <a:t>اتخذت الحكومات الافريقية عدة اجراءات للمحافظة على التوازن الطبيعي للغابات والمحافظة عليها وعلى مساحاتها من التقلص منها فرض القوانين التي تمع القطع الكيفي والحرق المفتعل وحسن استغلال العمل الاقتصادي في قطع الاشجار وامتداد الزراعة بعيداً عن مناطق الغابات الطبيعية التي تضم مختلف الكائنات الحية وتنظيم حرف الاحتطاب الذي تمارسه المجموعات السكانية . </a:t>
            </a:r>
            <a:endParaRPr lang="en-US" sz="2800" dirty="0"/>
          </a:p>
        </p:txBody>
      </p:sp>
    </p:spTree>
    <p:extLst>
      <p:ext uri="{BB962C8B-B14F-4D97-AF65-F5344CB8AC3E}">
        <p14:creationId xmlns:p14="http://schemas.microsoft.com/office/powerpoint/2010/main" val="311031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685800"/>
            <a:ext cx="7391400" cy="4832092"/>
          </a:xfrm>
          <a:prstGeom prst="rect">
            <a:avLst/>
          </a:prstGeom>
        </p:spPr>
        <p:txBody>
          <a:bodyPr wrap="square">
            <a:spAutoFit/>
          </a:bodyPr>
          <a:lstStyle/>
          <a:p>
            <a:pPr algn="just"/>
            <a:r>
              <a:rPr lang="ar-IQ" sz="2800" b="1" dirty="0"/>
              <a:t>الاقاليم النباتية : </a:t>
            </a:r>
            <a:endParaRPr lang="en-US" sz="2800" dirty="0"/>
          </a:p>
          <a:p>
            <a:pPr algn="just"/>
            <a:r>
              <a:rPr lang="ar-IQ" sz="2800" dirty="0"/>
              <a:t>     يراد بالإقليم النباتي المنطقة التي يتشابه فيها الغطاء النباتي والذي يمثل الصورة النهائية للمجموعات النباتية التي تغطي منطقة ما والتي تعطيها شكلاً خاصاً بها فقد يتكون الغطاء النباتي من غابة بأشجارها وشجيراتها واعشابها وما تحويه ارض هذه الغابة من طحالب وغيرها ، ويتحدد الاقليم النباتي لعوامل متعدد تتفاعل فيما بينها مكونة الاقليم النباتي وتتمثل هذه العوامل في كل من طبيعة المناخ ونوع التربة وطبيعة السطح وهذه جميعاً تؤدي الى تغير ظروف النبات ، فضلاً عن اثر الكائنات الحية من نبات وحيوان او انسان لذلك اختلف توزيع الغطاء النباتي تبعاً لتباين تأثير هذه العوامل . </a:t>
            </a:r>
            <a:endParaRPr lang="en-US" sz="2800" dirty="0"/>
          </a:p>
        </p:txBody>
      </p:sp>
    </p:spTree>
    <p:extLst>
      <p:ext uri="{BB962C8B-B14F-4D97-AF65-F5344CB8AC3E}">
        <p14:creationId xmlns:p14="http://schemas.microsoft.com/office/powerpoint/2010/main" val="193597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762001"/>
            <a:ext cx="7696200" cy="6124754"/>
          </a:xfrm>
          <a:prstGeom prst="rect">
            <a:avLst/>
          </a:prstGeom>
        </p:spPr>
        <p:txBody>
          <a:bodyPr wrap="square">
            <a:spAutoFit/>
          </a:bodyPr>
          <a:lstStyle/>
          <a:p>
            <a:pPr algn="just"/>
            <a:r>
              <a:rPr lang="ar-IQ" sz="2800" dirty="0"/>
              <a:t>والواقع ان تقسيم القارة الافريقية الى اقاليم نباتية يتناسى التعقيد الذي يرجع الى اختلاف طبيعة التربة والنبات على الارتفاعات المختلفة ومن هذه الاقاليم : </a:t>
            </a:r>
            <a:endParaRPr lang="en-US" sz="2800" dirty="0"/>
          </a:p>
          <a:p>
            <a:pPr lvl="0" algn="just"/>
            <a:r>
              <a:rPr lang="ar-IQ" sz="2800" b="1" dirty="0"/>
              <a:t>1- اقليم الغابات الاستوائية : </a:t>
            </a:r>
            <a:endParaRPr lang="en-US" sz="2800" dirty="0"/>
          </a:p>
          <a:p>
            <a:pPr algn="just"/>
            <a:r>
              <a:rPr lang="ar-IQ" sz="2800" dirty="0"/>
              <a:t>يمتاز هذا الاقليم بحرارته المرتفعة والرطوبة العالية والامطار الغزيرة وهذا يساعد على نمو الاشجار العالية السريعة النمو بصورة كثيفة تتشابك اغصانها لتمنع اشعة الشمس من الوصول الى ارض الغابة وتنمو اسفلها اشجار كثيفة اقصر منها .</a:t>
            </a:r>
            <a:endParaRPr lang="en-US" sz="2800" dirty="0"/>
          </a:p>
          <a:p>
            <a:pPr algn="just"/>
            <a:r>
              <a:rPr lang="ar-IQ" sz="2800" dirty="0"/>
              <a:t>تمتاز الغابة الاستوائية بكونها دائمة الخضرة ومتنوعة واشجارها طويلة واغصانها متشابكة وبطول يصل الى 70 م اما الشجيرات الاقل ارتفاعاً تبلغ اطوالها من 20 – 50 م ونموها يكون اقل بسبب قلة وصول اشعة الشمس اليها نتيجة ارتفاع وتشابك اغصان الاشجار العالية ، تنتشر الغابات الاستوائية في حوض الكونغو ( زائير ) ومنطقة </a:t>
            </a:r>
            <a:r>
              <a:rPr lang="ar-IQ" sz="2800" dirty="0" err="1"/>
              <a:t>كابون</a:t>
            </a:r>
            <a:r>
              <a:rPr lang="ar-IQ" sz="2800" dirty="0"/>
              <a:t> وجنوب </a:t>
            </a:r>
            <a:r>
              <a:rPr lang="ar-IQ" sz="2800" dirty="0" err="1"/>
              <a:t>الكميرون</a:t>
            </a:r>
            <a:r>
              <a:rPr lang="ar-IQ" sz="2800" dirty="0"/>
              <a:t> ثم </a:t>
            </a:r>
            <a:endParaRPr lang="ar-SA" sz="2800" dirty="0"/>
          </a:p>
        </p:txBody>
      </p:sp>
    </p:spTree>
    <p:extLst>
      <p:ext uri="{BB962C8B-B14F-4D97-AF65-F5344CB8AC3E}">
        <p14:creationId xmlns:p14="http://schemas.microsoft.com/office/powerpoint/2010/main" val="1111653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85800"/>
            <a:ext cx="7696200" cy="4832092"/>
          </a:xfrm>
          <a:prstGeom prst="rect">
            <a:avLst/>
          </a:prstGeom>
        </p:spPr>
        <p:txBody>
          <a:bodyPr wrap="square">
            <a:spAutoFit/>
          </a:bodyPr>
          <a:lstStyle/>
          <a:p>
            <a:pPr algn="just"/>
            <a:r>
              <a:rPr lang="ar-IQ" sz="2800" dirty="0"/>
              <a:t>تكون الغابات الاستوائية على شكل اشرطة ساحلية تتسع في غرب افريقية وتضيق هذه الاشرطة بين مرتفعات </a:t>
            </a:r>
            <a:r>
              <a:rPr lang="ar-IQ" sz="2800" dirty="0" err="1"/>
              <a:t>الكميرون</a:t>
            </a:r>
            <a:r>
              <a:rPr lang="ar-IQ" sz="2800" dirty="0"/>
              <a:t> والساحل وتتسع في دولة النيجر حسب نوعية التضاريس ، تشغل الغابات الاستوائية مساحة تبلغ 150 كم ولكن </a:t>
            </a:r>
            <a:r>
              <a:rPr lang="ar-IQ" sz="2800" dirty="0" err="1"/>
              <a:t>لاتلبث</a:t>
            </a:r>
            <a:r>
              <a:rPr lang="ar-IQ" sz="2800" dirty="0"/>
              <a:t> ان تحل حشائش </a:t>
            </a:r>
            <a:r>
              <a:rPr lang="ar-IQ" sz="2800" dirty="0" err="1"/>
              <a:t>السفانا</a:t>
            </a:r>
            <a:r>
              <a:rPr lang="ar-IQ" sz="2800" dirty="0"/>
              <a:t> محلها في داهومي </a:t>
            </a:r>
            <a:r>
              <a:rPr lang="ar-IQ" sz="2800" dirty="0" err="1"/>
              <a:t>وتوكولانه</a:t>
            </a:r>
            <a:r>
              <a:rPr lang="ar-IQ" sz="2800" dirty="0"/>
              <a:t> وشرق ساحل غانة ويعود ذلك الى قلة الامطار وتمتاز الغابات الاستوائية بتنوعها فهي تضم من 20 – 30 نوع في مساحة الدونم الواحد وتعود هذه الانواع الى اجناس متعددة وتقسم الاجناس الى القسم الغربي الذي يشمل السهوب السودانية وغابات غرب افريقية ويحتوي على 250 جنس والقسم الشرقي يبلغ 200 جنس ، يعود التنوع الى سرعة النمو وان هذا التنوع </a:t>
            </a:r>
            <a:endParaRPr lang="ar-SA" sz="2800" dirty="0"/>
          </a:p>
        </p:txBody>
      </p:sp>
    </p:spTree>
    <p:extLst>
      <p:ext uri="{BB962C8B-B14F-4D97-AF65-F5344CB8AC3E}">
        <p14:creationId xmlns:p14="http://schemas.microsoft.com/office/powerpoint/2010/main" val="3612085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33400" y="533400"/>
            <a:ext cx="8077200" cy="5262979"/>
          </a:xfrm>
          <a:prstGeom prst="rect">
            <a:avLst/>
          </a:prstGeom>
        </p:spPr>
        <p:txBody>
          <a:bodyPr wrap="square">
            <a:spAutoFit/>
          </a:bodyPr>
          <a:lstStyle/>
          <a:p>
            <a:pPr algn="just"/>
            <a:r>
              <a:rPr lang="ar-IQ" sz="2400" dirty="0"/>
              <a:t>يعرقل عملية قطع الاشجار من الناحية الاقتصادية ، في الاقليم المداري تنمو الغابات وتغطي مساحة تبلغ 35 مليون فدان خاصة في اثيوبيا وشرق افريقيا وكينيا ، اما الاشجار والنباتات المستثمرة في المجال الاقتصادي فتتمثل بالكاكاو حيث تنتج افريقيا 70 % من الانتاج العالمي منه وان شجرة الكاكاو موطنها الاصلي الغابات المدارية في امريكا الوسطى ودخلت القارة الافريقية عن طريق البرتغاليين عام 1822 م الى ساحل غانا ونيجيريا . </a:t>
            </a:r>
            <a:endParaRPr lang="en-US" sz="2400" dirty="0"/>
          </a:p>
          <a:p>
            <a:pPr algn="just"/>
            <a:r>
              <a:rPr lang="en-US" sz="2400" dirty="0"/>
              <a:t> </a:t>
            </a:r>
          </a:p>
          <a:p>
            <a:pPr lvl="0" algn="just"/>
            <a:r>
              <a:rPr lang="ar-IQ" sz="2400" b="1" dirty="0"/>
              <a:t>2- اقليم الغابات المعتدلة الدفيئة : </a:t>
            </a:r>
            <a:endParaRPr lang="en-US" sz="2400" dirty="0"/>
          </a:p>
          <a:p>
            <a:pPr algn="just"/>
            <a:r>
              <a:rPr lang="ar-IQ" sz="2400" dirty="0"/>
              <a:t>تتركز نباتات هذا الاقليم في الزاوية الجنوبية الشرقية من القارة وفي المناطق المرتفعة وتنخفض معدلات الحرارة وتزداد الامطار مما يساعد على نمو الغابات فيها وتمتاز بقلة انواعها وتكون اشجارها طويلة ذات جذوع متعددة وتتساقط اوراقها في فصل الجفاف واهم اشجارها نخيل الزيت والسرخس وفي المناطق الساحلية اشجار </a:t>
            </a:r>
            <a:r>
              <a:rPr lang="ar-IQ" sz="2400" dirty="0" err="1"/>
              <a:t>المنجروف</a:t>
            </a:r>
            <a:r>
              <a:rPr lang="ar-IQ" sz="2400" dirty="0"/>
              <a:t> وهي اشجار مستقيمة يتراوح ارتفاعها من 10 – 20 م ويطلق عليها نطاق النخيل الذي يمتد الى ساحل </a:t>
            </a:r>
            <a:r>
              <a:rPr lang="ar-IQ" sz="2400" dirty="0" err="1"/>
              <a:t>الناتال</a:t>
            </a:r>
            <a:r>
              <a:rPr lang="ar-IQ" sz="2400" dirty="0"/>
              <a:t> . </a:t>
            </a:r>
            <a:endParaRPr lang="en-US" sz="2400" dirty="0"/>
          </a:p>
        </p:txBody>
      </p:sp>
    </p:spTree>
    <p:extLst>
      <p:ext uri="{BB962C8B-B14F-4D97-AF65-F5344CB8AC3E}">
        <p14:creationId xmlns:p14="http://schemas.microsoft.com/office/powerpoint/2010/main" val="65459196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1264</Words>
  <Application>Microsoft Office PowerPoint</Application>
  <PresentationFormat>On-screen Show (4:3)</PresentationFormat>
  <Paragraphs>37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 </dc:title>
  <dc:creator>KM</dc:creator>
  <cp:lastModifiedBy>9647831345146</cp:lastModifiedBy>
  <cp:revision>13</cp:revision>
  <dcterms:created xsi:type="dcterms:W3CDTF">2020-06-05T19:00:22Z</dcterms:created>
  <dcterms:modified xsi:type="dcterms:W3CDTF">2021-07-12T12:42:34Z</dcterms:modified>
</cp:coreProperties>
</file>