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F07D0-DD3E-4067-8590-307BA8FC41B3}" type="datetimeFigureOut">
              <a:rPr lang="ar-IQ" smtClean="0"/>
              <a:t>14/09/1441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A5B194-C29D-4CED-B583-8F4828DD39F6}" type="slidenum">
              <a:rPr lang="ar-IQ" smtClean="0"/>
              <a:t>‹#›</a:t>
            </a:fld>
            <a:endParaRPr lang="ar-IQ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IQ" sz="4000" dirty="0" smtClean="0"/>
              <a:t>وزارة التعليم العالي والبحث العلمي</a:t>
            </a:r>
            <a:br>
              <a:rPr lang="ar-IQ" sz="4000" dirty="0" smtClean="0"/>
            </a:br>
            <a:r>
              <a:rPr lang="ar-IQ" sz="4000" dirty="0" smtClean="0"/>
              <a:t>جامعة ديالى/كلية التربية للعلوم الانسانية</a:t>
            </a:r>
            <a:br>
              <a:rPr lang="ar-IQ" sz="4000" dirty="0" smtClean="0"/>
            </a:br>
            <a:r>
              <a:rPr lang="ar-IQ" sz="4000" dirty="0" smtClean="0"/>
              <a:t>قسم الجغرافية/الدراسة المسائية</a:t>
            </a:r>
            <a:br>
              <a:rPr lang="ar-IQ" sz="4000" dirty="0" smtClean="0"/>
            </a:br>
            <a:endParaRPr lang="ar-IQ" sz="4000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IQ" sz="3200" dirty="0" smtClean="0"/>
              <a:t>المرحلة الثانية/جغرافية الريف</a:t>
            </a:r>
          </a:p>
          <a:p>
            <a:r>
              <a:rPr lang="ar-IQ" sz="3200" dirty="0" smtClean="0"/>
              <a:t>م. م. نور رشيد حميد</a:t>
            </a:r>
            <a:endParaRPr lang="ar-IQ" sz="3200" dirty="0"/>
          </a:p>
        </p:txBody>
      </p:sp>
    </p:spTree>
    <p:extLst>
      <p:ext uri="{BB962C8B-B14F-4D97-AF65-F5344CB8AC3E}">
        <p14:creationId xmlns:p14="http://schemas.microsoft.com/office/powerpoint/2010/main" val="73422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IQ" dirty="0" smtClean="0"/>
              <a:t>3- </a:t>
            </a:r>
            <a:r>
              <a:rPr lang="ar-IQ" dirty="0" err="1" smtClean="0"/>
              <a:t>هولاء</a:t>
            </a:r>
            <a:r>
              <a:rPr lang="ar-IQ" dirty="0" smtClean="0"/>
              <a:t> المهاجرين ينافسون سكان المدينة على الاعمال الموجودة فتنخفض الاجور بشكل عام نتيجة قلة العمل المتوفرة وكثرة الطلب عليه 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145808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/>
              <a:t>جغرافية الريف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IQ" dirty="0" smtClean="0"/>
              <a:t>اهداف اعادة التخطيط المنظم لتوقيع المستوطنات الريفية </a:t>
            </a:r>
          </a:p>
          <a:p>
            <a:pPr marL="0" indent="0">
              <a:buNone/>
            </a:pPr>
            <a:r>
              <a:rPr lang="ar-IQ" dirty="0" smtClean="0"/>
              <a:t>1- استخدام اكثر فعالية للصول المالية الريفية كالطرق او الخدمات العامة المختلفة كالمدارس والمؤسسات التعليمية </a:t>
            </a:r>
          </a:p>
          <a:p>
            <a:pPr marL="0" indent="0">
              <a:buNone/>
            </a:pPr>
            <a:r>
              <a:rPr lang="ar-IQ" dirty="0" smtClean="0"/>
              <a:t>2- ان توزيع المستوطنات الريفية بشكل عملي والاسراع بالتخلص من المستوطنات التي تستقرض يؤدي الى تكثيف حركة النقل على الطرق والاستفادة منها كل الوقت .</a:t>
            </a:r>
          </a:p>
          <a:p>
            <a:pPr marL="0" indent="0">
              <a:buNone/>
            </a:pPr>
            <a:r>
              <a:rPr lang="ar-IQ" dirty="0" smtClean="0"/>
              <a:t>3- ان اعادة توزيع المستوطنات </a:t>
            </a:r>
            <a:r>
              <a:rPr lang="ar-IQ" dirty="0" err="1" smtClean="0"/>
              <a:t>الريفيية</a:t>
            </a:r>
            <a:r>
              <a:rPr lang="ar-IQ" dirty="0" smtClean="0"/>
              <a:t> يؤدي الى العمل على وجود نظام متكامل تعمل على ايجاد مشاريع مترابطة للخدمات الصعبة والمؤسسات التعليمية والمخازن التجارية وغيرها .</a:t>
            </a:r>
          </a:p>
          <a:p>
            <a:pPr marL="0" indent="0">
              <a:buNone/>
            </a:pPr>
            <a:r>
              <a:rPr lang="ar-IQ" dirty="0" smtClean="0"/>
              <a:t>4- ان تشغيل منهاج علمي للنمو </a:t>
            </a:r>
            <a:r>
              <a:rPr lang="ar-IQ" dirty="0" err="1" smtClean="0"/>
              <a:t>الاستخدامي</a:t>
            </a:r>
            <a:r>
              <a:rPr lang="ar-IQ" dirty="0" smtClean="0"/>
              <a:t> او اعادة توزيع الاستخدام يمتد على </a:t>
            </a:r>
            <a:r>
              <a:rPr lang="ar-IQ" dirty="0" err="1" smtClean="0"/>
              <a:t>موسسا</a:t>
            </a:r>
            <a:r>
              <a:rPr lang="ar-IQ" dirty="0" err="1"/>
              <a:t>ت</a:t>
            </a:r>
            <a:r>
              <a:rPr lang="ar-IQ" dirty="0" smtClean="0"/>
              <a:t> صناعية وتجارية .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16174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IQ" sz="3200" dirty="0" smtClean="0"/>
              <a:t>اختيار القرى</a:t>
            </a:r>
          </a:p>
          <a:p>
            <a:pPr marL="0" indent="0">
              <a:buNone/>
            </a:pPr>
            <a:r>
              <a:rPr lang="ar-IQ" sz="2800" dirty="0" smtClean="0"/>
              <a:t>توجد دراسات نظرية لمخططين من اجل تكوين رؤية تساعدهم في الاختيار الطبيعي للقرى ومن هذه الدراسات:</a:t>
            </a:r>
          </a:p>
          <a:p>
            <a:pPr marL="0" indent="0">
              <a:buNone/>
            </a:pPr>
            <a:r>
              <a:rPr lang="ar-IQ" sz="2800" dirty="0" smtClean="0"/>
              <a:t>1- حاول الباحثون الانجليز دراسة موضوع اختيار القر ى .فقد حاولوا ان تكون موزعة توزيعا جغرافيا يسمح لسكانها استثمار الموارد البيئية بشكل اقتصادي وتنموي جيد وتكون في نقاط مركزية بالنسبة للمستوطنات الريفية الاخرى حتى يمكن للريفيين الاستفادة من الخدمات </a:t>
            </a:r>
          </a:p>
          <a:p>
            <a:pPr marL="0" indent="0">
              <a:buNone/>
            </a:pPr>
            <a:r>
              <a:rPr lang="ar-IQ" sz="2800" dirty="0" smtClean="0"/>
              <a:t>2- اما الاتحاد السوفيتي . فقد اتجهت الجهود الى جدولة الفوارق الاقتصادية و الاجتماعية والحضارية والخدمية ما بين الريف والمدينة والتقليل منها الى اقصى حد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58698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820472" cy="1143000"/>
          </a:xfrm>
        </p:spPr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IQ" sz="2800" dirty="0" smtClean="0"/>
              <a:t>3- في </a:t>
            </a:r>
            <a:r>
              <a:rPr lang="ar-IQ" sz="2800" dirty="0" err="1" smtClean="0"/>
              <a:t>اوربا</a:t>
            </a:r>
            <a:r>
              <a:rPr lang="ar-IQ" sz="2800" dirty="0" smtClean="0"/>
              <a:t> الشرقية فقد كانت هنالك ترتيبات اخرى نتجت عن التجميع الزراعي وتغيير في انماط استثمار الارض وقوانين الاصلاح الزراعي في معالجة الملكيات الزراعية وانواع المحاصيل </a:t>
            </a:r>
          </a:p>
          <a:p>
            <a:pPr marL="0" indent="0">
              <a:buNone/>
            </a:pPr>
            <a:r>
              <a:rPr lang="ar-IQ" sz="2800" dirty="0" smtClean="0"/>
              <a:t>4- اما في العراق فان اعادة تنظيم المستوطنات الريفية وتطويرها وتحديثها وتنميتها بما </a:t>
            </a:r>
            <a:r>
              <a:rPr lang="ar-IQ" sz="2800" dirty="0" err="1" smtClean="0"/>
              <a:t>يتلائم</a:t>
            </a:r>
            <a:r>
              <a:rPr lang="ar-IQ" sz="2800" dirty="0" smtClean="0"/>
              <a:t> وخطط التنمية الاقتصادية وتطوير المجتمع فلم </a:t>
            </a:r>
            <a:r>
              <a:rPr lang="ar-IQ" sz="2800" dirty="0" err="1" smtClean="0"/>
              <a:t>ياخذ</a:t>
            </a:r>
            <a:r>
              <a:rPr lang="ar-IQ" sz="2800" dirty="0" smtClean="0"/>
              <a:t> اتجاهاته وابعاده الصحيحة المدروسة </a:t>
            </a:r>
          </a:p>
          <a:p>
            <a:pPr marL="0" indent="0">
              <a:buNone/>
            </a:pPr>
            <a:r>
              <a:rPr lang="ar-IQ" sz="2800" dirty="0" smtClean="0"/>
              <a:t>سؤال// ان اختيار القرى حسب ما افترضه والتر </a:t>
            </a:r>
            <a:r>
              <a:rPr lang="ar-IQ" sz="2800" dirty="0" err="1" smtClean="0"/>
              <a:t>كرستالر</a:t>
            </a:r>
            <a:r>
              <a:rPr lang="ar-IQ" sz="2800" dirty="0" smtClean="0"/>
              <a:t> للمناطق الريفية في المانيا </a:t>
            </a:r>
            <a:r>
              <a:rPr lang="ar-IQ" sz="2800" dirty="0" err="1" smtClean="0"/>
              <a:t>لايمكن</a:t>
            </a:r>
            <a:r>
              <a:rPr lang="ar-IQ" sz="2800" dirty="0" smtClean="0"/>
              <a:t> تطبيقه في الريف العراقي ؟ وضح الاسباب </a:t>
            </a:r>
          </a:p>
          <a:p>
            <a:pPr marL="0" indent="0">
              <a:buNone/>
            </a:pPr>
            <a:r>
              <a:rPr lang="ar-IQ" sz="2800" dirty="0" smtClean="0"/>
              <a:t>الجواب// 1- في الريف العراقي ونظرا لظروف المناخ وتوزيع الموارد المائية والتربة ودرجة الحرارة وتملح الارض وغيرها من الظروف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4098478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dirty="0" smtClean="0"/>
              <a:t>تركت طابعا يتميز به الريف العراقي بشكل خاص </a:t>
            </a:r>
          </a:p>
          <a:p>
            <a:pPr marL="0" indent="0">
              <a:buNone/>
            </a:pPr>
            <a:r>
              <a:rPr lang="ar-IQ" sz="2800" dirty="0" smtClean="0"/>
              <a:t>2- ان سكان جنوب ووسط العراق يعتمدون كليا على الانهار سواء في الزراعة او تلبية احتياجاتهم اليومية</a:t>
            </a:r>
          </a:p>
          <a:p>
            <a:pPr marL="0" indent="0">
              <a:buNone/>
            </a:pPr>
            <a:r>
              <a:rPr lang="ar-IQ" sz="2800" dirty="0" smtClean="0"/>
              <a:t>3- في المناطق الجبلية وشبه الجبلية تتوزع المستوطنات البشرية كلما توفرت الارض المنبسطة الصالحة للعمليات الزراعية</a:t>
            </a:r>
          </a:p>
          <a:p>
            <a:pPr marL="0" indent="0">
              <a:buNone/>
            </a:pPr>
            <a:r>
              <a:rPr lang="ar-IQ" sz="2800" dirty="0" smtClean="0"/>
              <a:t>4- ظروف التربة لا تسمح في كثير من الاحيان ايجاد قرى زراعية كبيرة </a:t>
            </a:r>
          </a:p>
          <a:p>
            <a:pPr marL="0" indent="0">
              <a:buNone/>
            </a:pPr>
            <a:r>
              <a:rPr lang="ar-IQ" sz="2800" dirty="0" smtClean="0"/>
              <a:t>5- ان حوالي 98% من قرى العراق منتشرة انتشارا واسعا في المناطق السهلية والجبلية والصحراوية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1868471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ar-IQ" sz="2800" dirty="0" smtClean="0"/>
              <a:t>ا</a:t>
            </a:r>
            <a:r>
              <a:rPr lang="ar-IQ" sz="2800" b="1" dirty="0" smtClean="0"/>
              <a:t>لتنظيم المتكامل للريف</a:t>
            </a:r>
          </a:p>
          <a:p>
            <a:pPr marL="0" indent="0">
              <a:buNone/>
            </a:pPr>
            <a:r>
              <a:rPr lang="ar-IQ" sz="2800" dirty="0" smtClean="0"/>
              <a:t>ان تطوير اي نشاط اقتصادي او اجتماعي او خدمة قد يضر او يؤثر على بقية الاحتياجات الضرورية الاخرى للريف</a:t>
            </a:r>
          </a:p>
          <a:p>
            <a:pPr marL="0" indent="0">
              <a:buNone/>
            </a:pPr>
            <a:r>
              <a:rPr lang="ar-IQ" sz="2800" dirty="0" smtClean="0"/>
              <a:t>لذا لابد من وجود نظام متكامل لتنظيم الريف وتطويره على سبيل المثال ان خطط التنمية الريفية في فرنسا </a:t>
            </a:r>
            <a:r>
              <a:rPr lang="ar-IQ" sz="2800" dirty="0" err="1" smtClean="0"/>
              <a:t>واوربا</a:t>
            </a:r>
            <a:r>
              <a:rPr lang="ar-IQ" sz="2800" dirty="0" smtClean="0"/>
              <a:t> الغربية لا </a:t>
            </a:r>
            <a:r>
              <a:rPr lang="ar-IQ" sz="2800" dirty="0" err="1" smtClean="0"/>
              <a:t>تاخذ</a:t>
            </a:r>
            <a:r>
              <a:rPr lang="ar-IQ" sz="2800" dirty="0" smtClean="0"/>
              <a:t> بنظر الاعتبار الاتجاهات الحديثة في التغير السكاني فحسب بل تهتم بالحاجة الى توجيه او تطوير الاقتصاد ككل من خلال تطوير الصناعة والعناية بالغابات وحرفة الترفيه</a:t>
            </a:r>
          </a:p>
          <a:p>
            <a:pPr marL="0" indent="0">
              <a:buNone/>
            </a:pPr>
            <a:r>
              <a:rPr lang="ar-IQ" sz="2800" dirty="0" smtClean="0"/>
              <a:t>-اما في العراق يؤخذ بنظر الاعتبار الظروف الاجتماعية وقابلية الارض على الاعالة و الاحوال الثابتة للتنمية الحضارية والاقتصادية من طرق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47169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IQ" sz="2800" dirty="0" smtClean="0"/>
              <a:t>نقل وقرى ومدن موجودة والاحوال غير الثابتة من موارد مالية يمكن استثمارها . فالقرى في العراق اذا ما قل عدد المساكن فيها عن 60 مسكن يصبح امر تقديم الخدمات لها امرا غير اقتصادي </a:t>
            </a:r>
            <a:r>
              <a:rPr lang="ar-IQ" sz="2800" dirty="0" err="1" smtClean="0"/>
              <a:t>كايصال</a:t>
            </a:r>
            <a:r>
              <a:rPr lang="ar-IQ" sz="2800" dirty="0" smtClean="0"/>
              <a:t> الماء والكهرباء ناهيك عن التكاليف التي ستنفق لربطها بشبكة الطرق العامة ومؤسسات التعليم </a:t>
            </a:r>
          </a:p>
          <a:p>
            <a:pPr marL="0" indent="0">
              <a:buNone/>
            </a:pPr>
            <a:r>
              <a:rPr lang="ar-IQ" sz="2800" dirty="0" smtClean="0"/>
              <a:t>سؤال// كيف تؤثر اليد العاملة الريفية في العملية الانتاجية في المجتمع الريفي والمدني ؟ </a:t>
            </a:r>
          </a:p>
          <a:p>
            <a:pPr marL="0" indent="0">
              <a:buNone/>
            </a:pPr>
            <a:r>
              <a:rPr lang="ar-IQ" sz="2800" dirty="0" smtClean="0"/>
              <a:t>الجواب// 1- لا يمكن للريف ان يستغني عن الايدي العاملة الريفية مهما تطور تقنيا واستعملت فيه المكننة 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236780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/>
              <a:t>جغرافية الريف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IQ" sz="2800" dirty="0" smtClean="0"/>
              <a:t>2- ان العمليات الزراعية مهما تطورت التقنية المستخدمة فيها لابد من الانسان الذي </a:t>
            </a:r>
            <a:r>
              <a:rPr lang="ar-IQ" sz="2800" dirty="0" err="1" smtClean="0"/>
              <a:t>لايمكن</a:t>
            </a:r>
            <a:r>
              <a:rPr lang="ar-IQ" sz="2800" dirty="0" smtClean="0"/>
              <a:t> الاستغناء عبه ابدا </a:t>
            </a:r>
          </a:p>
          <a:p>
            <a:pPr marL="0" indent="0">
              <a:buNone/>
            </a:pPr>
            <a:r>
              <a:rPr lang="ar-IQ" sz="2800" dirty="0" smtClean="0"/>
              <a:t>3- الاقتصاد الزراعي مهما نمى وتطورت وزادت انتاجيته تبقى مقدرته على الاعالة مقيدة بحدود . لذا عندها يضطر السكان الريفيون الى التفتيش عن فرص عمل اخرى في التجمعات السكانية الكبيرة </a:t>
            </a:r>
          </a:p>
          <a:p>
            <a:pPr marL="0" indent="0">
              <a:buNone/>
            </a:pPr>
            <a:r>
              <a:rPr lang="ar-IQ" sz="2800" dirty="0" smtClean="0"/>
              <a:t>4- ان الزيادة السكانية في الارياف المحيطة بالمدينة تعد بمثابة الاحتياطي البشري الذي تنهل منه المدن العمالة التي تحتاج اليها لتغذية النشاطات الاقتصادية المتنامية فيها </a:t>
            </a:r>
          </a:p>
          <a:p>
            <a:pPr marL="0" indent="0">
              <a:buNone/>
            </a:pPr>
            <a:r>
              <a:rPr lang="ar-IQ" sz="2800" dirty="0" smtClean="0"/>
              <a:t>5- ان الهجرة المتزايدة الى المدن ينتج عنها حاجة المدينة الى ارض جديدة للسكن والخدمات الملحقة بها وللمؤسسات الانتاجية في المدينة تتسع على حساب الاراضي الزراعية المحيطة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3926538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 ا</a:t>
            </a:r>
            <a:endParaRPr lang="ar-IQ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ar-IQ" sz="2800" dirty="0" smtClean="0"/>
              <a:t>6- من العوامل التي تؤدي الى نضوب الريف من سكانه وانخفاض انتاجيته وجود الامراض والاوبئة التي تفتك بالمحاصيل والحيوانات </a:t>
            </a:r>
          </a:p>
          <a:p>
            <a:pPr marL="0" indent="0">
              <a:buNone/>
            </a:pPr>
            <a:r>
              <a:rPr lang="ar-IQ" sz="2800" dirty="0" smtClean="0"/>
              <a:t>7- وجود ضمان لكبار السن يدفع صغار السن الى ترك الحقول الزراعية بحثا عن اعمال يستطيعون الحصول منها على معاش تقاعدي في المستقبل </a:t>
            </a:r>
          </a:p>
          <a:p>
            <a:pPr marL="0" indent="0">
              <a:buNone/>
            </a:pPr>
            <a:r>
              <a:rPr lang="ar-IQ" sz="2800" dirty="0" smtClean="0"/>
              <a:t>سؤال//كيف تؤثر الايدي العاملة الريفية على العملية الانتاجية في المدينة</a:t>
            </a:r>
          </a:p>
          <a:p>
            <a:pPr marL="0" indent="0">
              <a:buNone/>
            </a:pPr>
            <a:r>
              <a:rPr lang="ar-IQ" sz="2800" dirty="0" smtClean="0"/>
              <a:t>الجواب//</a:t>
            </a:r>
          </a:p>
          <a:p>
            <a:pPr marL="0" indent="0">
              <a:buNone/>
            </a:pPr>
            <a:r>
              <a:rPr lang="ar-IQ" sz="2800" dirty="0" smtClean="0"/>
              <a:t>1- الهجرات الواسعة من الريف الى المدينة يؤدي الى ظهور البطالة لعدم قابلية المدن في ايجاد الاعمال الانتاجية الملائمة للمهاجرين </a:t>
            </a:r>
          </a:p>
          <a:p>
            <a:pPr marL="0" indent="0">
              <a:buNone/>
            </a:pPr>
            <a:r>
              <a:rPr lang="ar-IQ" sz="2800" dirty="0" smtClean="0"/>
              <a:t>2- ان الاموال التي كانت يجب ان تخصص </a:t>
            </a:r>
            <a:r>
              <a:rPr lang="ar-IQ" sz="2800" dirty="0" err="1" smtClean="0"/>
              <a:t>للانتاج</a:t>
            </a:r>
            <a:r>
              <a:rPr lang="ar-IQ" sz="2800" dirty="0" smtClean="0"/>
              <a:t> يضطر القائمون على تنظيم الحياة في المدنية على انفاق الكثير منها على قطاع الخدمات لتوفير السكن والنقل والخدمات الصحية والتعليمة والغذاء الملائم والعشرات من </a:t>
            </a:r>
            <a:r>
              <a:rPr lang="ar-IQ" sz="2800" dirty="0" err="1" smtClean="0"/>
              <a:t>الخدما</a:t>
            </a:r>
            <a:r>
              <a:rPr lang="ar-IQ" sz="2800" dirty="0" smtClean="0"/>
              <a:t> ت الاخرى للمهاجرين .</a:t>
            </a:r>
            <a:endParaRPr lang="ar-IQ" sz="2800" dirty="0"/>
          </a:p>
        </p:txBody>
      </p:sp>
    </p:spTree>
    <p:extLst>
      <p:ext uri="{BB962C8B-B14F-4D97-AF65-F5344CB8AC3E}">
        <p14:creationId xmlns:p14="http://schemas.microsoft.com/office/powerpoint/2010/main" val="4170331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775</Words>
  <Application>Microsoft Office PowerPoint</Application>
  <PresentationFormat>عرض على الشاشة (3:4)‏</PresentationFormat>
  <Paragraphs>48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تدفق</vt:lpstr>
      <vt:lpstr>وزارة التعليم العالي والبحث العلمي جامعة ديالى/كلية التربية للعلوم الانسانية قسم الجغرافية/الدراسة المسائية </vt:lpstr>
      <vt:lpstr>جغرافية الريف</vt:lpstr>
      <vt:lpstr>جغرافية الريف</vt:lpstr>
      <vt:lpstr>جغرافية الريف</vt:lpstr>
      <vt:lpstr>جغرافية الريف</vt:lpstr>
      <vt:lpstr>جغرافية الريف</vt:lpstr>
      <vt:lpstr>جغرافية الريف</vt:lpstr>
      <vt:lpstr>جغرافية الريف</vt:lpstr>
      <vt:lpstr> ا</vt:lpstr>
      <vt:lpstr>جغرافية الريف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Smart</dc:creator>
  <cp:lastModifiedBy>Smart</cp:lastModifiedBy>
  <cp:revision>10</cp:revision>
  <dcterms:created xsi:type="dcterms:W3CDTF">2020-05-06T16:49:10Z</dcterms:created>
  <dcterms:modified xsi:type="dcterms:W3CDTF">2020-05-06T18:37:26Z</dcterms:modified>
</cp:coreProperties>
</file>