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2"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Lst>
  <p:sldSz cx="9144000" cy="6858000" type="screen4x3"/>
  <p:notesSz cx="6858000" cy="9144000"/>
  <p:custDataLst>
    <p:tags r:id="rId29"/>
  </p:custDataLst>
  <p:defaultTextStyle>
    <a:defPPr lvl="0">
      <a:defRPr lang="ar-IQ"/>
    </a:defPPr>
    <a:lvl1pPr marL="0" lvl="0" algn="r" defTabSz="914400" rtl="1" eaLnBrk="1" latinLnBrk="0" hangingPunct="1">
      <a:defRPr sz="1800" kern="1200">
        <a:solidFill>
          <a:schemeClr val="tx1"/>
        </a:solidFill>
        <a:latin typeface="+mn-lt"/>
        <a:ea typeface="+mn-ea"/>
        <a:cs typeface="+mn-cs"/>
      </a:defRPr>
    </a:lvl1pPr>
    <a:lvl2pPr marL="457200" lvl="1" algn="r" defTabSz="914400" rtl="1" eaLnBrk="1" latinLnBrk="0" hangingPunct="1">
      <a:defRPr sz="1800" kern="1200">
        <a:solidFill>
          <a:schemeClr val="tx1"/>
        </a:solidFill>
        <a:latin typeface="+mn-lt"/>
        <a:ea typeface="+mn-ea"/>
        <a:cs typeface="+mn-cs"/>
      </a:defRPr>
    </a:lvl2pPr>
    <a:lvl3pPr marL="914400" lvl="2" algn="r" defTabSz="914400" rtl="1" eaLnBrk="1" latinLnBrk="0" hangingPunct="1">
      <a:defRPr sz="1800" kern="1200">
        <a:solidFill>
          <a:schemeClr val="tx1"/>
        </a:solidFill>
        <a:latin typeface="+mn-lt"/>
        <a:ea typeface="+mn-ea"/>
        <a:cs typeface="+mn-cs"/>
      </a:defRPr>
    </a:lvl3pPr>
    <a:lvl4pPr marL="1371600" lvl="3" algn="r" defTabSz="914400" rtl="1" eaLnBrk="1" latinLnBrk="0" hangingPunct="1">
      <a:defRPr sz="1800" kern="1200">
        <a:solidFill>
          <a:schemeClr val="tx1"/>
        </a:solidFill>
        <a:latin typeface="+mn-lt"/>
        <a:ea typeface="+mn-ea"/>
        <a:cs typeface="+mn-cs"/>
      </a:defRPr>
    </a:lvl4pPr>
    <a:lvl5pPr marL="1828800" lvl="4" algn="r" defTabSz="914400" rtl="1" eaLnBrk="1" latinLnBrk="0" hangingPunct="1">
      <a:defRPr sz="1800" kern="1200">
        <a:solidFill>
          <a:schemeClr val="tx1"/>
        </a:solidFill>
        <a:latin typeface="+mn-lt"/>
        <a:ea typeface="+mn-ea"/>
        <a:cs typeface="+mn-cs"/>
      </a:defRPr>
    </a:lvl5pPr>
    <a:lvl6pPr marL="2286000" lvl="5" algn="r" defTabSz="914400" rtl="1" eaLnBrk="1" latinLnBrk="0" hangingPunct="1">
      <a:defRPr sz="1800" kern="1200">
        <a:solidFill>
          <a:schemeClr val="tx1"/>
        </a:solidFill>
        <a:latin typeface="+mn-lt"/>
        <a:ea typeface="+mn-ea"/>
        <a:cs typeface="+mn-cs"/>
      </a:defRPr>
    </a:lvl6pPr>
    <a:lvl7pPr marL="2743200" lvl="6" algn="r" defTabSz="914400" rtl="1" eaLnBrk="1" latinLnBrk="0" hangingPunct="1">
      <a:defRPr sz="1800" kern="1200">
        <a:solidFill>
          <a:schemeClr val="tx1"/>
        </a:solidFill>
        <a:latin typeface="+mn-lt"/>
        <a:ea typeface="+mn-ea"/>
        <a:cs typeface="+mn-cs"/>
      </a:defRPr>
    </a:lvl7pPr>
    <a:lvl8pPr marL="3200400" lvl="7" algn="r" defTabSz="914400" rtl="1" eaLnBrk="1" latinLnBrk="0" hangingPunct="1">
      <a:defRPr sz="1800" kern="1200">
        <a:solidFill>
          <a:schemeClr val="tx1"/>
        </a:solidFill>
        <a:latin typeface="+mn-lt"/>
        <a:ea typeface="+mn-ea"/>
        <a:cs typeface="+mn-cs"/>
      </a:defRPr>
    </a:lvl8pPr>
    <a:lvl9pPr marL="3657600" lvl="8"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1206"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A120EC-7C63-40E4-BDCC-AC54E260A8C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pPr rtl="1"/>
          <a:endParaRPr lang="ar-IQ"/>
        </a:p>
      </dgm:t>
    </dgm:pt>
    <dgm:pt modelId="{BB97E66F-FDAA-4DA9-BFC1-E4B96280CDBA}">
      <dgm:prSet phldrT="[نص]"/>
      <dgm:spPr/>
      <dgm:t>
        <a:bodyPr/>
        <a:lstStyle/>
        <a:p>
          <a:pPr rtl="1"/>
          <a:r>
            <a:rPr lang="ar-IQ" dirty="0" smtClean="0">
              <a:solidFill>
                <a:srgbClr val="FF0000"/>
              </a:solidFill>
            </a:rPr>
            <a:t>ذكور</a:t>
          </a:r>
          <a:endParaRPr lang="ar-IQ" dirty="0">
            <a:solidFill>
              <a:srgbClr val="FF0000"/>
            </a:solidFill>
          </a:endParaRPr>
        </a:p>
      </dgm:t>
    </dgm:pt>
    <dgm:pt modelId="{35AC0F43-B571-4FEE-B0D5-E42CA7AFCBA9}" type="parTrans" cxnId="{5ED682D3-6A90-4243-B649-2B197B759910}">
      <dgm:prSet/>
      <dgm:spPr/>
      <dgm:t>
        <a:bodyPr/>
        <a:lstStyle/>
        <a:p>
          <a:pPr rtl="1"/>
          <a:endParaRPr lang="ar-IQ"/>
        </a:p>
      </dgm:t>
    </dgm:pt>
    <dgm:pt modelId="{3249B0CC-1514-414A-8EDC-5731A750CCA1}" type="sibTrans" cxnId="{5ED682D3-6A90-4243-B649-2B197B759910}">
      <dgm:prSet/>
      <dgm:spPr/>
      <dgm:t>
        <a:bodyPr/>
        <a:lstStyle/>
        <a:p>
          <a:pPr rtl="1"/>
          <a:endParaRPr lang="ar-IQ"/>
        </a:p>
      </dgm:t>
    </dgm:pt>
    <dgm:pt modelId="{3453DCF3-689F-4F78-BCAD-E4B0B88C1B09}">
      <dgm:prSet phldrT="[نص]"/>
      <dgm:spPr/>
      <dgm:t>
        <a:bodyPr/>
        <a:lstStyle/>
        <a:p>
          <a:pPr rtl="1"/>
          <a:r>
            <a:rPr lang="ar-IQ" dirty="0" smtClean="0">
              <a:solidFill>
                <a:srgbClr val="FF0000"/>
              </a:solidFill>
            </a:rPr>
            <a:t>اناث</a:t>
          </a:r>
          <a:endParaRPr lang="ar-IQ" dirty="0">
            <a:solidFill>
              <a:srgbClr val="FF0000"/>
            </a:solidFill>
          </a:endParaRPr>
        </a:p>
      </dgm:t>
    </dgm:pt>
    <dgm:pt modelId="{578F167C-FAA1-41D5-A3D0-071D2D6FD604}" type="parTrans" cxnId="{C1E74EC9-A23A-454F-B997-87C9D6284AF7}">
      <dgm:prSet/>
      <dgm:spPr/>
      <dgm:t>
        <a:bodyPr/>
        <a:lstStyle/>
        <a:p>
          <a:pPr rtl="1"/>
          <a:endParaRPr lang="ar-IQ"/>
        </a:p>
      </dgm:t>
    </dgm:pt>
    <dgm:pt modelId="{A98546FA-4A6D-4ACF-B08A-1D0A46895E6C}" type="sibTrans" cxnId="{C1E74EC9-A23A-454F-B997-87C9D6284AF7}">
      <dgm:prSet/>
      <dgm:spPr/>
      <dgm:t>
        <a:bodyPr/>
        <a:lstStyle/>
        <a:p>
          <a:pPr rtl="1"/>
          <a:endParaRPr lang="ar-IQ"/>
        </a:p>
      </dgm:t>
    </dgm:pt>
    <dgm:pt modelId="{B74FA3D7-4747-4494-90F0-EF266DF7C466}" type="pres">
      <dgm:prSet presAssocID="{68A120EC-7C63-40E4-BDCC-AC54E260A8CB}" presName="Name0" presStyleCnt="0">
        <dgm:presLayoutVars>
          <dgm:chMax val="7"/>
          <dgm:chPref val="7"/>
          <dgm:dir/>
        </dgm:presLayoutVars>
      </dgm:prSet>
      <dgm:spPr/>
      <dgm:t>
        <a:bodyPr/>
        <a:lstStyle/>
        <a:p>
          <a:pPr rtl="1"/>
          <a:endParaRPr lang="ar-IQ"/>
        </a:p>
      </dgm:t>
    </dgm:pt>
    <dgm:pt modelId="{CDF68E39-AB8C-4183-BA81-E3AEFBC5AB9C}" type="pres">
      <dgm:prSet presAssocID="{68A120EC-7C63-40E4-BDCC-AC54E260A8CB}" presName="Name1" presStyleCnt="0"/>
      <dgm:spPr/>
    </dgm:pt>
    <dgm:pt modelId="{5EDEF23B-4327-4FF4-AD09-BC3735088D80}" type="pres">
      <dgm:prSet presAssocID="{68A120EC-7C63-40E4-BDCC-AC54E260A8CB}" presName="cycle" presStyleCnt="0"/>
      <dgm:spPr/>
    </dgm:pt>
    <dgm:pt modelId="{8F72084A-F75F-4CB6-A7C8-117812DE00F7}" type="pres">
      <dgm:prSet presAssocID="{68A120EC-7C63-40E4-BDCC-AC54E260A8CB}" presName="srcNode" presStyleLbl="node1" presStyleIdx="0" presStyleCnt="2"/>
      <dgm:spPr/>
    </dgm:pt>
    <dgm:pt modelId="{30A82A91-1A08-4B32-AFD5-D4E0FC2AEA59}" type="pres">
      <dgm:prSet presAssocID="{68A120EC-7C63-40E4-BDCC-AC54E260A8CB}" presName="conn" presStyleLbl="parChTrans1D2" presStyleIdx="0" presStyleCnt="1"/>
      <dgm:spPr/>
      <dgm:t>
        <a:bodyPr/>
        <a:lstStyle/>
        <a:p>
          <a:pPr rtl="1"/>
          <a:endParaRPr lang="ar-IQ"/>
        </a:p>
      </dgm:t>
    </dgm:pt>
    <dgm:pt modelId="{2D505211-83E1-436A-9C84-F8C41A2DBDBF}" type="pres">
      <dgm:prSet presAssocID="{68A120EC-7C63-40E4-BDCC-AC54E260A8CB}" presName="extraNode" presStyleLbl="node1" presStyleIdx="0" presStyleCnt="2"/>
      <dgm:spPr/>
    </dgm:pt>
    <dgm:pt modelId="{18A7F725-481D-4795-BC84-3B3F5D950C3A}" type="pres">
      <dgm:prSet presAssocID="{68A120EC-7C63-40E4-BDCC-AC54E260A8CB}" presName="dstNode" presStyleLbl="node1" presStyleIdx="0" presStyleCnt="2"/>
      <dgm:spPr/>
    </dgm:pt>
    <dgm:pt modelId="{F67891CE-E65A-45AA-BED1-9B5C0AD8EED0}" type="pres">
      <dgm:prSet presAssocID="{BB97E66F-FDAA-4DA9-BFC1-E4B96280CDBA}" presName="text_1" presStyleLbl="node1" presStyleIdx="0" presStyleCnt="2" custScaleY="61724" custLinFactNeighborX="-1074" custLinFactNeighborY="3682">
        <dgm:presLayoutVars>
          <dgm:bulletEnabled val="1"/>
        </dgm:presLayoutVars>
      </dgm:prSet>
      <dgm:spPr/>
      <dgm:t>
        <a:bodyPr/>
        <a:lstStyle/>
        <a:p>
          <a:pPr rtl="1"/>
          <a:endParaRPr lang="ar-IQ"/>
        </a:p>
      </dgm:t>
    </dgm:pt>
    <dgm:pt modelId="{F05BBC71-072D-48AF-ADB7-C13EFA06D3D3}" type="pres">
      <dgm:prSet presAssocID="{BB97E66F-FDAA-4DA9-BFC1-E4B96280CDBA}" presName="accent_1" presStyleCnt="0"/>
      <dgm:spPr/>
    </dgm:pt>
    <dgm:pt modelId="{01867B18-DACA-47A8-AA77-C477537F57BF}" type="pres">
      <dgm:prSet presAssocID="{BB97E66F-FDAA-4DA9-BFC1-E4B96280CDBA}" presName="accentRepeatNode" presStyleLbl="solidFgAcc1" presStyleIdx="0" presStyleCnt="2" custAng="13330966" custFlipVert="1" custScaleX="77432" custScaleY="73668"/>
      <dgm:spPr/>
    </dgm:pt>
    <dgm:pt modelId="{890E3241-E2AC-49EA-AE82-B587CE36B7CB}" type="pres">
      <dgm:prSet presAssocID="{3453DCF3-689F-4F78-BCAD-E4B0B88C1B09}" presName="text_2" presStyleLbl="node1" presStyleIdx="1" presStyleCnt="2" custScaleY="53850" custLinFactNeighborX="-1074" custLinFactNeighborY="21954">
        <dgm:presLayoutVars>
          <dgm:bulletEnabled val="1"/>
        </dgm:presLayoutVars>
      </dgm:prSet>
      <dgm:spPr/>
      <dgm:t>
        <a:bodyPr/>
        <a:lstStyle/>
        <a:p>
          <a:pPr rtl="1"/>
          <a:endParaRPr lang="ar-IQ"/>
        </a:p>
      </dgm:t>
    </dgm:pt>
    <dgm:pt modelId="{FA373DDE-53D0-4B1F-B763-25A51E52E0AB}" type="pres">
      <dgm:prSet presAssocID="{3453DCF3-689F-4F78-BCAD-E4B0B88C1B09}" presName="accent_2" presStyleCnt="0"/>
      <dgm:spPr/>
    </dgm:pt>
    <dgm:pt modelId="{386A4724-77FB-4EA6-A1AD-BE1468066E68}" type="pres">
      <dgm:prSet presAssocID="{3453DCF3-689F-4F78-BCAD-E4B0B88C1B09}" presName="accentRepeatNode" presStyleLbl="solidFgAcc1" presStyleIdx="1" presStyleCnt="2" custAng="19344550" custScaleX="90523" custScaleY="58985" custLinFactNeighborX="-744" custLinFactNeighborY="5103"/>
      <dgm:spPr/>
    </dgm:pt>
  </dgm:ptLst>
  <dgm:cxnLst>
    <dgm:cxn modelId="{302FA20D-E0C1-464C-BDF0-19E57086F940}" type="presOf" srcId="{BB97E66F-FDAA-4DA9-BFC1-E4B96280CDBA}" destId="{F67891CE-E65A-45AA-BED1-9B5C0AD8EED0}" srcOrd="0" destOrd="0" presId="urn:microsoft.com/office/officeart/2008/layout/VerticalCurvedList"/>
    <dgm:cxn modelId="{DC0DF188-3284-495A-A299-DA779A69035A}" type="presOf" srcId="{3453DCF3-689F-4F78-BCAD-E4B0B88C1B09}" destId="{890E3241-E2AC-49EA-AE82-B587CE36B7CB}" srcOrd="0" destOrd="0" presId="urn:microsoft.com/office/officeart/2008/layout/VerticalCurvedList"/>
    <dgm:cxn modelId="{73B07C57-3ECB-487B-A164-C0F0EAACFA00}" type="presOf" srcId="{68A120EC-7C63-40E4-BDCC-AC54E260A8CB}" destId="{B74FA3D7-4747-4494-90F0-EF266DF7C466}" srcOrd="0" destOrd="0" presId="urn:microsoft.com/office/officeart/2008/layout/VerticalCurvedList"/>
    <dgm:cxn modelId="{5ED682D3-6A90-4243-B649-2B197B759910}" srcId="{68A120EC-7C63-40E4-BDCC-AC54E260A8CB}" destId="{BB97E66F-FDAA-4DA9-BFC1-E4B96280CDBA}" srcOrd="0" destOrd="0" parTransId="{35AC0F43-B571-4FEE-B0D5-E42CA7AFCBA9}" sibTransId="{3249B0CC-1514-414A-8EDC-5731A750CCA1}"/>
    <dgm:cxn modelId="{D5E25657-3901-4191-9451-D2AD804EE3EA}" type="presOf" srcId="{3249B0CC-1514-414A-8EDC-5731A750CCA1}" destId="{30A82A91-1A08-4B32-AFD5-D4E0FC2AEA59}" srcOrd="0" destOrd="0" presId="urn:microsoft.com/office/officeart/2008/layout/VerticalCurvedList"/>
    <dgm:cxn modelId="{C1E74EC9-A23A-454F-B997-87C9D6284AF7}" srcId="{68A120EC-7C63-40E4-BDCC-AC54E260A8CB}" destId="{3453DCF3-689F-4F78-BCAD-E4B0B88C1B09}" srcOrd="1" destOrd="0" parTransId="{578F167C-FAA1-41D5-A3D0-071D2D6FD604}" sibTransId="{A98546FA-4A6D-4ACF-B08A-1D0A46895E6C}"/>
    <dgm:cxn modelId="{F025296E-9FB9-4B14-9F9C-953C7041F9EB}" type="presParOf" srcId="{B74FA3D7-4747-4494-90F0-EF266DF7C466}" destId="{CDF68E39-AB8C-4183-BA81-E3AEFBC5AB9C}" srcOrd="0" destOrd="0" presId="urn:microsoft.com/office/officeart/2008/layout/VerticalCurvedList"/>
    <dgm:cxn modelId="{906907D9-A002-4A4D-87E3-171BC47CAA7D}" type="presParOf" srcId="{CDF68E39-AB8C-4183-BA81-E3AEFBC5AB9C}" destId="{5EDEF23B-4327-4FF4-AD09-BC3735088D80}" srcOrd="0" destOrd="0" presId="urn:microsoft.com/office/officeart/2008/layout/VerticalCurvedList"/>
    <dgm:cxn modelId="{86DB96C7-DFF2-4D9A-A626-FB654CFB3C44}" type="presParOf" srcId="{5EDEF23B-4327-4FF4-AD09-BC3735088D80}" destId="{8F72084A-F75F-4CB6-A7C8-117812DE00F7}" srcOrd="0" destOrd="0" presId="urn:microsoft.com/office/officeart/2008/layout/VerticalCurvedList"/>
    <dgm:cxn modelId="{FCD5AC95-E811-45AD-83FB-7AB462CBA169}" type="presParOf" srcId="{5EDEF23B-4327-4FF4-AD09-BC3735088D80}" destId="{30A82A91-1A08-4B32-AFD5-D4E0FC2AEA59}" srcOrd="1" destOrd="0" presId="urn:microsoft.com/office/officeart/2008/layout/VerticalCurvedList"/>
    <dgm:cxn modelId="{E582F943-1CB2-46DF-8ABC-0E5DCE116879}" type="presParOf" srcId="{5EDEF23B-4327-4FF4-AD09-BC3735088D80}" destId="{2D505211-83E1-436A-9C84-F8C41A2DBDBF}" srcOrd="2" destOrd="0" presId="urn:microsoft.com/office/officeart/2008/layout/VerticalCurvedList"/>
    <dgm:cxn modelId="{ECF97AD4-D37C-429F-8760-7E5E24172001}" type="presParOf" srcId="{5EDEF23B-4327-4FF4-AD09-BC3735088D80}" destId="{18A7F725-481D-4795-BC84-3B3F5D950C3A}" srcOrd="3" destOrd="0" presId="urn:microsoft.com/office/officeart/2008/layout/VerticalCurvedList"/>
    <dgm:cxn modelId="{FA793BFA-6DCD-48FB-BDA1-AAB1270B538F}" type="presParOf" srcId="{CDF68E39-AB8C-4183-BA81-E3AEFBC5AB9C}" destId="{F67891CE-E65A-45AA-BED1-9B5C0AD8EED0}" srcOrd="1" destOrd="0" presId="urn:microsoft.com/office/officeart/2008/layout/VerticalCurvedList"/>
    <dgm:cxn modelId="{93B6539B-EDDE-4D0E-A2C6-9603D9ECDD98}" type="presParOf" srcId="{CDF68E39-AB8C-4183-BA81-E3AEFBC5AB9C}" destId="{F05BBC71-072D-48AF-ADB7-C13EFA06D3D3}" srcOrd="2" destOrd="0" presId="urn:microsoft.com/office/officeart/2008/layout/VerticalCurvedList"/>
    <dgm:cxn modelId="{F113FF8C-D5EA-4F6C-8327-6DF9C015FEEB}" type="presParOf" srcId="{F05BBC71-072D-48AF-ADB7-C13EFA06D3D3}" destId="{01867B18-DACA-47A8-AA77-C477537F57BF}" srcOrd="0" destOrd="0" presId="urn:microsoft.com/office/officeart/2008/layout/VerticalCurvedList"/>
    <dgm:cxn modelId="{35464182-E501-4967-A37B-B9B7164B0EB1}" type="presParOf" srcId="{CDF68E39-AB8C-4183-BA81-E3AEFBC5AB9C}" destId="{890E3241-E2AC-49EA-AE82-B587CE36B7CB}" srcOrd="3" destOrd="0" presId="urn:microsoft.com/office/officeart/2008/layout/VerticalCurvedList"/>
    <dgm:cxn modelId="{82DC638F-A542-4274-90BB-488D40CC7C5A}" type="presParOf" srcId="{CDF68E39-AB8C-4183-BA81-E3AEFBC5AB9C}" destId="{FA373DDE-53D0-4B1F-B763-25A51E52E0AB}" srcOrd="4" destOrd="0" presId="urn:microsoft.com/office/officeart/2008/layout/VerticalCurvedList"/>
    <dgm:cxn modelId="{9F4EA9C4-D068-4E66-B2EB-75EE1EDC3CBB}" type="presParOf" srcId="{FA373DDE-53D0-4B1F-B763-25A51E52E0AB}" destId="{386A4724-77FB-4EA6-A1AD-BE1468066E6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5B6C51-CE1F-4FF7-918D-4494C015249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pPr rtl="1"/>
          <a:endParaRPr lang="ar-IQ"/>
        </a:p>
      </dgm:t>
    </dgm:pt>
    <dgm:pt modelId="{CA01B9DC-9005-4007-B683-5242C3FA2D74}">
      <dgm:prSet phldrT="[نص]" custT="1"/>
      <dgm:spPr>
        <a:solidFill>
          <a:schemeClr val="accent3">
            <a:lumMod val="50000"/>
          </a:schemeClr>
        </a:solidFill>
        <a:ln>
          <a:solidFill>
            <a:schemeClr val="accent3">
              <a:lumMod val="20000"/>
              <a:lumOff val="80000"/>
            </a:schemeClr>
          </a:solidFill>
        </a:ln>
      </dgm:spPr>
      <dgm:t>
        <a:bodyPr/>
        <a:lstStyle/>
        <a:p>
          <a:pPr algn="ctr" rtl="1"/>
          <a:r>
            <a:rPr lang="ar-IQ" sz="2400" dirty="0" smtClean="0"/>
            <a:t>فئة صغار العمر اقل من 15 سنة</a:t>
          </a:r>
          <a:endParaRPr lang="ar-IQ" sz="2400" dirty="0"/>
        </a:p>
      </dgm:t>
    </dgm:pt>
    <dgm:pt modelId="{C74F9747-41B7-4E71-B695-D878343CBD5D}" type="parTrans" cxnId="{221080CE-1078-43F4-95DE-23AE3E7E075A}">
      <dgm:prSet/>
      <dgm:spPr/>
      <dgm:t>
        <a:bodyPr/>
        <a:lstStyle/>
        <a:p>
          <a:pPr rtl="1"/>
          <a:endParaRPr lang="ar-IQ"/>
        </a:p>
      </dgm:t>
    </dgm:pt>
    <dgm:pt modelId="{4614BF96-323D-4ADF-A683-31FD35569FD2}" type="sibTrans" cxnId="{221080CE-1078-43F4-95DE-23AE3E7E075A}">
      <dgm:prSet/>
      <dgm:spPr/>
      <dgm:t>
        <a:bodyPr/>
        <a:lstStyle/>
        <a:p>
          <a:pPr rtl="1"/>
          <a:endParaRPr lang="ar-IQ"/>
        </a:p>
      </dgm:t>
    </dgm:pt>
    <dgm:pt modelId="{0F214E5F-F082-4661-B3C7-6FFF2692702D}">
      <dgm:prSet phldrT="[نص]" custT="1"/>
      <dgm:spPr>
        <a:solidFill>
          <a:schemeClr val="accent3">
            <a:lumMod val="50000"/>
          </a:schemeClr>
        </a:solidFill>
      </dgm:spPr>
      <dgm:t>
        <a:bodyPr/>
        <a:lstStyle/>
        <a:p>
          <a:pPr algn="ctr" rtl="1"/>
          <a:r>
            <a:rPr lang="ar-IQ" sz="2400" dirty="0" smtClean="0"/>
            <a:t>فئة متوسطي العمر من 15 -64 سنة</a:t>
          </a:r>
          <a:endParaRPr lang="ar-IQ" sz="2400" dirty="0"/>
        </a:p>
      </dgm:t>
    </dgm:pt>
    <dgm:pt modelId="{96468403-7335-4B27-8237-3C28437028D2}" type="parTrans" cxnId="{A26D3FFD-A615-496F-B106-F7ABBB5D41F6}">
      <dgm:prSet/>
      <dgm:spPr/>
      <dgm:t>
        <a:bodyPr/>
        <a:lstStyle/>
        <a:p>
          <a:pPr rtl="1"/>
          <a:endParaRPr lang="ar-IQ"/>
        </a:p>
      </dgm:t>
    </dgm:pt>
    <dgm:pt modelId="{10238F6E-42BF-462C-9239-5874B7187DCE}" type="sibTrans" cxnId="{A26D3FFD-A615-496F-B106-F7ABBB5D41F6}">
      <dgm:prSet/>
      <dgm:spPr/>
      <dgm:t>
        <a:bodyPr/>
        <a:lstStyle/>
        <a:p>
          <a:pPr rtl="1"/>
          <a:endParaRPr lang="ar-IQ"/>
        </a:p>
      </dgm:t>
    </dgm:pt>
    <dgm:pt modelId="{88C198D7-1540-44CE-973D-33F7CDE337A2}">
      <dgm:prSet phldrT="[نص]" custT="1"/>
      <dgm:spPr>
        <a:solidFill>
          <a:schemeClr val="accent3">
            <a:lumMod val="50000"/>
          </a:schemeClr>
        </a:solidFill>
      </dgm:spPr>
      <dgm:t>
        <a:bodyPr/>
        <a:lstStyle/>
        <a:p>
          <a:pPr algn="ctr" rtl="1"/>
          <a:r>
            <a:rPr lang="ar-IQ" sz="2400" dirty="0" smtClean="0"/>
            <a:t>فئة كبار السن ( المسنون) 65 سنة فأكثر</a:t>
          </a:r>
          <a:endParaRPr lang="ar-IQ" sz="2400" dirty="0"/>
        </a:p>
      </dgm:t>
    </dgm:pt>
    <dgm:pt modelId="{61CD4F03-36F6-409E-A493-3BEE54273841}" type="parTrans" cxnId="{696CCA14-071B-4315-8EFB-83039E783A3E}">
      <dgm:prSet/>
      <dgm:spPr/>
      <dgm:t>
        <a:bodyPr/>
        <a:lstStyle/>
        <a:p>
          <a:pPr rtl="1"/>
          <a:endParaRPr lang="ar-IQ"/>
        </a:p>
      </dgm:t>
    </dgm:pt>
    <dgm:pt modelId="{DA10F98B-D253-4CA0-96C9-9F8F327A133E}" type="sibTrans" cxnId="{696CCA14-071B-4315-8EFB-83039E783A3E}">
      <dgm:prSet/>
      <dgm:spPr/>
      <dgm:t>
        <a:bodyPr/>
        <a:lstStyle/>
        <a:p>
          <a:pPr rtl="1"/>
          <a:endParaRPr lang="ar-IQ"/>
        </a:p>
      </dgm:t>
    </dgm:pt>
    <dgm:pt modelId="{08E370FE-94D4-4DA3-9A8A-EB57363C381D}">
      <dgm:prSet/>
      <dgm:spPr>
        <a:solidFill>
          <a:schemeClr val="accent3">
            <a:lumMod val="50000"/>
          </a:schemeClr>
        </a:solidFill>
      </dgm:spPr>
      <dgm:t>
        <a:bodyPr/>
        <a:lstStyle/>
        <a:p>
          <a:pPr algn="l" rtl="1"/>
          <a:endParaRPr lang="ar-IQ" sz="1300" dirty="0"/>
        </a:p>
      </dgm:t>
    </dgm:pt>
    <dgm:pt modelId="{16C45152-6DF5-43B1-88F9-30F9ACD0452C}" type="parTrans" cxnId="{FC717F7F-B90C-4EFA-858C-237852C4B7E2}">
      <dgm:prSet/>
      <dgm:spPr/>
      <dgm:t>
        <a:bodyPr/>
        <a:lstStyle/>
        <a:p>
          <a:pPr rtl="1"/>
          <a:endParaRPr lang="ar-IQ"/>
        </a:p>
      </dgm:t>
    </dgm:pt>
    <dgm:pt modelId="{A1F03EF5-9228-479A-8842-1A3DAF1E416D}" type="sibTrans" cxnId="{FC717F7F-B90C-4EFA-858C-237852C4B7E2}">
      <dgm:prSet/>
      <dgm:spPr/>
      <dgm:t>
        <a:bodyPr/>
        <a:lstStyle/>
        <a:p>
          <a:pPr rtl="1"/>
          <a:endParaRPr lang="ar-IQ"/>
        </a:p>
      </dgm:t>
    </dgm:pt>
    <dgm:pt modelId="{11D4439B-C796-4CAC-AF48-9B828A8DFB3E}" type="pres">
      <dgm:prSet presAssocID="{7E5B6C51-CE1F-4FF7-918D-4494C015249D}" presName="Name0" presStyleCnt="0">
        <dgm:presLayoutVars>
          <dgm:chMax val="7"/>
          <dgm:chPref val="7"/>
          <dgm:dir/>
        </dgm:presLayoutVars>
      </dgm:prSet>
      <dgm:spPr/>
      <dgm:t>
        <a:bodyPr/>
        <a:lstStyle/>
        <a:p>
          <a:pPr rtl="1"/>
          <a:endParaRPr lang="ar-IQ"/>
        </a:p>
      </dgm:t>
    </dgm:pt>
    <dgm:pt modelId="{3F748DED-A3F5-4E84-89CE-850B5DA856E4}" type="pres">
      <dgm:prSet presAssocID="{7E5B6C51-CE1F-4FF7-918D-4494C015249D}" presName="Name1" presStyleCnt="0"/>
      <dgm:spPr/>
    </dgm:pt>
    <dgm:pt modelId="{D8D1B3F7-F6B0-463E-BEDB-F706086FB151}" type="pres">
      <dgm:prSet presAssocID="{7E5B6C51-CE1F-4FF7-918D-4494C015249D}" presName="cycle" presStyleCnt="0"/>
      <dgm:spPr/>
    </dgm:pt>
    <dgm:pt modelId="{A2EB41EA-D73C-4DCB-B0A4-FA7271CE074C}" type="pres">
      <dgm:prSet presAssocID="{7E5B6C51-CE1F-4FF7-918D-4494C015249D}" presName="srcNode" presStyleLbl="node1" presStyleIdx="0" presStyleCnt="3"/>
      <dgm:spPr/>
    </dgm:pt>
    <dgm:pt modelId="{4F484E97-045D-444B-82E1-E67E9C783C18}" type="pres">
      <dgm:prSet presAssocID="{7E5B6C51-CE1F-4FF7-918D-4494C015249D}" presName="conn" presStyleLbl="parChTrans1D2" presStyleIdx="0" presStyleCnt="1"/>
      <dgm:spPr/>
      <dgm:t>
        <a:bodyPr/>
        <a:lstStyle/>
        <a:p>
          <a:pPr rtl="1"/>
          <a:endParaRPr lang="ar-IQ"/>
        </a:p>
      </dgm:t>
    </dgm:pt>
    <dgm:pt modelId="{4F1CEB0D-0598-441D-86F7-B78CA29B2246}" type="pres">
      <dgm:prSet presAssocID="{7E5B6C51-CE1F-4FF7-918D-4494C015249D}" presName="extraNode" presStyleLbl="node1" presStyleIdx="0" presStyleCnt="3"/>
      <dgm:spPr/>
    </dgm:pt>
    <dgm:pt modelId="{366D966C-34C6-458F-ADEC-762390D7CEFB}" type="pres">
      <dgm:prSet presAssocID="{7E5B6C51-CE1F-4FF7-918D-4494C015249D}" presName="dstNode" presStyleLbl="node1" presStyleIdx="0" presStyleCnt="3"/>
      <dgm:spPr/>
    </dgm:pt>
    <dgm:pt modelId="{3D70A087-8CA7-4C82-8E84-B4507600597D}" type="pres">
      <dgm:prSet presAssocID="{CA01B9DC-9005-4007-B683-5242C3FA2D74}" presName="text_1" presStyleLbl="node1" presStyleIdx="0" presStyleCnt="3">
        <dgm:presLayoutVars>
          <dgm:bulletEnabled val="1"/>
        </dgm:presLayoutVars>
      </dgm:prSet>
      <dgm:spPr/>
      <dgm:t>
        <a:bodyPr/>
        <a:lstStyle/>
        <a:p>
          <a:pPr rtl="1"/>
          <a:endParaRPr lang="ar-IQ"/>
        </a:p>
      </dgm:t>
    </dgm:pt>
    <dgm:pt modelId="{4C9991E2-F830-4D82-920E-CC725ACFDD82}" type="pres">
      <dgm:prSet presAssocID="{CA01B9DC-9005-4007-B683-5242C3FA2D74}" presName="accent_1" presStyleCnt="0"/>
      <dgm:spPr/>
    </dgm:pt>
    <dgm:pt modelId="{5EC4B3F7-D920-40F5-A0AF-FC9C680FD8EF}" type="pres">
      <dgm:prSet presAssocID="{CA01B9DC-9005-4007-B683-5242C3FA2D74}" presName="accentRepeatNode" presStyleLbl="solidFgAcc1" presStyleIdx="0" presStyleCnt="3"/>
      <dgm:spPr/>
    </dgm:pt>
    <dgm:pt modelId="{6B7DC58E-C0C1-4FA3-B7DD-29CDDB608C20}" type="pres">
      <dgm:prSet presAssocID="{0F214E5F-F082-4661-B3C7-6FFF2692702D}" presName="text_2" presStyleLbl="node1" presStyleIdx="1" presStyleCnt="3">
        <dgm:presLayoutVars>
          <dgm:bulletEnabled val="1"/>
        </dgm:presLayoutVars>
      </dgm:prSet>
      <dgm:spPr/>
      <dgm:t>
        <a:bodyPr/>
        <a:lstStyle/>
        <a:p>
          <a:pPr rtl="1"/>
          <a:endParaRPr lang="ar-IQ"/>
        </a:p>
      </dgm:t>
    </dgm:pt>
    <dgm:pt modelId="{31D8563A-E3ED-453B-B626-62974C67BE33}" type="pres">
      <dgm:prSet presAssocID="{0F214E5F-F082-4661-B3C7-6FFF2692702D}" presName="accent_2" presStyleCnt="0"/>
      <dgm:spPr/>
    </dgm:pt>
    <dgm:pt modelId="{7D267249-FD07-4CF6-90E9-C9C6A6D1C1B7}" type="pres">
      <dgm:prSet presAssocID="{0F214E5F-F082-4661-B3C7-6FFF2692702D}" presName="accentRepeatNode" presStyleLbl="solidFgAcc1" presStyleIdx="1" presStyleCnt="3"/>
      <dgm:spPr/>
    </dgm:pt>
    <dgm:pt modelId="{063A59B4-E0C9-4803-9169-C128176BA8D1}" type="pres">
      <dgm:prSet presAssocID="{88C198D7-1540-44CE-973D-33F7CDE337A2}" presName="text_3" presStyleLbl="node1" presStyleIdx="2" presStyleCnt="3">
        <dgm:presLayoutVars>
          <dgm:bulletEnabled val="1"/>
        </dgm:presLayoutVars>
      </dgm:prSet>
      <dgm:spPr/>
      <dgm:t>
        <a:bodyPr/>
        <a:lstStyle/>
        <a:p>
          <a:pPr rtl="1"/>
          <a:endParaRPr lang="ar-IQ"/>
        </a:p>
      </dgm:t>
    </dgm:pt>
    <dgm:pt modelId="{17B748A2-6594-43B7-89D5-0F2B44A09F8A}" type="pres">
      <dgm:prSet presAssocID="{88C198D7-1540-44CE-973D-33F7CDE337A2}" presName="accent_3" presStyleCnt="0"/>
      <dgm:spPr/>
    </dgm:pt>
    <dgm:pt modelId="{3280E908-2E90-4268-9799-959F3C5CEDBA}" type="pres">
      <dgm:prSet presAssocID="{88C198D7-1540-44CE-973D-33F7CDE337A2}" presName="accentRepeatNode" presStyleLbl="solidFgAcc1" presStyleIdx="2" presStyleCnt="3"/>
      <dgm:spPr/>
    </dgm:pt>
  </dgm:ptLst>
  <dgm:cxnLst>
    <dgm:cxn modelId="{221080CE-1078-43F4-95DE-23AE3E7E075A}" srcId="{7E5B6C51-CE1F-4FF7-918D-4494C015249D}" destId="{CA01B9DC-9005-4007-B683-5242C3FA2D74}" srcOrd="0" destOrd="0" parTransId="{C74F9747-41B7-4E71-B695-D878343CBD5D}" sibTransId="{4614BF96-323D-4ADF-A683-31FD35569FD2}"/>
    <dgm:cxn modelId="{63691043-4E9B-4FB1-88BA-DE30A60B9F4B}" type="presOf" srcId="{0F214E5F-F082-4661-B3C7-6FFF2692702D}" destId="{6B7DC58E-C0C1-4FA3-B7DD-29CDDB608C20}" srcOrd="0" destOrd="0" presId="urn:microsoft.com/office/officeart/2008/layout/VerticalCurvedList"/>
    <dgm:cxn modelId="{89FEB1BB-3FD5-4413-9C5F-D7A57E0207B9}" type="presOf" srcId="{7E5B6C51-CE1F-4FF7-918D-4494C015249D}" destId="{11D4439B-C796-4CAC-AF48-9B828A8DFB3E}" srcOrd="0" destOrd="0" presId="urn:microsoft.com/office/officeart/2008/layout/VerticalCurvedList"/>
    <dgm:cxn modelId="{A7E68386-017B-474E-893E-D7D76446F1A5}" type="presOf" srcId="{88C198D7-1540-44CE-973D-33F7CDE337A2}" destId="{063A59B4-E0C9-4803-9169-C128176BA8D1}" srcOrd="0" destOrd="0" presId="urn:microsoft.com/office/officeart/2008/layout/VerticalCurvedList"/>
    <dgm:cxn modelId="{696CCA14-071B-4315-8EFB-83039E783A3E}" srcId="{7E5B6C51-CE1F-4FF7-918D-4494C015249D}" destId="{88C198D7-1540-44CE-973D-33F7CDE337A2}" srcOrd="2" destOrd="0" parTransId="{61CD4F03-36F6-409E-A493-3BEE54273841}" sibTransId="{DA10F98B-D253-4CA0-96C9-9F8F327A133E}"/>
    <dgm:cxn modelId="{FC717F7F-B90C-4EFA-858C-237852C4B7E2}" srcId="{88C198D7-1540-44CE-973D-33F7CDE337A2}" destId="{08E370FE-94D4-4DA3-9A8A-EB57363C381D}" srcOrd="0" destOrd="0" parTransId="{16C45152-6DF5-43B1-88F9-30F9ACD0452C}" sibTransId="{A1F03EF5-9228-479A-8842-1A3DAF1E416D}"/>
    <dgm:cxn modelId="{98B07150-76F4-47C5-ADDE-DC585A41E833}" type="presOf" srcId="{08E370FE-94D4-4DA3-9A8A-EB57363C381D}" destId="{063A59B4-E0C9-4803-9169-C128176BA8D1}" srcOrd="0" destOrd="1" presId="urn:microsoft.com/office/officeart/2008/layout/VerticalCurvedList"/>
    <dgm:cxn modelId="{5CC839A8-873C-44D9-BEFB-E59AF6128C08}" type="presOf" srcId="{4614BF96-323D-4ADF-A683-31FD35569FD2}" destId="{4F484E97-045D-444B-82E1-E67E9C783C18}" srcOrd="0" destOrd="0" presId="urn:microsoft.com/office/officeart/2008/layout/VerticalCurvedList"/>
    <dgm:cxn modelId="{A26D3FFD-A615-496F-B106-F7ABBB5D41F6}" srcId="{7E5B6C51-CE1F-4FF7-918D-4494C015249D}" destId="{0F214E5F-F082-4661-B3C7-6FFF2692702D}" srcOrd="1" destOrd="0" parTransId="{96468403-7335-4B27-8237-3C28437028D2}" sibTransId="{10238F6E-42BF-462C-9239-5874B7187DCE}"/>
    <dgm:cxn modelId="{43B3B101-E4D2-4313-8DC5-5279AF00AFE8}" type="presOf" srcId="{CA01B9DC-9005-4007-B683-5242C3FA2D74}" destId="{3D70A087-8CA7-4C82-8E84-B4507600597D}" srcOrd="0" destOrd="0" presId="urn:microsoft.com/office/officeart/2008/layout/VerticalCurvedList"/>
    <dgm:cxn modelId="{568FD32A-06D1-4690-8E73-464AE1E6A2FA}" type="presParOf" srcId="{11D4439B-C796-4CAC-AF48-9B828A8DFB3E}" destId="{3F748DED-A3F5-4E84-89CE-850B5DA856E4}" srcOrd="0" destOrd="0" presId="urn:microsoft.com/office/officeart/2008/layout/VerticalCurvedList"/>
    <dgm:cxn modelId="{1E2F3815-D237-4C9C-B913-D3FA144D0843}" type="presParOf" srcId="{3F748DED-A3F5-4E84-89CE-850B5DA856E4}" destId="{D8D1B3F7-F6B0-463E-BEDB-F706086FB151}" srcOrd="0" destOrd="0" presId="urn:microsoft.com/office/officeart/2008/layout/VerticalCurvedList"/>
    <dgm:cxn modelId="{6B7C6B99-6AFA-4962-9628-2FEC355392E3}" type="presParOf" srcId="{D8D1B3F7-F6B0-463E-BEDB-F706086FB151}" destId="{A2EB41EA-D73C-4DCB-B0A4-FA7271CE074C}" srcOrd="0" destOrd="0" presId="urn:microsoft.com/office/officeart/2008/layout/VerticalCurvedList"/>
    <dgm:cxn modelId="{9DE928AF-73E3-4005-91DF-761B50C21B82}" type="presParOf" srcId="{D8D1B3F7-F6B0-463E-BEDB-F706086FB151}" destId="{4F484E97-045D-444B-82E1-E67E9C783C18}" srcOrd="1" destOrd="0" presId="urn:microsoft.com/office/officeart/2008/layout/VerticalCurvedList"/>
    <dgm:cxn modelId="{C2D9803D-0227-48BA-B07D-7F51A46BB87F}" type="presParOf" srcId="{D8D1B3F7-F6B0-463E-BEDB-F706086FB151}" destId="{4F1CEB0D-0598-441D-86F7-B78CA29B2246}" srcOrd="2" destOrd="0" presId="urn:microsoft.com/office/officeart/2008/layout/VerticalCurvedList"/>
    <dgm:cxn modelId="{DFE89497-F28F-445C-86D5-E24F4230B7CE}" type="presParOf" srcId="{D8D1B3F7-F6B0-463E-BEDB-F706086FB151}" destId="{366D966C-34C6-458F-ADEC-762390D7CEFB}" srcOrd="3" destOrd="0" presId="urn:microsoft.com/office/officeart/2008/layout/VerticalCurvedList"/>
    <dgm:cxn modelId="{B8933019-E72A-4F2B-A58C-E78425B91548}" type="presParOf" srcId="{3F748DED-A3F5-4E84-89CE-850B5DA856E4}" destId="{3D70A087-8CA7-4C82-8E84-B4507600597D}" srcOrd="1" destOrd="0" presId="urn:microsoft.com/office/officeart/2008/layout/VerticalCurvedList"/>
    <dgm:cxn modelId="{9013F81C-D886-4AC2-ABCE-8C43D284C956}" type="presParOf" srcId="{3F748DED-A3F5-4E84-89CE-850B5DA856E4}" destId="{4C9991E2-F830-4D82-920E-CC725ACFDD82}" srcOrd="2" destOrd="0" presId="urn:microsoft.com/office/officeart/2008/layout/VerticalCurvedList"/>
    <dgm:cxn modelId="{A9E6096C-6C1C-4311-A730-C9AC2DB1EA74}" type="presParOf" srcId="{4C9991E2-F830-4D82-920E-CC725ACFDD82}" destId="{5EC4B3F7-D920-40F5-A0AF-FC9C680FD8EF}" srcOrd="0" destOrd="0" presId="urn:microsoft.com/office/officeart/2008/layout/VerticalCurvedList"/>
    <dgm:cxn modelId="{97FFD659-3E5D-4C66-8C75-1851EC3899AD}" type="presParOf" srcId="{3F748DED-A3F5-4E84-89CE-850B5DA856E4}" destId="{6B7DC58E-C0C1-4FA3-B7DD-29CDDB608C20}" srcOrd="3" destOrd="0" presId="urn:microsoft.com/office/officeart/2008/layout/VerticalCurvedList"/>
    <dgm:cxn modelId="{B72A7546-F1A5-4615-BD9F-760B71C86336}" type="presParOf" srcId="{3F748DED-A3F5-4E84-89CE-850B5DA856E4}" destId="{31D8563A-E3ED-453B-B626-62974C67BE33}" srcOrd="4" destOrd="0" presId="urn:microsoft.com/office/officeart/2008/layout/VerticalCurvedList"/>
    <dgm:cxn modelId="{4853A213-AC87-4AAE-9FAD-9844E099C258}" type="presParOf" srcId="{31D8563A-E3ED-453B-B626-62974C67BE33}" destId="{7D267249-FD07-4CF6-90E9-C9C6A6D1C1B7}" srcOrd="0" destOrd="0" presId="urn:microsoft.com/office/officeart/2008/layout/VerticalCurvedList"/>
    <dgm:cxn modelId="{4AB5D4E8-06DA-409A-B9EC-79C1A7C28776}" type="presParOf" srcId="{3F748DED-A3F5-4E84-89CE-850B5DA856E4}" destId="{063A59B4-E0C9-4803-9169-C128176BA8D1}" srcOrd="5" destOrd="0" presId="urn:microsoft.com/office/officeart/2008/layout/VerticalCurvedList"/>
    <dgm:cxn modelId="{B270BB54-4A68-4CC4-8022-F71D47E219EF}" type="presParOf" srcId="{3F748DED-A3F5-4E84-89CE-850B5DA856E4}" destId="{17B748A2-6594-43B7-89D5-0F2B44A09F8A}" srcOrd="6" destOrd="0" presId="urn:microsoft.com/office/officeart/2008/layout/VerticalCurvedList"/>
    <dgm:cxn modelId="{D85C15F5-BCC3-41C3-A4A9-FB8FE8F891B5}" type="presParOf" srcId="{17B748A2-6594-43B7-89D5-0F2B44A09F8A}" destId="{3280E908-2E90-4268-9799-959F3C5CEDBA}"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041A23-7153-487B-A6B3-CDE108EF0395}" type="doc">
      <dgm:prSet loTypeId="urn:microsoft.com/office/officeart/2005/8/layout/hList6" loCatId="list" qsTypeId="urn:microsoft.com/office/officeart/2005/8/quickstyle/simple1" qsCatId="simple" csTypeId="urn:microsoft.com/office/officeart/2005/8/colors/colorful1" csCatId="colorful" phldr="1"/>
      <dgm:spPr/>
      <dgm:t>
        <a:bodyPr/>
        <a:lstStyle/>
        <a:p>
          <a:pPr rtl="1"/>
          <a:endParaRPr lang="ar-IQ"/>
        </a:p>
      </dgm:t>
    </dgm:pt>
    <dgm:pt modelId="{184E9B4D-3150-490D-B015-3C7204BB8546}">
      <dgm:prSet/>
      <dgm:spPr/>
      <dgm:t>
        <a:bodyPr/>
        <a:lstStyle/>
        <a:p>
          <a:pPr rtl="1"/>
          <a:r>
            <a:rPr lang="ar-IQ" dirty="0" smtClean="0">
              <a:solidFill>
                <a:schemeClr val="tx1"/>
              </a:solidFill>
            </a:rPr>
            <a:t>3-الهجرة</a:t>
          </a:r>
          <a:endParaRPr lang="ar-IQ" dirty="0">
            <a:solidFill>
              <a:schemeClr val="tx1"/>
            </a:solidFill>
          </a:endParaRPr>
        </a:p>
      </dgm:t>
    </dgm:pt>
    <dgm:pt modelId="{4F4E2103-807B-4A36-99F5-FE44F51A1425}" type="parTrans" cxnId="{20DDECF1-F280-4242-84F2-F49DB9FADD96}">
      <dgm:prSet/>
      <dgm:spPr/>
      <dgm:t>
        <a:bodyPr/>
        <a:lstStyle/>
        <a:p>
          <a:pPr rtl="1"/>
          <a:endParaRPr lang="ar-IQ"/>
        </a:p>
      </dgm:t>
    </dgm:pt>
    <dgm:pt modelId="{B11A75D3-1D98-4D96-99B9-A89E895AA9D3}" type="sibTrans" cxnId="{20DDECF1-F280-4242-84F2-F49DB9FADD96}">
      <dgm:prSet/>
      <dgm:spPr/>
      <dgm:t>
        <a:bodyPr/>
        <a:lstStyle/>
        <a:p>
          <a:pPr rtl="1"/>
          <a:endParaRPr lang="ar-IQ"/>
        </a:p>
      </dgm:t>
    </dgm:pt>
    <dgm:pt modelId="{27154603-9571-4BBB-9669-409EA3947D82}">
      <dgm:prSet/>
      <dgm:spPr/>
      <dgm:t>
        <a:bodyPr/>
        <a:lstStyle/>
        <a:p>
          <a:pPr rtl="1"/>
          <a:r>
            <a:rPr lang="ar-IQ" dirty="0" smtClean="0">
              <a:solidFill>
                <a:schemeClr val="tx1"/>
              </a:solidFill>
            </a:rPr>
            <a:t>2-اختلاف الوفيات لكلا الجنسين   </a:t>
          </a:r>
          <a:endParaRPr lang="ar-IQ" dirty="0">
            <a:solidFill>
              <a:schemeClr val="tx1"/>
            </a:solidFill>
          </a:endParaRPr>
        </a:p>
      </dgm:t>
    </dgm:pt>
    <dgm:pt modelId="{6A7D35CB-FB18-4D1D-82C6-663D48D78E47}" type="parTrans" cxnId="{34D0CCA6-8257-4CD7-A3AE-2C6AB4980B87}">
      <dgm:prSet/>
      <dgm:spPr/>
      <dgm:t>
        <a:bodyPr/>
        <a:lstStyle/>
        <a:p>
          <a:pPr rtl="1"/>
          <a:endParaRPr lang="ar-IQ"/>
        </a:p>
      </dgm:t>
    </dgm:pt>
    <dgm:pt modelId="{66EFAB63-D6F6-4C44-9B6B-DFBA7F8DCDB7}" type="sibTrans" cxnId="{34D0CCA6-8257-4CD7-A3AE-2C6AB4980B87}">
      <dgm:prSet/>
      <dgm:spPr/>
      <dgm:t>
        <a:bodyPr/>
        <a:lstStyle/>
        <a:p>
          <a:pPr rtl="1"/>
          <a:endParaRPr lang="ar-IQ"/>
        </a:p>
      </dgm:t>
    </dgm:pt>
    <dgm:pt modelId="{8DB72F9C-206D-4767-96F5-0BBDE281C405}">
      <dgm:prSet custT="1"/>
      <dgm:spPr/>
      <dgm:t>
        <a:bodyPr/>
        <a:lstStyle/>
        <a:p>
          <a:pPr rtl="1"/>
          <a:r>
            <a:rPr lang="ar-IQ" sz="4000" dirty="0" smtClean="0">
              <a:solidFill>
                <a:schemeClr val="tx1"/>
              </a:solidFill>
            </a:rPr>
            <a:t>1- تفوق مواليد الذكور  </a:t>
          </a:r>
          <a:endParaRPr lang="ar-IQ" sz="4000" dirty="0">
            <a:solidFill>
              <a:schemeClr val="tx1"/>
            </a:solidFill>
          </a:endParaRPr>
        </a:p>
      </dgm:t>
    </dgm:pt>
    <dgm:pt modelId="{2AE402B8-F9B6-415B-B6CC-B80567063F67}" type="parTrans" cxnId="{F15361CE-3EC5-44C8-A2A0-D56D8DFFC205}">
      <dgm:prSet/>
      <dgm:spPr/>
      <dgm:t>
        <a:bodyPr/>
        <a:lstStyle/>
        <a:p>
          <a:pPr rtl="1"/>
          <a:endParaRPr lang="ar-IQ"/>
        </a:p>
      </dgm:t>
    </dgm:pt>
    <dgm:pt modelId="{306E16A8-ADF6-4BE5-A362-B62DFC5411C7}" type="sibTrans" cxnId="{F15361CE-3EC5-44C8-A2A0-D56D8DFFC205}">
      <dgm:prSet/>
      <dgm:spPr/>
      <dgm:t>
        <a:bodyPr/>
        <a:lstStyle/>
        <a:p>
          <a:pPr rtl="1"/>
          <a:endParaRPr lang="ar-IQ"/>
        </a:p>
      </dgm:t>
    </dgm:pt>
    <dgm:pt modelId="{4C6F58E1-18A1-4557-B103-BA45BA9D6675}" type="pres">
      <dgm:prSet presAssocID="{AB041A23-7153-487B-A6B3-CDE108EF0395}" presName="Name0" presStyleCnt="0">
        <dgm:presLayoutVars>
          <dgm:dir/>
          <dgm:resizeHandles val="exact"/>
        </dgm:presLayoutVars>
      </dgm:prSet>
      <dgm:spPr/>
      <dgm:t>
        <a:bodyPr/>
        <a:lstStyle/>
        <a:p>
          <a:pPr rtl="1"/>
          <a:endParaRPr lang="ar-IQ"/>
        </a:p>
      </dgm:t>
    </dgm:pt>
    <dgm:pt modelId="{2988030F-CA46-4DB5-BCC2-D759E88FAD33}" type="pres">
      <dgm:prSet presAssocID="{184E9B4D-3150-490D-B015-3C7204BB8546}" presName="node" presStyleLbl="node1" presStyleIdx="0" presStyleCnt="3" custScaleX="114262" custLinFactNeighborX="40441" custLinFactNeighborY="-1943">
        <dgm:presLayoutVars>
          <dgm:bulletEnabled val="1"/>
        </dgm:presLayoutVars>
      </dgm:prSet>
      <dgm:spPr/>
      <dgm:t>
        <a:bodyPr/>
        <a:lstStyle/>
        <a:p>
          <a:pPr rtl="1"/>
          <a:endParaRPr lang="ar-IQ"/>
        </a:p>
      </dgm:t>
    </dgm:pt>
    <dgm:pt modelId="{4D5FC555-99AD-40E0-BC4C-AC1FA7444DDB}" type="pres">
      <dgm:prSet presAssocID="{B11A75D3-1D98-4D96-99B9-A89E895AA9D3}" presName="sibTrans" presStyleCnt="0"/>
      <dgm:spPr/>
    </dgm:pt>
    <dgm:pt modelId="{09294EC7-FB94-480D-A310-AB90159CC9D9}" type="pres">
      <dgm:prSet presAssocID="{27154603-9571-4BBB-9669-409EA3947D82}" presName="node" presStyleLbl="node1" presStyleIdx="1" presStyleCnt="3" custScaleX="126674">
        <dgm:presLayoutVars>
          <dgm:bulletEnabled val="1"/>
        </dgm:presLayoutVars>
      </dgm:prSet>
      <dgm:spPr/>
      <dgm:t>
        <a:bodyPr/>
        <a:lstStyle/>
        <a:p>
          <a:pPr rtl="1"/>
          <a:endParaRPr lang="ar-IQ"/>
        </a:p>
      </dgm:t>
    </dgm:pt>
    <dgm:pt modelId="{1DE022F4-B4FE-4937-B952-B890A5935076}" type="pres">
      <dgm:prSet presAssocID="{66EFAB63-D6F6-4C44-9B6B-DFBA7F8DCDB7}" presName="sibTrans" presStyleCnt="0"/>
      <dgm:spPr/>
    </dgm:pt>
    <dgm:pt modelId="{9B5907FB-F1C9-4ECC-86EE-CFE07B248DCD}" type="pres">
      <dgm:prSet presAssocID="{8DB72F9C-206D-4767-96F5-0BBDE281C405}" presName="node" presStyleLbl="node1" presStyleIdx="2" presStyleCnt="3">
        <dgm:presLayoutVars>
          <dgm:bulletEnabled val="1"/>
        </dgm:presLayoutVars>
      </dgm:prSet>
      <dgm:spPr/>
      <dgm:t>
        <a:bodyPr/>
        <a:lstStyle/>
        <a:p>
          <a:pPr rtl="1"/>
          <a:endParaRPr lang="ar-IQ"/>
        </a:p>
      </dgm:t>
    </dgm:pt>
  </dgm:ptLst>
  <dgm:cxnLst>
    <dgm:cxn modelId="{F15361CE-3EC5-44C8-A2A0-D56D8DFFC205}" srcId="{AB041A23-7153-487B-A6B3-CDE108EF0395}" destId="{8DB72F9C-206D-4767-96F5-0BBDE281C405}" srcOrd="2" destOrd="0" parTransId="{2AE402B8-F9B6-415B-B6CC-B80567063F67}" sibTransId="{306E16A8-ADF6-4BE5-A362-B62DFC5411C7}"/>
    <dgm:cxn modelId="{20DDECF1-F280-4242-84F2-F49DB9FADD96}" srcId="{AB041A23-7153-487B-A6B3-CDE108EF0395}" destId="{184E9B4D-3150-490D-B015-3C7204BB8546}" srcOrd="0" destOrd="0" parTransId="{4F4E2103-807B-4A36-99F5-FE44F51A1425}" sibTransId="{B11A75D3-1D98-4D96-99B9-A89E895AA9D3}"/>
    <dgm:cxn modelId="{34D0CCA6-8257-4CD7-A3AE-2C6AB4980B87}" srcId="{AB041A23-7153-487B-A6B3-CDE108EF0395}" destId="{27154603-9571-4BBB-9669-409EA3947D82}" srcOrd="1" destOrd="0" parTransId="{6A7D35CB-FB18-4D1D-82C6-663D48D78E47}" sibTransId="{66EFAB63-D6F6-4C44-9B6B-DFBA7F8DCDB7}"/>
    <dgm:cxn modelId="{EE601ACB-A149-4835-B5C8-92F5905D2826}" type="presOf" srcId="{8DB72F9C-206D-4767-96F5-0BBDE281C405}" destId="{9B5907FB-F1C9-4ECC-86EE-CFE07B248DCD}" srcOrd="0" destOrd="0" presId="urn:microsoft.com/office/officeart/2005/8/layout/hList6"/>
    <dgm:cxn modelId="{A53A422F-2328-4717-BCA8-C8A2634F329B}" type="presOf" srcId="{27154603-9571-4BBB-9669-409EA3947D82}" destId="{09294EC7-FB94-480D-A310-AB90159CC9D9}" srcOrd="0" destOrd="0" presId="urn:microsoft.com/office/officeart/2005/8/layout/hList6"/>
    <dgm:cxn modelId="{8CEBA016-56ED-4B06-92E9-3A2996E88256}" type="presOf" srcId="{AB041A23-7153-487B-A6B3-CDE108EF0395}" destId="{4C6F58E1-18A1-4557-B103-BA45BA9D6675}" srcOrd="0" destOrd="0" presId="urn:microsoft.com/office/officeart/2005/8/layout/hList6"/>
    <dgm:cxn modelId="{88F0F481-F2CF-47C6-B366-01B3787C934E}" type="presOf" srcId="{184E9B4D-3150-490D-B015-3C7204BB8546}" destId="{2988030F-CA46-4DB5-BCC2-D759E88FAD33}" srcOrd="0" destOrd="0" presId="urn:microsoft.com/office/officeart/2005/8/layout/hList6"/>
    <dgm:cxn modelId="{79A1461E-35AF-4D39-AE0E-22EA5F59CB1D}" type="presParOf" srcId="{4C6F58E1-18A1-4557-B103-BA45BA9D6675}" destId="{2988030F-CA46-4DB5-BCC2-D759E88FAD33}" srcOrd="0" destOrd="0" presId="urn:microsoft.com/office/officeart/2005/8/layout/hList6"/>
    <dgm:cxn modelId="{B0989B41-0E4F-428B-AA41-2BD2CD5236A4}" type="presParOf" srcId="{4C6F58E1-18A1-4557-B103-BA45BA9D6675}" destId="{4D5FC555-99AD-40E0-BC4C-AC1FA7444DDB}" srcOrd="1" destOrd="0" presId="urn:microsoft.com/office/officeart/2005/8/layout/hList6"/>
    <dgm:cxn modelId="{295F3E11-5F07-4479-A1DC-5ABF6C346B25}" type="presParOf" srcId="{4C6F58E1-18A1-4557-B103-BA45BA9D6675}" destId="{09294EC7-FB94-480D-A310-AB90159CC9D9}" srcOrd="2" destOrd="0" presId="urn:microsoft.com/office/officeart/2005/8/layout/hList6"/>
    <dgm:cxn modelId="{4B088022-7836-4E3D-8C82-EC0BBAE2B4BF}" type="presParOf" srcId="{4C6F58E1-18A1-4557-B103-BA45BA9D6675}" destId="{1DE022F4-B4FE-4937-B952-B890A5935076}" srcOrd="3" destOrd="0" presId="urn:microsoft.com/office/officeart/2005/8/layout/hList6"/>
    <dgm:cxn modelId="{28DB5C1B-0EF5-46D9-901F-3A4C7D9C7937}" type="presParOf" srcId="{4C6F58E1-18A1-4557-B103-BA45BA9D6675}" destId="{9B5907FB-F1C9-4ECC-86EE-CFE07B248DCD}"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A82A91-1A08-4B32-AFD5-D4E0FC2AEA59}">
      <dsp:nvSpPr>
        <dsp:cNvPr id="0" name=""/>
        <dsp:cNvSpPr/>
      </dsp:nvSpPr>
      <dsp:spPr>
        <a:xfrm>
          <a:off x="-4351417" y="-667478"/>
          <a:ext cx="5184247" cy="5184247"/>
        </a:xfrm>
        <a:prstGeom prst="blockArc">
          <a:avLst>
            <a:gd name="adj1" fmla="val 18900000"/>
            <a:gd name="adj2" fmla="val 2700000"/>
            <a:gd name="adj3" fmla="val 41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7891CE-E65A-45AA-BED1-9B5C0AD8EED0}">
      <dsp:nvSpPr>
        <dsp:cNvPr id="0" name=""/>
        <dsp:cNvSpPr/>
      </dsp:nvSpPr>
      <dsp:spPr>
        <a:xfrm>
          <a:off x="640531" y="800853"/>
          <a:ext cx="3312287" cy="6787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2859" tIns="81280" rIns="81280" bIns="81280" numCol="1" spcCol="1270" anchor="ctr" anchorCtr="0">
          <a:noAutofit/>
        </a:bodyPr>
        <a:lstStyle/>
        <a:p>
          <a:pPr lvl="0" algn="l" defTabSz="1422400" rtl="1">
            <a:lnSpc>
              <a:spcPct val="90000"/>
            </a:lnSpc>
            <a:spcBef>
              <a:spcPct val="0"/>
            </a:spcBef>
            <a:spcAft>
              <a:spcPct val="35000"/>
            </a:spcAft>
          </a:pPr>
          <a:r>
            <a:rPr lang="ar-IQ" sz="3200" kern="1200" dirty="0" smtClean="0">
              <a:solidFill>
                <a:srgbClr val="FF0000"/>
              </a:solidFill>
            </a:rPr>
            <a:t>ذكور</a:t>
          </a:r>
          <a:endParaRPr lang="ar-IQ" sz="3200" kern="1200" dirty="0">
            <a:solidFill>
              <a:srgbClr val="FF0000"/>
            </a:solidFill>
          </a:endParaRPr>
        </a:p>
      </dsp:txBody>
      <dsp:txXfrm>
        <a:off x="640531" y="800853"/>
        <a:ext cx="3312287" cy="678757"/>
      </dsp:txXfrm>
    </dsp:sp>
    <dsp:sp modelId="{01867B18-DACA-47A8-AA77-C477537F57BF}">
      <dsp:nvSpPr>
        <dsp:cNvPr id="0" name=""/>
        <dsp:cNvSpPr/>
      </dsp:nvSpPr>
      <dsp:spPr>
        <a:xfrm rot="8269034" flipV="1">
          <a:off x="143922" y="593428"/>
          <a:ext cx="1064366" cy="101262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0E3241-E2AC-49EA-AE82-B587CE36B7CB}">
      <dsp:nvSpPr>
        <dsp:cNvPr id="0" name=""/>
        <dsp:cNvSpPr/>
      </dsp:nvSpPr>
      <dsp:spPr>
        <a:xfrm>
          <a:off x="640531" y="2694884"/>
          <a:ext cx="3312287" cy="5921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2859" tIns="81280" rIns="81280" bIns="81280" numCol="1" spcCol="1270" anchor="ctr" anchorCtr="0">
          <a:noAutofit/>
        </a:bodyPr>
        <a:lstStyle/>
        <a:p>
          <a:pPr lvl="0" algn="l" defTabSz="1422400" rtl="1">
            <a:lnSpc>
              <a:spcPct val="90000"/>
            </a:lnSpc>
            <a:spcBef>
              <a:spcPct val="0"/>
            </a:spcBef>
            <a:spcAft>
              <a:spcPct val="35000"/>
            </a:spcAft>
          </a:pPr>
          <a:r>
            <a:rPr lang="ar-IQ" sz="3200" kern="1200" dirty="0" smtClean="0">
              <a:solidFill>
                <a:srgbClr val="FF0000"/>
              </a:solidFill>
            </a:rPr>
            <a:t>اناث</a:t>
          </a:r>
          <a:endParaRPr lang="ar-IQ" sz="3200" kern="1200" dirty="0">
            <a:solidFill>
              <a:srgbClr val="FF0000"/>
            </a:solidFill>
          </a:endParaRPr>
        </a:p>
      </dsp:txBody>
      <dsp:txXfrm>
        <a:off x="640531" y="2694884"/>
        <a:ext cx="3312287" cy="592169"/>
      </dsp:txXfrm>
    </dsp:sp>
    <dsp:sp modelId="{386A4724-77FB-4EA6-A1AD-BE1468066E68}">
      <dsp:nvSpPr>
        <dsp:cNvPr id="0" name=""/>
        <dsp:cNvSpPr/>
      </dsp:nvSpPr>
      <dsp:spPr>
        <a:xfrm rot="19344550">
          <a:off x="53949" y="2414294"/>
          <a:ext cx="1244312" cy="81079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84E97-045D-444B-82E1-E67E9C783C18}">
      <dsp:nvSpPr>
        <dsp:cNvPr id="0" name=""/>
        <dsp:cNvSpPr/>
      </dsp:nvSpPr>
      <dsp:spPr>
        <a:xfrm>
          <a:off x="-4466815" y="-685021"/>
          <a:ext cx="5321331" cy="5321331"/>
        </a:xfrm>
        <a:prstGeom prst="blockArc">
          <a:avLst>
            <a:gd name="adj1" fmla="val 18900000"/>
            <a:gd name="adj2" fmla="val 2700000"/>
            <a:gd name="adj3" fmla="val 40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70A087-8CA7-4C82-8E84-B4507600597D}">
      <dsp:nvSpPr>
        <dsp:cNvPr id="0" name=""/>
        <dsp:cNvSpPr/>
      </dsp:nvSpPr>
      <dsp:spPr>
        <a:xfrm>
          <a:off x="549560" y="395128"/>
          <a:ext cx="3438808" cy="790257"/>
        </a:xfrm>
        <a:prstGeom prst="rect">
          <a:avLst/>
        </a:prstGeom>
        <a:solidFill>
          <a:schemeClr val="accent3">
            <a:lumMod val="50000"/>
          </a:schemeClr>
        </a:solidFill>
        <a:ln w="25400" cap="flat" cmpd="sng" algn="ctr">
          <a:solidFill>
            <a:schemeClr val="accent3">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7267" tIns="60960" rIns="60960" bIns="60960" numCol="1" spcCol="1270" anchor="ctr" anchorCtr="0">
          <a:noAutofit/>
        </a:bodyPr>
        <a:lstStyle/>
        <a:p>
          <a:pPr lvl="0" algn="ctr" defTabSz="1066800" rtl="1">
            <a:lnSpc>
              <a:spcPct val="90000"/>
            </a:lnSpc>
            <a:spcBef>
              <a:spcPct val="0"/>
            </a:spcBef>
            <a:spcAft>
              <a:spcPct val="35000"/>
            </a:spcAft>
          </a:pPr>
          <a:r>
            <a:rPr lang="ar-IQ" sz="2400" kern="1200" dirty="0" smtClean="0"/>
            <a:t>فئة صغار العمر اقل من 15 سنة</a:t>
          </a:r>
          <a:endParaRPr lang="ar-IQ" sz="2400" kern="1200" dirty="0"/>
        </a:p>
      </dsp:txBody>
      <dsp:txXfrm>
        <a:off x="549560" y="395128"/>
        <a:ext cx="3438808" cy="790257"/>
      </dsp:txXfrm>
    </dsp:sp>
    <dsp:sp modelId="{5EC4B3F7-D920-40F5-A0AF-FC9C680FD8EF}">
      <dsp:nvSpPr>
        <dsp:cNvPr id="0" name=""/>
        <dsp:cNvSpPr/>
      </dsp:nvSpPr>
      <dsp:spPr>
        <a:xfrm>
          <a:off x="55649" y="296346"/>
          <a:ext cx="987822" cy="9878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7DC58E-C0C1-4FA3-B7DD-29CDDB608C20}">
      <dsp:nvSpPr>
        <dsp:cNvPr id="0" name=""/>
        <dsp:cNvSpPr/>
      </dsp:nvSpPr>
      <dsp:spPr>
        <a:xfrm>
          <a:off x="836818" y="1580515"/>
          <a:ext cx="3151549" cy="790257"/>
        </a:xfrm>
        <a:prstGeom prst="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7267" tIns="60960" rIns="60960" bIns="60960" numCol="1" spcCol="1270" anchor="ctr" anchorCtr="0">
          <a:noAutofit/>
        </a:bodyPr>
        <a:lstStyle/>
        <a:p>
          <a:pPr lvl="0" algn="ctr" defTabSz="1066800" rtl="1">
            <a:lnSpc>
              <a:spcPct val="90000"/>
            </a:lnSpc>
            <a:spcBef>
              <a:spcPct val="0"/>
            </a:spcBef>
            <a:spcAft>
              <a:spcPct val="35000"/>
            </a:spcAft>
          </a:pPr>
          <a:r>
            <a:rPr lang="ar-IQ" sz="2400" kern="1200" dirty="0" smtClean="0"/>
            <a:t>فئة متوسطي العمر من 15 -64 سنة</a:t>
          </a:r>
          <a:endParaRPr lang="ar-IQ" sz="2400" kern="1200" dirty="0"/>
        </a:p>
      </dsp:txBody>
      <dsp:txXfrm>
        <a:off x="836818" y="1580515"/>
        <a:ext cx="3151549" cy="790257"/>
      </dsp:txXfrm>
    </dsp:sp>
    <dsp:sp modelId="{7D267249-FD07-4CF6-90E9-C9C6A6D1C1B7}">
      <dsp:nvSpPr>
        <dsp:cNvPr id="0" name=""/>
        <dsp:cNvSpPr/>
      </dsp:nvSpPr>
      <dsp:spPr>
        <a:xfrm>
          <a:off x="342907" y="1481733"/>
          <a:ext cx="987822" cy="9878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3A59B4-E0C9-4803-9169-C128176BA8D1}">
      <dsp:nvSpPr>
        <dsp:cNvPr id="0" name=""/>
        <dsp:cNvSpPr/>
      </dsp:nvSpPr>
      <dsp:spPr>
        <a:xfrm>
          <a:off x="549560" y="2765901"/>
          <a:ext cx="3438808" cy="790257"/>
        </a:xfrm>
        <a:prstGeom prst="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7267" tIns="60960" rIns="60960" bIns="60960" numCol="1" spcCol="1270" anchor="t" anchorCtr="0">
          <a:noAutofit/>
        </a:bodyPr>
        <a:lstStyle/>
        <a:p>
          <a:pPr lvl="0" algn="ctr" defTabSz="1066800" rtl="1">
            <a:lnSpc>
              <a:spcPct val="90000"/>
            </a:lnSpc>
            <a:spcBef>
              <a:spcPct val="0"/>
            </a:spcBef>
            <a:spcAft>
              <a:spcPct val="35000"/>
            </a:spcAft>
          </a:pPr>
          <a:r>
            <a:rPr lang="ar-IQ" sz="2400" kern="1200" dirty="0" smtClean="0"/>
            <a:t>فئة كبار السن ( المسنون) 65 سنة فأكثر</a:t>
          </a:r>
          <a:endParaRPr lang="ar-IQ" sz="2400" kern="1200" dirty="0"/>
        </a:p>
        <a:p>
          <a:pPr marL="114300" lvl="1" indent="-114300" algn="l" defTabSz="577850" rtl="1">
            <a:lnSpc>
              <a:spcPct val="90000"/>
            </a:lnSpc>
            <a:spcBef>
              <a:spcPct val="0"/>
            </a:spcBef>
            <a:spcAft>
              <a:spcPct val="15000"/>
            </a:spcAft>
            <a:buChar char="••"/>
          </a:pPr>
          <a:endParaRPr lang="ar-IQ" sz="1300" kern="1200" dirty="0"/>
        </a:p>
      </dsp:txBody>
      <dsp:txXfrm>
        <a:off x="549560" y="2765901"/>
        <a:ext cx="3438808" cy="790257"/>
      </dsp:txXfrm>
    </dsp:sp>
    <dsp:sp modelId="{3280E908-2E90-4268-9799-959F3C5CEDBA}">
      <dsp:nvSpPr>
        <dsp:cNvPr id="0" name=""/>
        <dsp:cNvSpPr/>
      </dsp:nvSpPr>
      <dsp:spPr>
        <a:xfrm>
          <a:off x="55649" y="2667119"/>
          <a:ext cx="987822" cy="9878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75C4307A-EFE6-455D-BB7E-9F02DB9377F7}" type="datetimeFigureOut">
              <a:rPr lang="ar-IQ" smtClean="0">
                <a:solidFill>
                  <a:srgbClr val="073E87"/>
                </a:solidFill>
              </a:rPr>
              <a:pPr/>
              <a:t>22/04/1447</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CD3D9AF3-2261-4517-8E98-E43474E577A1}"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1267705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75C4307A-EFE6-455D-BB7E-9F02DB9377F7}" type="datetimeFigureOut">
              <a:rPr lang="ar-IQ" smtClean="0">
                <a:solidFill>
                  <a:srgbClr val="073E87"/>
                </a:solidFill>
              </a:rPr>
              <a:pPr/>
              <a:t>22/04/1447</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CD3D9AF3-2261-4517-8E98-E43474E577A1}"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2057706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75C4307A-EFE6-455D-BB7E-9F02DB9377F7}" type="datetimeFigureOut">
              <a:rPr lang="ar-IQ" smtClean="0">
                <a:solidFill>
                  <a:srgbClr val="073E87"/>
                </a:solidFill>
              </a:rPr>
              <a:pPr/>
              <a:t>22/04/1447</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CD3D9AF3-2261-4517-8E98-E43474E577A1}" type="slidenum">
              <a:rPr lang="ar-IQ" smtClean="0">
                <a:solidFill>
                  <a:srgbClr val="073E87"/>
                </a:solidFill>
              </a:rPr>
              <a:pPr/>
              <a:t>‹#›</a:t>
            </a:fld>
            <a:endParaRPr lang="ar-IQ">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2768525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08AC9249-6140-41AF-8F30-B71C0F79CF6B}" type="datetimeFigureOut">
              <a:rPr lang="ar-IQ" smtClean="0">
                <a:solidFill>
                  <a:srgbClr val="DBF5F9">
                    <a:shade val="90000"/>
                  </a:srgbClr>
                </a:solidFill>
              </a:rPr>
              <a:pPr/>
              <a:t>22/04/1447</a:t>
            </a:fld>
            <a:endParaRPr lang="ar-IQ">
              <a:solidFill>
                <a:srgbClr val="DBF5F9">
                  <a:shade val="90000"/>
                </a:srgbClr>
              </a:solidFill>
            </a:endParaRPr>
          </a:p>
        </p:txBody>
      </p:sp>
      <p:sp>
        <p:nvSpPr>
          <p:cNvPr id="19" name="Footer Placeholder 18"/>
          <p:cNvSpPr>
            <a:spLocks noGrp="1"/>
          </p:cNvSpPr>
          <p:nvPr>
            <p:ph type="ftr" sz="quarter" idx="11"/>
          </p:nvPr>
        </p:nvSpPr>
        <p:spPr/>
        <p:txBody>
          <a:bodyPr/>
          <a:lstStyle/>
          <a:p>
            <a:endParaRPr lang="ar-IQ">
              <a:solidFill>
                <a:srgbClr val="DBF5F9">
                  <a:shade val="90000"/>
                </a:srgbClr>
              </a:solidFill>
            </a:endParaRPr>
          </a:p>
        </p:txBody>
      </p:sp>
      <p:sp>
        <p:nvSpPr>
          <p:cNvPr id="27" name="Slide Number Placeholder 26"/>
          <p:cNvSpPr>
            <a:spLocks noGrp="1"/>
          </p:cNvSpPr>
          <p:nvPr>
            <p:ph type="sldNum" sz="quarter" idx="12"/>
          </p:nvPr>
        </p:nvSpPr>
        <p:spPr/>
        <p:txBody>
          <a:bodyPr/>
          <a:lstStyle/>
          <a:p>
            <a:fld id="{2DADDEA2-7408-45A8-B7BD-9EABF64052FE}" type="slidenum">
              <a:rPr lang="ar-IQ" smtClean="0">
                <a:solidFill>
                  <a:srgbClr val="DBF5F9">
                    <a:shade val="90000"/>
                  </a:srgbClr>
                </a:solidFill>
              </a:rPr>
              <a:pPr/>
              <a:t>‹#›</a:t>
            </a:fld>
            <a:endParaRPr lang="ar-IQ">
              <a:solidFill>
                <a:srgbClr val="DBF5F9">
                  <a:shade val="90000"/>
                </a:srgbClr>
              </a:solidFill>
            </a:endParaRPr>
          </a:p>
        </p:txBody>
      </p:sp>
    </p:spTree>
    <p:extLst>
      <p:ext uri="{BB962C8B-B14F-4D97-AF65-F5344CB8AC3E}">
        <p14:creationId xmlns:p14="http://schemas.microsoft.com/office/powerpoint/2010/main" val="76214228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08AC9249-6140-41AF-8F30-B71C0F79CF6B}" type="datetimeFigureOut">
              <a:rPr lang="ar-IQ" smtClean="0">
                <a:solidFill>
                  <a:srgbClr val="04617B">
                    <a:shade val="90000"/>
                  </a:srgbClr>
                </a:solidFill>
              </a:rPr>
              <a:pPr/>
              <a:t>22/04/1447</a:t>
            </a:fld>
            <a:endParaRPr lang="ar-IQ">
              <a:solidFill>
                <a:srgbClr val="04617B">
                  <a:shade val="90000"/>
                </a:srgbClr>
              </a:solidFill>
            </a:endParaRPr>
          </a:p>
        </p:txBody>
      </p:sp>
      <p:sp>
        <p:nvSpPr>
          <p:cNvPr id="5" name="Footer Placeholder 4"/>
          <p:cNvSpPr>
            <a:spLocks noGrp="1"/>
          </p:cNvSpPr>
          <p:nvPr>
            <p:ph type="ftr" sz="quarter" idx="11"/>
          </p:nvPr>
        </p:nvSpPr>
        <p:spPr/>
        <p:txBody>
          <a:bodyPr/>
          <a:lstStyle/>
          <a:p>
            <a:endParaRPr lang="ar-IQ">
              <a:solidFill>
                <a:srgbClr val="04617B">
                  <a:shade val="90000"/>
                </a:srgbClr>
              </a:solidFill>
            </a:endParaRPr>
          </a:p>
        </p:txBody>
      </p:sp>
      <p:sp>
        <p:nvSpPr>
          <p:cNvPr id="6" name="Slide Number Placeholder 5"/>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344829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08AC9249-6140-41AF-8F30-B71C0F79CF6B}" type="datetimeFigureOut">
              <a:rPr lang="ar-IQ" smtClean="0">
                <a:solidFill>
                  <a:srgbClr val="DBF5F9">
                    <a:shade val="90000"/>
                  </a:srgbClr>
                </a:solidFill>
              </a:rPr>
              <a:pPr/>
              <a:t>22/04/1447</a:t>
            </a:fld>
            <a:endParaRPr lang="ar-IQ">
              <a:solidFill>
                <a:srgbClr val="DBF5F9">
                  <a:shade val="90000"/>
                </a:srgbClr>
              </a:solidFill>
            </a:endParaRPr>
          </a:p>
        </p:txBody>
      </p:sp>
      <p:sp>
        <p:nvSpPr>
          <p:cNvPr id="5" name="Footer Placeholder 4"/>
          <p:cNvSpPr>
            <a:spLocks noGrp="1"/>
          </p:cNvSpPr>
          <p:nvPr>
            <p:ph type="ftr" sz="quarter" idx="11"/>
          </p:nvPr>
        </p:nvSpPr>
        <p:spPr/>
        <p:txBody>
          <a:bodyPr/>
          <a:lstStyle/>
          <a:p>
            <a:endParaRPr lang="ar-IQ">
              <a:solidFill>
                <a:srgbClr val="DBF5F9">
                  <a:shade val="90000"/>
                </a:srgbClr>
              </a:solidFill>
            </a:endParaRPr>
          </a:p>
        </p:txBody>
      </p:sp>
      <p:sp>
        <p:nvSpPr>
          <p:cNvPr id="6" name="Slide Number Placeholder 5"/>
          <p:cNvSpPr>
            <a:spLocks noGrp="1"/>
          </p:cNvSpPr>
          <p:nvPr>
            <p:ph type="sldNum" sz="quarter" idx="12"/>
          </p:nvPr>
        </p:nvSpPr>
        <p:spPr/>
        <p:txBody>
          <a:bodyPr/>
          <a:lstStyle/>
          <a:p>
            <a:fld id="{2DADDEA2-7408-45A8-B7BD-9EABF64052FE}" type="slidenum">
              <a:rPr lang="ar-IQ" smtClean="0">
                <a:solidFill>
                  <a:srgbClr val="DBF5F9">
                    <a:shade val="90000"/>
                  </a:srgbClr>
                </a:solidFill>
              </a:rPr>
              <a:pPr/>
              <a:t>‹#›</a:t>
            </a:fld>
            <a:endParaRPr lang="ar-IQ">
              <a:solidFill>
                <a:srgbClr val="DBF5F9">
                  <a:shade val="90000"/>
                </a:srgbClr>
              </a:solidFill>
            </a:endParaRPr>
          </a:p>
        </p:txBody>
      </p:sp>
    </p:spTree>
    <p:extLst>
      <p:ext uri="{BB962C8B-B14F-4D97-AF65-F5344CB8AC3E}">
        <p14:creationId xmlns:p14="http://schemas.microsoft.com/office/powerpoint/2010/main" val="163130057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08AC9249-6140-41AF-8F30-B71C0F79CF6B}" type="datetimeFigureOut">
              <a:rPr lang="ar-IQ" smtClean="0">
                <a:solidFill>
                  <a:srgbClr val="04617B">
                    <a:shade val="90000"/>
                  </a:srgbClr>
                </a:solidFill>
              </a:rPr>
              <a:pPr/>
              <a:t>22/04/1447</a:t>
            </a:fld>
            <a:endParaRPr lang="ar-IQ">
              <a:solidFill>
                <a:srgbClr val="04617B">
                  <a:shade val="90000"/>
                </a:srgbClr>
              </a:solidFill>
            </a:endParaRPr>
          </a:p>
        </p:txBody>
      </p:sp>
      <p:sp>
        <p:nvSpPr>
          <p:cNvPr id="6" name="Footer Placeholder 5"/>
          <p:cNvSpPr>
            <a:spLocks noGrp="1"/>
          </p:cNvSpPr>
          <p:nvPr>
            <p:ph type="ftr" sz="quarter" idx="11"/>
          </p:nvPr>
        </p:nvSpPr>
        <p:spPr/>
        <p:txBody>
          <a:bodyPr/>
          <a:lstStyle/>
          <a:p>
            <a:endParaRPr lang="ar-IQ">
              <a:solidFill>
                <a:srgbClr val="04617B">
                  <a:shade val="90000"/>
                </a:srgbClr>
              </a:solidFill>
            </a:endParaRPr>
          </a:p>
        </p:txBody>
      </p:sp>
      <p:sp>
        <p:nvSpPr>
          <p:cNvPr id="7" name="Slide Number Placeholder 6"/>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317715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08AC9249-6140-41AF-8F30-B71C0F79CF6B}" type="datetimeFigureOut">
              <a:rPr lang="ar-IQ" smtClean="0">
                <a:solidFill>
                  <a:srgbClr val="04617B">
                    <a:shade val="90000"/>
                  </a:srgbClr>
                </a:solidFill>
              </a:rPr>
              <a:pPr/>
              <a:t>22/04/1447</a:t>
            </a:fld>
            <a:endParaRPr lang="ar-IQ">
              <a:solidFill>
                <a:srgbClr val="04617B">
                  <a:shade val="90000"/>
                </a:srgbClr>
              </a:solidFill>
            </a:endParaRPr>
          </a:p>
        </p:txBody>
      </p:sp>
      <p:sp>
        <p:nvSpPr>
          <p:cNvPr id="8" name="Footer Placeholder 7"/>
          <p:cNvSpPr>
            <a:spLocks noGrp="1"/>
          </p:cNvSpPr>
          <p:nvPr>
            <p:ph type="ftr" sz="quarter" idx="11"/>
          </p:nvPr>
        </p:nvSpPr>
        <p:spPr/>
        <p:txBody>
          <a:bodyPr/>
          <a:lstStyle/>
          <a:p>
            <a:endParaRPr lang="ar-IQ">
              <a:solidFill>
                <a:srgbClr val="04617B">
                  <a:shade val="90000"/>
                </a:srgbClr>
              </a:solidFill>
            </a:endParaRPr>
          </a:p>
        </p:txBody>
      </p:sp>
      <p:sp>
        <p:nvSpPr>
          <p:cNvPr id="9" name="Slide Number Placeholder 8"/>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1771653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08AC9249-6140-41AF-8F30-B71C0F79CF6B}" type="datetimeFigureOut">
              <a:rPr lang="ar-IQ" smtClean="0">
                <a:solidFill>
                  <a:srgbClr val="04617B">
                    <a:shade val="90000"/>
                  </a:srgbClr>
                </a:solidFill>
              </a:rPr>
              <a:pPr/>
              <a:t>22/04/1447</a:t>
            </a:fld>
            <a:endParaRPr lang="ar-IQ">
              <a:solidFill>
                <a:srgbClr val="04617B">
                  <a:shade val="90000"/>
                </a:srgbClr>
              </a:solidFill>
            </a:endParaRPr>
          </a:p>
        </p:txBody>
      </p:sp>
      <p:sp>
        <p:nvSpPr>
          <p:cNvPr id="4" name="Footer Placeholder 3"/>
          <p:cNvSpPr>
            <a:spLocks noGrp="1"/>
          </p:cNvSpPr>
          <p:nvPr>
            <p:ph type="ftr" sz="quarter" idx="11"/>
          </p:nvPr>
        </p:nvSpPr>
        <p:spPr/>
        <p:txBody>
          <a:bodyPr/>
          <a:lstStyle/>
          <a:p>
            <a:endParaRPr lang="ar-IQ">
              <a:solidFill>
                <a:srgbClr val="04617B">
                  <a:shade val="90000"/>
                </a:srgbClr>
              </a:solidFill>
            </a:endParaRPr>
          </a:p>
        </p:txBody>
      </p:sp>
      <p:sp>
        <p:nvSpPr>
          <p:cNvPr id="5" name="Slide Number Placeholder 4"/>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3062481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AC9249-6140-41AF-8F30-B71C0F79CF6B}" type="datetimeFigureOut">
              <a:rPr lang="ar-IQ" smtClean="0">
                <a:solidFill>
                  <a:srgbClr val="04617B">
                    <a:shade val="90000"/>
                  </a:srgbClr>
                </a:solidFill>
              </a:rPr>
              <a:pPr/>
              <a:t>22/04/1447</a:t>
            </a:fld>
            <a:endParaRPr lang="ar-IQ">
              <a:solidFill>
                <a:srgbClr val="04617B">
                  <a:shade val="90000"/>
                </a:srgbClr>
              </a:solidFill>
            </a:endParaRPr>
          </a:p>
        </p:txBody>
      </p:sp>
      <p:sp>
        <p:nvSpPr>
          <p:cNvPr id="3" name="Footer Placeholder 2"/>
          <p:cNvSpPr>
            <a:spLocks noGrp="1"/>
          </p:cNvSpPr>
          <p:nvPr>
            <p:ph type="ftr" sz="quarter" idx="11"/>
          </p:nvPr>
        </p:nvSpPr>
        <p:spPr/>
        <p:txBody>
          <a:bodyPr/>
          <a:lstStyle/>
          <a:p>
            <a:endParaRPr lang="ar-IQ">
              <a:solidFill>
                <a:srgbClr val="04617B">
                  <a:shade val="90000"/>
                </a:srgbClr>
              </a:solidFill>
            </a:endParaRPr>
          </a:p>
        </p:txBody>
      </p:sp>
      <p:sp>
        <p:nvSpPr>
          <p:cNvPr id="4" name="Slide Number Placeholder 3"/>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1015601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08AC9249-6140-41AF-8F30-B71C0F79CF6B}" type="datetimeFigureOut">
              <a:rPr lang="ar-IQ" smtClean="0">
                <a:solidFill>
                  <a:srgbClr val="04617B">
                    <a:shade val="90000"/>
                  </a:srgbClr>
                </a:solidFill>
              </a:rPr>
              <a:pPr/>
              <a:t>22/04/1447</a:t>
            </a:fld>
            <a:endParaRPr lang="ar-IQ">
              <a:solidFill>
                <a:srgbClr val="04617B">
                  <a:shade val="90000"/>
                </a:srgbClr>
              </a:solidFill>
            </a:endParaRPr>
          </a:p>
        </p:txBody>
      </p:sp>
      <p:sp>
        <p:nvSpPr>
          <p:cNvPr id="6" name="Footer Placeholder 5"/>
          <p:cNvSpPr>
            <a:spLocks noGrp="1"/>
          </p:cNvSpPr>
          <p:nvPr>
            <p:ph type="ftr" sz="quarter" idx="11"/>
          </p:nvPr>
        </p:nvSpPr>
        <p:spPr/>
        <p:txBody>
          <a:bodyPr/>
          <a:lstStyle/>
          <a:p>
            <a:endParaRPr lang="ar-IQ">
              <a:solidFill>
                <a:srgbClr val="04617B">
                  <a:shade val="90000"/>
                </a:srgbClr>
              </a:solidFill>
            </a:endParaRPr>
          </a:p>
        </p:txBody>
      </p:sp>
      <p:sp>
        <p:nvSpPr>
          <p:cNvPr id="7" name="Slide Number Placeholder 6"/>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3381103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75C4307A-EFE6-455D-BB7E-9F02DB9377F7}" type="datetimeFigureOut">
              <a:rPr lang="ar-IQ" smtClean="0">
                <a:solidFill>
                  <a:srgbClr val="073E87"/>
                </a:solidFill>
              </a:rPr>
              <a:pPr/>
              <a:t>22/04/1447</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CD3D9AF3-2261-4517-8E98-E43474E577A1}" type="slidenum">
              <a:rPr lang="ar-IQ" smtClean="0">
                <a:solidFill>
                  <a:srgbClr val="073E87"/>
                </a:solidFill>
              </a:rPr>
              <a:pPr/>
              <a:t>‹#›</a:t>
            </a:fld>
            <a:endParaRPr lang="ar-IQ">
              <a:solidFill>
                <a:srgbClr val="073E87"/>
              </a:solidFill>
            </a:endParaRPr>
          </a:p>
        </p:txBody>
      </p:sp>
      <p:sp>
        <p:nvSpPr>
          <p:cNvPr id="7" name="Title 6"/>
          <p:cNvSpPr>
            <a:spLocks noGrp="1"/>
          </p:cNvSpPr>
          <p:nvPr>
            <p:ph type="title"/>
          </p:nvPr>
        </p:nvSpPr>
        <p:spPr/>
        <p:txBody>
          <a:bodyPr/>
          <a:lstStyle/>
          <a:p>
            <a:r>
              <a:rPr lang="ar-SA" smtClean="0"/>
              <a:t>انقر لتحرير نمط العنوان الرئيسي</a:t>
            </a:r>
            <a:endParaRPr lang="en-US"/>
          </a:p>
        </p:txBody>
      </p:sp>
    </p:spTree>
    <p:extLst>
      <p:ext uri="{BB962C8B-B14F-4D97-AF65-F5344CB8AC3E}">
        <p14:creationId xmlns:p14="http://schemas.microsoft.com/office/powerpoint/2010/main" val="12393143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08AC9249-6140-41AF-8F30-B71C0F79CF6B}" type="datetimeFigureOut">
              <a:rPr lang="ar-IQ" smtClean="0">
                <a:solidFill>
                  <a:srgbClr val="04617B">
                    <a:shade val="90000"/>
                  </a:srgbClr>
                </a:solidFill>
              </a:rPr>
              <a:pPr/>
              <a:t>22/04/1447</a:t>
            </a:fld>
            <a:endParaRPr lang="ar-IQ">
              <a:solidFill>
                <a:srgbClr val="04617B">
                  <a:shade val="90000"/>
                </a:srgbClr>
              </a:solidFill>
            </a:endParaRPr>
          </a:p>
        </p:txBody>
      </p:sp>
      <p:sp>
        <p:nvSpPr>
          <p:cNvPr id="6" name="Footer Placeholder 5"/>
          <p:cNvSpPr>
            <a:spLocks noGrp="1"/>
          </p:cNvSpPr>
          <p:nvPr>
            <p:ph type="ftr" sz="quarter" idx="11"/>
          </p:nvPr>
        </p:nvSpPr>
        <p:spPr/>
        <p:txBody>
          <a:bodyPr/>
          <a:lstStyle/>
          <a:p>
            <a:endParaRPr lang="ar-IQ">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Tree>
    <p:extLst>
      <p:ext uri="{BB962C8B-B14F-4D97-AF65-F5344CB8AC3E}">
        <p14:creationId xmlns:p14="http://schemas.microsoft.com/office/powerpoint/2010/main" val="14910443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08AC9249-6140-41AF-8F30-B71C0F79CF6B}" type="datetimeFigureOut">
              <a:rPr lang="ar-IQ" smtClean="0">
                <a:solidFill>
                  <a:srgbClr val="04617B">
                    <a:shade val="90000"/>
                  </a:srgbClr>
                </a:solidFill>
              </a:rPr>
              <a:pPr/>
              <a:t>22/04/1447</a:t>
            </a:fld>
            <a:endParaRPr lang="ar-IQ">
              <a:solidFill>
                <a:srgbClr val="04617B">
                  <a:shade val="90000"/>
                </a:srgbClr>
              </a:solidFill>
            </a:endParaRPr>
          </a:p>
        </p:txBody>
      </p:sp>
      <p:sp>
        <p:nvSpPr>
          <p:cNvPr id="5" name="Footer Placeholder 4"/>
          <p:cNvSpPr>
            <a:spLocks noGrp="1"/>
          </p:cNvSpPr>
          <p:nvPr>
            <p:ph type="ftr" sz="quarter" idx="11"/>
          </p:nvPr>
        </p:nvSpPr>
        <p:spPr/>
        <p:txBody>
          <a:bodyPr/>
          <a:lstStyle/>
          <a:p>
            <a:endParaRPr lang="ar-IQ">
              <a:solidFill>
                <a:srgbClr val="04617B">
                  <a:shade val="90000"/>
                </a:srgbClr>
              </a:solidFill>
            </a:endParaRPr>
          </a:p>
        </p:txBody>
      </p:sp>
      <p:sp>
        <p:nvSpPr>
          <p:cNvPr id="6" name="Slide Number Placeholder 5"/>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9195342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08AC9249-6140-41AF-8F30-B71C0F79CF6B}" type="datetimeFigureOut">
              <a:rPr lang="ar-IQ" smtClean="0">
                <a:solidFill>
                  <a:srgbClr val="04617B">
                    <a:shade val="90000"/>
                  </a:srgbClr>
                </a:solidFill>
              </a:rPr>
              <a:pPr/>
              <a:t>22/04/1447</a:t>
            </a:fld>
            <a:endParaRPr lang="ar-IQ">
              <a:solidFill>
                <a:srgbClr val="04617B">
                  <a:shade val="90000"/>
                </a:srgbClr>
              </a:solidFill>
            </a:endParaRPr>
          </a:p>
        </p:txBody>
      </p:sp>
      <p:sp>
        <p:nvSpPr>
          <p:cNvPr id="5" name="Footer Placeholder 4"/>
          <p:cNvSpPr>
            <a:spLocks noGrp="1"/>
          </p:cNvSpPr>
          <p:nvPr>
            <p:ph type="ftr" sz="quarter" idx="11"/>
          </p:nvPr>
        </p:nvSpPr>
        <p:spPr/>
        <p:txBody>
          <a:bodyPr/>
          <a:lstStyle/>
          <a:p>
            <a:endParaRPr lang="ar-IQ">
              <a:solidFill>
                <a:srgbClr val="04617B">
                  <a:shade val="90000"/>
                </a:srgbClr>
              </a:solidFill>
            </a:endParaRPr>
          </a:p>
        </p:txBody>
      </p:sp>
      <p:sp>
        <p:nvSpPr>
          <p:cNvPr id="6" name="Slide Number Placeholder 5"/>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8531242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599F0E28-3AF1-40DA-A8C8-BCD7146B1CA2}" type="datetimeFigureOut">
              <a:rPr lang="ar-IQ" smtClean="0"/>
              <a:t>22/04/1447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5A034B5-3660-447F-95F5-E1C7D2EDD681}" type="slidenum">
              <a:rPr lang="ar-IQ" smtClean="0"/>
              <a:t>‹#›</a:t>
            </a:fld>
            <a:endParaRPr lang="ar-IQ"/>
          </a:p>
        </p:txBody>
      </p:sp>
    </p:spTree>
    <p:extLst>
      <p:ext uri="{BB962C8B-B14F-4D97-AF65-F5344CB8AC3E}">
        <p14:creationId xmlns:p14="http://schemas.microsoft.com/office/powerpoint/2010/main" val="18907063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99F0E28-3AF1-40DA-A8C8-BCD7146B1CA2}" type="datetimeFigureOut">
              <a:rPr lang="ar-IQ" smtClean="0"/>
              <a:t>22/04/1447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5A034B5-3660-447F-95F5-E1C7D2EDD681}" type="slidenum">
              <a:rPr lang="ar-IQ" smtClean="0"/>
              <a:t>‹#›</a:t>
            </a:fld>
            <a:endParaRPr lang="ar-IQ"/>
          </a:p>
        </p:txBody>
      </p:sp>
    </p:spTree>
    <p:extLst>
      <p:ext uri="{BB962C8B-B14F-4D97-AF65-F5344CB8AC3E}">
        <p14:creationId xmlns:p14="http://schemas.microsoft.com/office/powerpoint/2010/main" val="2975119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599F0E28-3AF1-40DA-A8C8-BCD7146B1CA2}" type="datetimeFigureOut">
              <a:rPr lang="ar-IQ" smtClean="0"/>
              <a:t>22/04/1447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5A034B5-3660-447F-95F5-E1C7D2EDD681}" type="slidenum">
              <a:rPr lang="ar-IQ" smtClean="0"/>
              <a:t>‹#›</a:t>
            </a:fld>
            <a:endParaRPr lang="ar-IQ"/>
          </a:p>
        </p:txBody>
      </p:sp>
    </p:spTree>
    <p:extLst>
      <p:ext uri="{BB962C8B-B14F-4D97-AF65-F5344CB8AC3E}">
        <p14:creationId xmlns:p14="http://schemas.microsoft.com/office/powerpoint/2010/main" val="27497751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599F0E28-3AF1-40DA-A8C8-BCD7146B1CA2}" type="datetimeFigureOut">
              <a:rPr lang="ar-IQ" smtClean="0"/>
              <a:t>22/04/1447</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45A034B5-3660-447F-95F5-E1C7D2EDD681}" type="slidenum">
              <a:rPr lang="ar-IQ" smtClean="0"/>
              <a:t>‹#›</a:t>
            </a:fld>
            <a:endParaRPr lang="ar-IQ"/>
          </a:p>
        </p:txBody>
      </p:sp>
    </p:spTree>
    <p:extLst>
      <p:ext uri="{BB962C8B-B14F-4D97-AF65-F5344CB8AC3E}">
        <p14:creationId xmlns:p14="http://schemas.microsoft.com/office/powerpoint/2010/main" val="3675991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599F0E28-3AF1-40DA-A8C8-BCD7146B1CA2}" type="datetimeFigureOut">
              <a:rPr lang="ar-IQ" smtClean="0"/>
              <a:t>22/04/1447</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45A034B5-3660-447F-95F5-E1C7D2EDD681}" type="slidenum">
              <a:rPr lang="ar-IQ" smtClean="0"/>
              <a:t>‹#›</a:t>
            </a:fld>
            <a:endParaRPr lang="ar-IQ"/>
          </a:p>
        </p:txBody>
      </p:sp>
    </p:spTree>
    <p:extLst>
      <p:ext uri="{BB962C8B-B14F-4D97-AF65-F5344CB8AC3E}">
        <p14:creationId xmlns:p14="http://schemas.microsoft.com/office/powerpoint/2010/main" val="9152214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599F0E28-3AF1-40DA-A8C8-BCD7146B1CA2}" type="datetimeFigureOut">
              <a:rPr lang="ar-IQ" smtClean="0"/>
              <a:t>22/04/1447</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45A034B5-3660-447F-95F5-E1C7D2EDD681}" type="slidenum">
              <a:rPr lang="ar-IQ" smtClean="0"/>
              <a:t>‹#›</a:t>
            </a:fld>
            <a:endParaRPr lang="ar-IQ"/>
          </a:p>
        </p:txBody>
      </p:sp>
    </p:spTree>
    <p:extLst>
      <p:ext uri="{BB962C8B-B14F-4D97-AF65-F5344CB8AC3E}">
        <p14:creationId xmlns:p14="http://schemas.microsoft.com/office/powerpoint/2010/main" val="21379240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99F0E28-3AF1-40DA-A8C8-BCD7146B1CA2}" type="datetimeFigureOut">
              <a:rPr lang="ar-IQ" smtClean="0"/>
              <a:t>22/04/1447</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45A034B5-3660-447F-95F5-E1C7D2EDD681}" type="slidenum">
              <a:rPr lang="ar-IQ" smtClean="0"/>
              <a:t>‹#›</a:t>
            </a:fld>
            <a:endParaRPr lang="ar-IQ"/>
          </a:p>
        </p:txBody>
      </p:sp>
    </p:spTree>
    <p:extLst>
      <p:ext uri="{BB962C8B-B14F-4D97-AF65-F5344CB8AC3E}">
        <p14:creationId xmlns:p14="http://schemas.microsoft.com/office/powerpoint/2010/main" val="3019346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75C4307A-EFE6-455D-BB7E-9F02DB9377F7}" type="datetimeFigureOut">
              <a:rPr lang="ar-IQ" smtClean="0">
                <a:solidFill>
                  <a:srgbClr val="073E87"/>
                </a:solidFill>
              </a:rPr>
              <a:pPr/>
              <a:t>22/04/1447</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CD3D9AF3-2261-4517-8E98-E43474E577A1}"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17309222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99F0E28-3AF1-40DA-A8C8-BCD7146B1CA2}" type="datetimeFigureOut">
              <a:rPr lang="ar-IQ" smtClean="0"/>
              <a:t>22/04/1447</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45A034B5-3660-447F-95F5-E1C7D2EDD681}" type="slidenum">
              <a:rPr lang="ar-IQ" smtClean="0"/>
              <a:t>‹#›</a:t>
            </a:fld>
            <a:endParaRPr lang="ar-IQ"/>
          </a:p>
        </p:txBody>
      </p:sp>
    </p:spTree>
    <p:extLst>
      <p:ext uri="{BB962C8B-B14F-4D97-AF65-F5344CB8AC3E}">
        <p14:creationId xmlns:p14="http://schemas.microsoft.com/office/powerpoint/2010/main" val="20612987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99F0E28-3AF1-40DA-A8C8-BCD7146B1CA2}" type="datetimeFigureOut">
              <a:rPr lang="ar-IQ" smtClean="0"/>
              <a:t>22/04/1447</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45A034B5-3660-447F-95F5-E1C7D2EDD681}" type="slidenum">
              <a:rPr lang="ar-IQ" smtClean="0"/>
              <a:t>‹#›</a:t>
            </a:fld>
            <a:endParaRPr lang="ar-IQ"/>
          </a:p>
        </p:txBody>
      </p:sp>
    </p:spTree>
    <p:extLst>
      <p:ext uri="{BB962C8B-B14F-4D97-AF65-F5344CB8AC3E}">
        <p14:creationId xmlns:p14="http://schemas.microsoft.com/office/powerpoint/2010/main" val="25732126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99F0E28-3AF1-40DA-A8C8-BCD7146B1CA2}" type="datetimeFigureOut">
              <a:rPr lang="ar-IQ" smtClean="0"/>
              <a:t>22/04/1447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5A034B5-3660-447F-95F5-E1C7D2EDD681}" type="slidenum">
              <a:rPr lang="ar-IQ" smtClean="0"/>
              <a:t>‹#›</a:t>
            </a:fld>
            <a:endParaRPr lang="ar-IQ"/>
          </a:p>
        </p:txBody>
      </p:sp>
    </p:spTree>
    <p:extLst>
      <p:ext uri="{BB962C8B-B14F-4D97-AF65-F5344CB8AC3E}">
        <p14:creationId xmlns:p14="http://schemas.microsoft.com/office/powerpoint/2010/main" val="30016154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99F0E28-3AF1-40DA-A8C8-BCD7146B1CA2}" type="datetimeFigureOut">
              <a:rPr lang="ar-IQ" smtClean="0"/>
              <a:t>22/04/1447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5A034B5-3660-447F-95F5-E1C7D2EDD681}" type="slidenum">
              <a:rPr lang="ar-IQ" smtClean="0"/>
              <a:t>‹#›</a:t>
            </a:fld>
            <a:endParaRPr lang="ar-IQ"/>
          </a:p>
        </p:txBody>
      </p:sp>
    </p:spTree>
    <p:extLst>
      <p:ext uri="{BB962C8B-B14F-4D97-AF65-F5344CB8AC3E}">
        <p14:creationId xmlns:p14="http://schemas.microsoft.com/office/powerpoint/2010/main" val="205471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75C4307A-EFE6-455D-BB7E-9F02DB9377F7}" type="datetimeFigureOut">
              <a:rPr lang="ar-IQ" smtClean="0">
                <a:solidFill>
                  <a:srgbClr val="073E87"/>
                </a:solidFill>
              </a:rPr>
              <a:pPr/>
              <a:t>22/04/1447</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CD3D9AF3-2261-4517-8E98-E43474E577A1}" type="slidenum">
              <a:rPr lang="ar-IQ" smtClean="0">
                <a:solidFill>
                  <a:srgbClr val="073E87"/>
                </a:solidFill>
              </a:rPr>
              <a:pPr/>
              <a:t>‹#›</a:t>
            </a:fld>
            <a:endParaRPr lang="ar-IQ">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1347961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75C4307A-EFE6-455D-BB7E-9F02DB9377F7}" type="datetimeFigureOut">
              <a:rPr lang="ar-IQ" smtClean="0">
                <a:solidFill>
                  <a:srgbClr val="073E87"/>
                </a:solidFill>
              </a:rPr>
              <a:pPr/>
              <a:t>22/04/1447</a:t>
            </a:fld>
            <a:endParaRPr lang="ar-IQ">
              <a:solidFill>
                <a:srgbClr val="073E87"/>
              </a:solidFill>
            </a:endParaRPr>
          </a:p>
        </p:txBody>
      </p:sp>
      <p:sp>
        <p:nvSpPr>
          <p:cNvPr id="8" name="Footer Placeholder 7"/>
          <p:cNvSpPr>
            <a:spLocks noGrp="1"/>
          </p:cNvSpPr>
          <p:nvPr>
            <p:ph type="ftr" sz="quarter" idx="11"/>
          </p:nvPr>
        </p:nvSpPr>
        <p:spPr/>
        <p:txBody>
          <a:bodyPr/>
          <a:lstStyle/>
          <a:p>
            <a:endParaRPr lang="ar-IQ">
              <a:solidFill>
                <a:srgbClr val="073E87"/>
              </a:solidFill>
            </a:endParaRPr>
          </a:p>
        </p:txBody>
      </p:sp>
      <p:sp>
        <p:nvSpPr>
          <p:cNvPr id="9" name="Slide Number Placeholder 8"/>
          <p:cNvSpPr>
            <a:spLocks noGrp="1"/>
          </p:cNvSpPr>
          <p:nvPr>
            <p:ph type="sldNum" sz="quarter" idx="12"/>
          </p:nvPr>
        </p:nvSpPr>
        <p:spPr/>
        <p:txBody>
          <a:bodyPr/>
          <a:lstStyle/>
          <a:p>
            <a:fld id="{CD3D9AF3-2261-4517-8E98-E43474E577A1}"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1257973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75C4307A-EFE6-455D-BB7E-9F02DB9377F7}" type="datetimeFigureOut">
              <a:rPr lang="ar-IQ" smtClean="0">
                <a:solidFill>
                  <a:srgbClr val="073E87"/>
                </a:solidFill>
              </a:rPr>
              <a:pPr/>
              <a:t>22/04/1447</a:t>
            </a:fld>
            <a:endParaRPr lang="ar-IQ">
              <a:solidFill>
                <a:srgbClr val="073E87"/>
              </a:solidFill>
            </a:endParaRPr>
          </a:p>
        </p:txBody>
      </p:sp>
      <p:sp>
        <p:nvSpPr>
          <p:cNvPr id="4" name="Footer Placeholder 3"/>
          <p:cNvSpPr>
            <a:spLocks noGrp="1"/>
          </p:cNvSpPr>
          <p:nvPr>
            <p:ph type="ftr" sz="quarter" idx="11"/>
          </p:nvPr>
        </p:nvSpPr>
        <p:spPr/>
        <p:txBody>
          <a:bodyPr/>
          <a:lstStyle/>
          <a:p>
            <a:endParaRPr lang="ar-IQ">
              <a:solidFill>
                <a:srgbClr val="073E87"/>
              </a:solidFill>
            </a:endParaRPr>
          </a:p>
        </p:txBody>
      </p:sp>
      <p:sp>
        <p:nvSpPr>
          <p:cNvPr id="5" name="Slide Number Placeholder 4"/>
          <p:cNvSpPr>
            <a:spLocks noGrp="1"/>
          </p:cNvSpPr>
          <p:nvPr>
            <p:ph type="sldNum" sz="quarter" idx="12"/>
          </p:nvPr>
        </p:nvSpPr>
        <p:spPr/>
        <p:txBody>
          <a:bodyPr/>
          <a:lstStyle/>
          <a:p>
            <a:fld id="{CD3D9AF3-2261-4517-8E98-E43474E577A1}"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3661332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75C4307A-EFE6-455D-BB7E-9F02DB9377F7}" type="datetimeFigureOut">
              <a:rPr lang="ar-IQ" smtClean="0">
                <a:solidFill>
                  <a:srgbClr val="073E87"/>
                </a:solidFill>
              </a:rPr>
              <a:pPr/>
              <a:t>22/04/1447</a:t>
            </a:fld>
            <a:endParaRPr lang="ar-IQ">
              <a:solidFill>
                <a:srgbClr val="073E87"/>
              </a:solidFill>
            </a:endParaRPr>
          </a:p>
        </p:txBody>
      </p:sp>
      <p:sp>
        <p:nvSpPr>
          <p:cNvPr id="3" name="Footer Placeholder 2"/>
          <p:cNvSpPr>
            <a:spLocks noGrp="1"/>
          </p:cNvSpPr>
          <p:nvPr>
            <p:ph type="ftr" sz="quarter" idx="11"/>
          </p:nvPr>
        </p:nvSpPr>
        <p:spPr/>
        <p:txBody>
          <a:bodyPr/>
          <a:lstStyle/>
          <a:p>
            <a:endParaRPr lang="ar-IQ">
              <a:solidFill>
                <a:srgbClr val="073E87"/>
              </a:solidFill>
            </a:endParaRPr>
          </a:p>
        </p:txBody>
      </p:sp>
      <p:sp>
        <p:nvSpPr>
          <p:cNvPr id="4" name="Slide Number Placeholder 3"/>
          <p:cNvSpPr>
            <a:spLocks noGrp="1"/>
          </p:cNvSpPr>
          <p:nvPr>
            <p:ph type="sldNum" sz="quarter" idx="12"/>
          </p:nvPr>
        </p:nvSpPr>
        <p:spPr/>
        <p:txBody>
          <a:bodyPr/>
          <a:lstStyle/>
          <a:p>
            <a:fld id="{CD3D9AF3-2261-4517-8E98-E43474E577A1}"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2547340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75C4307A-EFE6-455D-BB7E-9F02DB9377F7}" type="datetimeFigureOut">
              <a:rPr lang="ar-IQ" smtClean="0">
                <a:solidFill>
                  <a:srgbClr val="073E87"/>
                </a:solidFill>
              </a:rPr>
              <a:pPr/>
              <a:t>22/04/1447</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CD3D9AF3-2261-4517-8E98-E43474E577A1}" type="slidenum">
              <a:rPr lang="ar-IQ" smtClean="0">
                <a:solidFill>
                  <a:srgbClr val="073E87"/>
                </a:solidFill>
              </a:rPr>
              <a:pPr/>
              <a:t>‹#›</a:t>
            </a:fld>
            <a:endParaRPr lang="ar-IQ">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3047842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75C4307A-EFE6-455D-BB7E-9F02DB9377F7}" type="datetimeFigureOut">
              <a:rPr lang="ar-IQ" smtClean="0">
                <a:solidFill>
                  <a:srgbClr val="073E87"/>
                </a:solidFill>
              </a:rPr>
              <a:pPr/>
              <a:t>22/04/1447</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CD3D9AF3-2261-4517-8E98-E43474E577A1}" type="slidenum">
              <a:rPr lang="ar-IQ" smtClean="0">
                <a:solidFill>
                  <a:srgbClr val="073E87"/>
                </a:solidFill>
              </a:rPr>
              <a:pPr/>
              <a:t>‹#›</a:t>
            </a:fld>
            <a:endParaRPr lang="ar-IQ">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Tree>
    <p:extLst>
      <p:ext uri="{BB962C8B-B14F-4D97-AF65-F5344CB8AC3E}">
        <p14:creationId xmlns:p14="http://schemas.microsoft.com/office/powerpoint/2010/main" val="2720778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75C4307A-EFE6-455D-BB7E-9F02DB9377F7}" type="datetimeFigureOut">
              <a:rPr lang="ar-IQ" smtClean="0">
                <a:solidFill>
                  <a:srgbClr val="073E87"/>
                </a:solidFill>
              </a:rPr>
              <a:pPr/>
              <a:t>22/04/1447</a:t>
            </a:fld>
            <a:endParaRPr lang="ar-IQ">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ar-IQ">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CD3D9AF3-2261-4517-8E98-E43474E577A1}" type="slidenum">
              <a:rPr lang="ar-IQ" smtClean="0">
                <a:solidFill>
                  <a:srgbClr val="073E87"/>
                </a:solidFill>
              </a:rPr>
              <a:pPr/>
              <a:t>‹#›</a:t>
            </a:fld>
            <a:endParaRPr lang="ar-IQ">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1047713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8AC9249-6140-41AF-8F30-B71C0F79CF6B}" type="datetimeFigureOut">
              <a:rPr lang="ar-IQ" smtClean="0">
                <a:solidFill>
                  <a:srgbClr val="04617B">
                    <a:shade val="90000"/>
                  </a:srgbClr>
                </a:solidFill>
              </a:rPr>
              <a:pPr/>
              <a:t>22/04/1447</a:t>
            </a:fld>
            <a:endParaRPr lang="ar-IQ">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IQ">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42665182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99F0E28-3AF1-40DA-A8C8-BCD7146B1CA2}" type="datetimeFigureOut">
              <a:rPr lang="ar-IQ" smtClean="0"/>
              <a:t>22/04/1447</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5A034B5-3660-447F-95F5-E1C7D2EDD681}" type="slidenum">
              <a:rPr lang="ar-IQ" smtClean="0"/>
              <a:t>‹#›</a:t>
            </a:fld>
            <a:endParaRPr lang="ar-IQ"/>
          </a:p>
        </p:txBody>
      </p:sp>
    </p:spTree>
    <p:extLst>
      <p:ext uri="{BB962C8B-B14F-4D97-AF65-F5344CB8AC3E}">
        <p14:creationId xmlns:p14="http://schemas.microsoft.com/office/powerpoint/2010/main" val="3676627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sp>
        <p:nvSpPr>
          <p:cNvPr id="1030" name="Google Shape;1030;p1"/>
          <p:cNvSpPr txBox="1">
            <a:spLocks noGrp="1"/>
          </p:cNvSpPr>
          <p:nvPr>
            <p:ph type="body" idx="1"/>
          </p:nvPr>
        </p:nvSpPr>
        <p:spPr>
          <a:xfrm>
            <a:off x="872067" y="4437112"/>
            <a:ext cx="7408200" cy="1872300"/>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1">
              <a:spcBef>
                <a:spcPts val="0"/>
              </a:spcBef>
              <a:spcAft>
                <a:spcPts val="0"/>
              </a:spcAft>
              <a:buClr>
                <a:srgbClr val="31B6FD"/>
              </a:buClr>
              <a:buSzPct val="100000"/>
              <a:buNone/>
            </a:pPr>
            <a:r>
              <a:rPr lang="ar-IQ" sz="3200">
                <a:solidFill>
                  <a:srgbClr val="073E87"/>
                </a:solidFill>
              </a:rPr>
              <a:t>المرحلة الثانية/ جغرافية السكان</a:t>
            </a:r>
            <a:endParaRPr sz="3200">
              <a:solidFill>
                <a:srgbClr val="073E87"/>
              </a:solidFill>
            </a:endParaRPr>
          </a:p>
          <a:p>
            <a:pPr marL="0" lvl="0" indent="0" algn="ctr" rtl="1">
              <a:spcBef>
                <a:spcPts val="640"/>
              </a:spcBef>
              <a:spcAft>
                <a:spcPts val="0"/>
              </a:spcAft>
              <a:buClr>
                <a:srgbClr val="31B6FD"/>
              </a:buClr>
              <a:buSzPct val="100000"/>
              <a:buNone/>
            </a:pPr>
            <a:r>
              <a:rPr lang="ar-IQ" sz="3200">
                <a:solidFill>
                  <a:srgbClr val="073E87"/>
                </a:solidFill>
              </a:rPr>
              <a:t>م. د. فيصل عمر حمود </a:t>
            </a:r>
            <a:endParaRPr/>
          </a:p>
          <a:p>
            <a:pPr marL="0" lvl="0" indent="0" algn="ctr" rtl="1">
              <a:spcBef>
                <a:spcPts val="640"/>
              </a:spcBef>
              <a:spcAft>
                <a:spcPts val="0"/>
              </a:spcAft>
              <a:buClr>
                <a:srgbClr val="31B6FD"/>
              </a:buClr>
              <a:buSzPct val="100000"/>
              <a:buNone/>
            </a:pPr>
            <a:r>
              <a:rPr lang="ar-IQ" sz="3200">
                <a:solidFill>
                  <a:srgbClr val="073E87"/>
                </a:solidFill>
              </a:rPr>
              <a:t>م/ تركيب السكان</a:t>
            </a:r>
            <a:endParaRPr sz="3200">
              <a:solidFill>
                <a:srgbClr val="073E87"/>
              </a:solidFill>
            </a:endParaRPr>
          </a:p>
          <a:p>
            <a:pPr marL="0" lvl="0" indent="0" algn="ctr" rtl="1">
              <a:spcBef>
                <a:spcPts val="640"/>
              </a:spcBef>
              <a:spcAft>
                <a:spcPts val="0"/>
              </a:spcAft>
              <a:buSzPct val="100000"/>
              <a:buNone/>
            </a:pPr>
            <a:endParaRPr sz="3200"/>
          </a:p>
        </p:txBody>
      </p:sp>
      <p:sp>
        <p:nvSpPr>
          <p:cNvPr id="1031" name="Google Shape;1031;p1"/>
          <p:cNvSpPr txBox="1">
            <a:spLocks noGrp="1"/>
          </p:cNvSpPr>
          <p:nvPr>
            <p:ph type="title"/>
          </p:nvPr>
        </p:nvSpPr>
        <p:spPr>
          <a:xfrm>
            <a:off x="251520" y="338328"/>
            <a:ext cx="8435400" cy="4098900"/>
          </a:xfrm>
          <a:prstGeom prst="rect">
            <a:avLst/>
          </a:prstGeom>
          <a:noFill/>
          <a:ln>
            <a:noFill/>
          </a:ln>
        </p:spPr>
        <p:txBody>
          <a:bodyPr spcFirstLastPara="1" wrap="square" lIns="91425" tIns="45700" rIns="91425" bIns="45700" anchor="ctr" anchorCtr="0">
            <a:normAutofit/>
          </a:bodyPr>
          <a:lstStyle/>
          <a:p>
            <a:pPr marL="0" lvl="0" indent="0" algn="ctr" rtl="1">
              <a:spcBef>
                <a:spcPts val="0"/>
              </a:spcBef>
              <a:spcAft>
                <a:spcPts val="0"/>
              </a:spcAft>
              <a:buClr>
                <a:srgbClr val="073E87"/>
              </a:buClr>
              <a:buSzPts val="3200"/>
              <a:buFont typeface="Candara"/>
              <a:buNone/>
            </a:pPr>
            <a:r>
              <a:rPr lang="ar-IQ" sz="3200">
                <a:solidFill>
                  <a:srgbClr val="073E87"/>
                </a:solidFill>
              </a:rPr>
              <a:t>وزارة التعليم العالي والبحث العلمي</a:t>
            </a:r>
            <a:br>
              <a:rPr lang="ar-IQ" sz="3200">
                <a:solidFill>
                  <a:srgbClr val="073E87"/>
                </a:solidFill>
              </a:rPr>
            </a:br>
            <a:r>
              <a:rPr lang="ar-IQ" sz="3200">
                <a:solidFill>
                  <a:srgbClr val="073E87"/>
                </a:solidFill>
              </a:rPr>
              <a:t>جامعة ديالى </a:t>
            </a:r>
            <a:br>
              <a:rPr lang="ar-IQ" sz="3200">
                <a:solidFill>
                  <a:srgbClr val="073E87"/>
                </a:solidFill>
              </a:rPr>
            </a:br>
            <a:r>
              <a:rPr lang="ar-IQ" sz="3200">
                <a:solidFill>
                  <a:srgbClr val="073E87"/>
                </a:solidFill>
              </a:rPr>
              <a:t>كلية التربية للعلوم الانسانية</a:t>
            </a:r>
            <a:br>
              <a:rPr lang="ar-IQ" sz="3200">
                <a:solidFill>
                  <a:srgbClr val="073E87"/>
                </a:solidFill>
              </a:rPr>
            </a:br>
            <a:r>
              <a:rPr lang="ar-IQ" sz="3200">
                <a:solidFill>
                  <a:srgbClr val="073E87"/>
                </a:solidFill>
              </a:rPr>
              <a:t>قسم الجغرافية </a:t>
            </a:r>
            <a:br>
              <a:rPr lang="ar-IQ" sz="3200">
                <a:solidFill>
                  <a:srgbClr val="073E87"/>
                </a:solidFill>
              </a:rPr>
            </a:br>
            <a:r>
              <a:rPr lang="ar-IQ" sz="3200">
                <a:solidFill>
                  <a:srgbClr val="073E87"/>
                </a:solidFill>
              </a:rPr>
              <a:t>الدراسة المسائية</a:t>
            </a:r>
            <a:br>
              <a:rPr lang="ar-IQ" sz="3200">
                <a:solidFill>
                  <a:srgbClr val="073E87"/>
                </a:solidFill>
              </a:rPr>
            </a:br>
            <a:r>
              <a:rPr lang="ar-IQ" sz="3200">
                <a:solidFill>
                  <a:srgbClr val="073E87"/>
                </a:solidFill>
              </a:rPr>
              <a:t>العام 2021 –2022 </a:t>
            </a:r>
            <a:br>
              <a:rPr lang="ar-IQ" sz="3200">
                <a:solidFill>
                  <a:srgbClr val="073E87"/>
                </a:solidFill>
              </a:rPr>
            </a:br>
            <a:r>
              <a:rPr lang="ar-IQ" sz="3200">
                <a:solidFill>
                  <a:srgbClr val="073E87"/>
                </a:solidFill>
              </a:rPr>
              <a:t>الاحد 18 /12/ 2021</a:t>
            </a:r>
            <a:endParaRPr sz="3200">
              <a:solidFill>
                <a:srgbClr val="073E87"/>
              </a:solidFill>
            </a:endParaRPr>
          </a:p>
        </p:txBody>
      </p:sp>
      <p:pic>
        <p:nvPicPr>
          <p:cNvPr id="1032" name="Google Shape;1032;p1"/>
          <p:cNvPicPr preferRelativeResize="0"/>
          <p:nvPr/>
        </p:nvPicPr>
        <p:blipFill rotWithShape="1">
          <a:blip r:embed="rId2">
            <a:alphaModFix/>
          </a:blip>
          <a:srcRect/>
          <a:stretch/>
        </p:blipFill>
        <p:spPr>
          <a:xfrm>
            <a:off x="7310214" y="476672"/>
            <a:ext cx="1295400" cy="1437658"/>
          </a:xfrm>
          <a:prstGeom prst="rect">
            <a:avLst/>
          </a:prstGeom>
          <a:noFill/>
          <a:ln>
            <a:noFill/>
          </a:ln>
        </p:spPr>
      </p:pic>
      <p:pic>
        <p:nvPicPr>
          <p:cNvPr id="1033" name="Google Shape;1033;p1"/>
          <p:cNvPicPr preferRelativeResize="0"/>
          <p:nvPr/>
        </p:nvPicPr>
        <p:blipFill rotWithShape="1">
          <a:blip r:embed="rId3">
            <a:alphaModFix/>
          </a:blip>
          <a:srcRect/>
          <a:stretch/>
        </p:blipFill>
        <p:spPr>
          <a:xfrm>
            <a:off x="467544" y="476672"/>
            <a:ext cx="1657349" cy="17049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260648"/>
            <a:ext cx="8229600" cy="936104"/>
          </a:xfrm>
        </p:spPr>
        <p:txBody>
          <a:bodyPr>
            <a:normAutofit fontScale="90000"/>
          </a:bodyPr>
          <a:lstStyle/>
          <a:p>
            <a:pPr algn="ctr">
              <a:lnSpc>
                <a:spcPct val="115000"/>
              </a:lnSpc>
              <a:spcAft>
                <a:spcPts val="1000"/>
              </a:spcAft>
            </a:pPr>
            <a:r>
              <a:rPr lang="en-US" sz="4000" dirty="0">
                <a:solidFill>
                  <a:srgbClr val="FF0000"/>
                </a:solidFill>
                <a:ea typeface="Calibri"/>
                <a:cs typeface="Arial"/>
              </a:rPr>
              <a:t/>
            </a:r>
            <a:br>
              <a:rPr lang="en-US" sz="4000" dirty="0">
                <a:solidFill>
                  <a:srgbClr val="FF0000"/>
                </a:solidFill>
                <a:ea typeface="Calibri"/>
                <a:cs typeface="Arial"/>
              </a:rPr>
            </a:br>
            <a:r>
              <a:rPr lang="ar-IQ" sz="4000" dirty="0" smtClean="0">
                <a:solidFill>
                  <a:srgbClr val="FF0000"/>
                </a:solidFill>
                <a:ea typeface="Calibri"/>
                <a:cs typeface="Arial"/>
              </a:rPr>
              <a:t>اسباب عدم دقة البيانات في الدول النامية</a:t>
            </a:r>
            <a:endParaRPr lang="ar-IQ" dirty="0">
              <a:solidFill>
                <a:srgbClr val="FF0000"/>
              </a:solidFill>
            </a:endParaRPr>
          </a:p>
        </p:txBody>
      </p:sp>
      <p:sp>
        <p:nvSpPr>
          <p:cNvPr id="4" name="عنصر نائب للمحتوى 3"/>
          <p:cNvSpPr>
            <a:spLocks noGrp="1"/>
          </p:cNvSpPr>
          <p:nvPr>
            <p:ph idx="1"/>
          </p:nvPr>
        </p:nvSpPr>
        <p:spPr>
          <a:xfrm>
            <a:off x="323528" y="1412776"/>
            <a:ext cx="8424936" cy="5184576"/>
          </a:xfrm>
        </p:spPr>
        <p:txBody>
          <a:bodyPr>
            <a:normAutofit lnSpcReduction="10000"/>
          </a:bodyPr>
          <a:lstStyle/>
          <a:p>
            <a:pPr marL="342900" lvl="0" indent="-342900" algn="just">
              <a:lnSpc>
                <a:spcPct val="115000"/>
              </a:lnSpc>
              <a:spcAft>
                <a:spcPts val="1000"/>
              </a:spcAft>
              <a:buFont typeface="+mj-lt"/>
              <a:buAutoNum type="arabicPeriod"/>
            </a:pPr>
            <a:r>
              <a:rPr lang="ar-IQ" sz="2800" dirty="0">
                <a:latin typeface="Calibri"/>
                <a:ea typeface="Calibri"/>
                <a:cs typeface="Arial"/>
              </a:rPr>
              <a:t>قصور سجلات الميلاد لذا يكون تحديد الاعمار من قبل الافراد قابل للتلاعب وفق اهواءهم الشخصية حيث ان كثير من الاناث وخاصة في المجتمعات الريفية والتي تقل اعمارهن عن سن الزواج وعندما يطلب زواجهن يعمد اولياء امورهن الى تكبير اعمارهن وفق عمر الزواج الرسمي مما يؤدي الى ترحيل اعمارهن الى فئة عمرية اكبر, اما الاناث العوانس يذكرن اعمار اقل من اعمارهن الحقيقية.</a:t>
            </a:r>
            <a:endParaRPr lang="en-US" sz="1800" dirty="0">
              <a:latin typeface="Calibri"/>
              <a:ea typeface="Calibri"/>
              <a:cs typeface="Arial"/>
            </a:endParaRPr>
          </a:p>
          <a:p>
            <a:pPr marL="342900" lvl="0" indent="-342900" algn="just">
              <a:lnSpc>
                <a:spcPct val="115000"/>
              </a:lnSpc>
              <a:buFont typeface="+mj-lt"/>
              <a:buAutoNum type="arabicPeriod"/>
            </a:pPr>
            <a:r>
              <a:rPr lang="ar-IQ" sz="2800" dirty="0">
                <a:latin typeface="Calibri"/>
                <a:ea typeface="Calibri"/>
                <a:cs typeface="Arial"/>
              </a:rPr>
              <a:t>قد يكون التقصير في عمليات التعداد السكاني نفسها اذ يميل كثي من الافراد الى ذكر الاعمار المناسبة والمقبولة كاختيارهم الارقام الزوجية او الارقام المنتهية بصفر او محاولة التقريب بين الاعمار.</a:t>
            </a:r>
            <a:endParaRPr lang="en-US" sz="1800" dirty="0">
              <a:latin typeface="Calibri"/>
              <a:ea typeface="Calibri"/>
              <a:cs typeface="Arial"/>
            </a:endParaRPr>
          </a:p>
          <a:p>
            <a:pPr marL="342900" lvl="0" indent="-342900" algn="just">
              <a:lnSpc>
                <a:spcPct val="115000"/>
              </a:lnSpc>
              <a:spcAft>
                <a:spcPts val="1000"/>
              </a:spcAft>
              <a:buFont typeface="+mj-lt"/>
              <a:buAutoNum type="arabicPeriod"/>
            </a:pPr>
            <a:r>
              <a:rPr lang="ar-IQ" sz="2800" dirty="0">
                <a:latin typeface="Calibri"/>
                <a:ea typeface="Calibri"/>
                <a:cs typeface="Arial"/>
              </a:rPr>
              <a:t>الاهمال في تسجيل الاطفال الرضع في التعداد</a:t>
            </a:r>
            <a:endParaRPr lang="en-US" sz="1800" dirty="0">
              <a:latin typeface="Calibri"/>
              <a:ea typeface="Calibri"/>
              <a:cs typeface="Arial"/>
            </a:endParaRPr>
          </a:p>
          <a:p>
            <a:endParaRPr lang="ar-IQ" dirty="0"/>
          </a:p>
        </p:txBody>
      </p:sp>
    </p:spTree>
    <p:extLst>
      <p:ext uri="{BB962C8B-B14F-4D97-AF65-F5344CB8AC3E}">
        <p14:creationId xmlns:p14="http://schemas.microsoft.com/office/powerpoint/2010/main" val="3994727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836712"/>
            <a:ext cx="8229600" cy="936104"/>
          </a:xfrm>
        </p:spPr>
        <p:txBody>
          <a:bodyPr>
            <a:normAutofit/>
          </a:bodyPr>
          <a:lstStyle/>
          <a:p>
            <a:pPr marL="274320" lvl="0" indent="-274320" algn="ctr">
              <a:lnSpc>
                <a:spcPct val="115000"/>
              </a:lnSpc>
              <a:spcBef>
                <a:spcPct val="20000"/>
              </a:spcBef>
              <a:spcAft>
                <a:spcPts val="1000"/>
              </a:spcAft>
            </a:pPr>
            <a:r>
              <a:rPr lang="ar-IQ" sz="3600" dirty="0" smtClean="0">
                <a:solidFill>
                  <a:prstClr val="black"/>
                </a:solidFill>
                <a:ea typeface="Calibri"/>
                <a:cs typeface="Arial"/>
              </a:rPr>
              <a:t>س4</a:t>
            </a:r>
            <a:r>
              <a:rPr lang="ar-IQ" sz="3600" dirty="0">
                <a:solidFill>
                  <a:prstClr val="black"/>
                </a:solidFill>
                <a:ea typeface="Calibri"/>
                <a:cs typeface="Arial"/>
              </a:rPr>
              <a:t>/ كيف تعالج عدم دقة بيانات السكان العمرية. </a:t>
            </a:r>
            <a:endParaRPr lang="ar-IQ" sz="6000" dirty="0"/>
          </a:p>
        </p:txBody>
      </p:sp>
      <p:sp>
        <p:nvSpPr>
          <p:cNvPr id="3" name="عنصر نائب للمحتوى 2"/>
          <p:cNvSpPr>
            <a:spLocks noGrp="1"/>
          </p:cNvSpPr>
          <p:nvPr>
            <p:ph idx="1"/>
          </p:nvPr>
        </p:nvSpPr>
        <p:spPr>
          <a:xfrm>
            <a:off x="457200" y="2420888"/>
            <a:ext cx="8229600" cy="3903712"/>
          </a:xfrm>
        </p:spPr>
        <p:txBody>
          <a:bodyPr/>
          <a:lstStyle/>
          <a:p>
            <a:pPr algn="just">
              <a:lnSpc>
                <a:spcPct val="115000"/>
              </a:lnSpc>
              <a:spcAft>
                <a:spcPts val="1000"/>
              </a:spcAft>
            </a:pPr>
            <a:r>
              <a:rPr lang="ar-IQ" sz="3600" dirty="0" smtClean="0">
                <a:latin typeface="Calibri"/>
                <a:ea typeface="Calibri"/>
                <a:cs typeface="Arial"/>
              </a:rPr>
              <a:t>ج</a:t>
            </a:r>
            <a:r>
              <a:rPr lang="ar-IQ" sz="3600" dirty="0">
                <a:latin typeface="Calibri"/>
                <a:ea typeface="Calibri"/>
                <a:cs typeface="Arial"/>
              </a:rPr>
              <a:t>/ يمكن تلافي كثير من الاخطاء المتوقعة عن طريق تصنيف السكان الى فئات عمرية عريضة تمتص نواقص تحديد الاعمار الحقيقية للسكان وقد تكون خمسية او عشرية.</a:t>
            </a:r>
            <a:endParaRPr lang="en-US" sz="2400" dirty="0">
              <a:latin typeface="Calibri"/>
              <a:ea typeface="Calibri"/>
              <a:cs typeface="Arial"/>
            </a:endParaRPr>
          </a:p>
          <a:p>
            <a:endParaRPr lang="ar-IQ" dirty="0"/>
          </a:p>
        </p:txBody>
      </p:sp>
    </p:spTree>
    <p:extLst>
      <p:ext uri="{BB962C8B-B14F-4D97-AF65-F5344CB8AC3E}">
        <p14:creationId xmlns:p14="http://schemas.microsoft.com/office/powerpoint/2010/main" val="2347197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404664"/>
            <a:ext cx="8435280" cy="1863080"/>
          </a:xfrm>
        </p:spPr>
        <p:txBody>
          <a:bodyPr>
            <a:normAutofit fontScale="90000"/>
          </a:bodyPr>
          <a:lstStyle/>
          <a:p>
            <a:pPr marL="274320" lvl="0" indent="-274320" algn="ctr">
              <a:lnSpc>
                <a:spcPct val="115000"/>
              </a:lnSpc>
              <a:spcBef>
                <a:spcPct val="20000"/>
              </a:spcBef>
              <a:spcAft>
                <a:spcPts val="1000"/>
              </a:spcAft>
            </a:pPr>
            <a:r>
              <a:rPr lang="ar-IQ" sz="4000" b="1" u="sng" dirty="0">
                <a:solidFill>
                  <a:prstClr val="black"/>
                </a:solidFill>
                <a:ea typeface="Calibri"/>
                <a:cs typeface="Arial"/>
              </a:rPr>
              <a:t>يصنف السكان عند دراسة التركيب العمر الى ثلاث فئات عمرية مستعرضة </a:t>
            </a:r>
            <a:r>
              <a:rPr lang="en-US" sz="1800" dirty="0">
                <a:solidFill>
                  <a:prstClr val="black"/>
                </a:solidFill>
                <a:ea typeface="Calibri"/>
                <a:cs typeface="Arial"/>
              </a:rPr>
              <a:t/>
            </a:r>
            <a:br>
              <a:rPr lang="en-US" sz="1800" dirty="0">
                <a:solidFill>
                  <a:prstClr val="black"/>
                </a:solidFill>
                <a:ea typeface="Calibri"/>
                <a:cs typeface="Arial"/>
              </a:rPr>
            </a:br>
            <a:endParaRPr lang="ar-IQ" sz="3600" dirty="0"/>
          </a:p>
        </p:txBody>
      </p:sp>
      <p:sp>
        <p:nvSpPr>
          <p:cNvPr id="3" name="عنصر نائب للمحتوى 2"/>
          <p:cNvSpPr>
            <a:spLocks noGrp="1"/>
          </p:cNvSpPr>
          <p:nvPr>
            <p:ph idx="1"/>
          </p:nvPr>
        </p:nvSpPr>
        <p:spPr>
          <a:xfrm>
            <a:off x="457200" y="2636912"/>
            <a:ext cx="8229600" cy="3687688"/>
          </a:xfrm>
        </p:spPr>
        <p:txBody>
          <a:bodyPr/>
          <a:lstStyle/>
          <a:p>
            <a:pPr marL="342900" lvl="0" indent="-342900" algn="just">
              <a:lnSpc>
                <a:spcPct val="115000"/>
              </a:lnSpc>
              <a:buFont typeface="+mj-lt"/>
              <a:buAutoNum type="arabicPeriod"/>
            </a:pPr>
            <a:r>
              <a:rPr lang="ar-IQ" sz="2800" b="1" dirty="0" smtClean="0">
                <a:latin typeface="Calibri"/>
                <a:ea typeface="Calibri"/>
                <a:cs typeface="Arial"/>
              </a:rPr>
              <a:t>فئة </a:t>
            </a:r>
            <a:r>
              <a:rPr lang="ar-IQ" sz="2800" b="1" dirty="0">
                <a:latin typeface="Calibri"/>
                <a:ea typeface="Calibri"/>
                <a:cs typeface="Arial"/>
              </a:rPr>
              <a:t>صغار العمر (الاطفال والمراهقون) اقل من 15 سنة.</a:t>
            </a:r>
            <a:endParaRPr lang="en-US" sz="1800" dirty="0">
              <a:latin typeface="Calibri"/>
              <a:ea typeface="Calibri"/>
              <a:cs typeface="Arial"/>
            </a:endParaRPr>
          </a:p>
          <a:p>
            <a:pPr marL="342900" lvl="0" indent="-342900" algn="just">
              <a:lnSpc>
                <a:spcPct val="115000"/>
              </a:lnSpc>
              <a:buFont typeface="+mj-lt"/>
              <a:buAutoNum type="arabicPeriod"/>
            </a:pPr>
            <a:r>
              <a:rPr lang="ar-IQ" sz="2800" b="1" dirty="0">
                <a:latin typeface="Calibri"/>
                <a:ea typeface="Calibri"/>
                <a:cs typeface="Arial"/>
              </a:rPr>
              <a:t>فئة متوسطي العمر (البالغون) من 15 -  64 سنة.</a:t>
            </a:r>
            <a:endParaRPr lang="en-US" sz="1800" dirty="0">
              <a:latin typeface="Calibri"/>
              <a:ea typeface="Calibri"/>
              <a:cs typeface="Arial"/>
            </a:endParaRPr>
          </a:p>
          <a:p>
            <a:pPr marL="342900" lvl="0" indent="-342900" algn="just">
              <a:lnSpc>
                <a:spcPct val="115000"/>
              </a:lnSpc>
              <a:spcAft>
                <a:spcPts val="1000"/>
              </a:spcAft>
              <a:buFont typeface="+mj-lt"/>
              <a:buAutoNum type="arabicPeriod"/>
            </a:pPr>
            <a:r>
              <a:rPr lang="ar-IQ" sz="2800" b="1" dirty="0">
                <a:latin typeface="Calibri"/>
                <a:ea typeface="Calibri"/>
                <a:cs typeface="Arial"/>
              </a:rPr>
              <a:t>فئة كبار السن (المسنون ) 65 سنة فاكثر.</a:t>
            </a:r>
            <a:endParaRPr lang="en-US" sz="1800" dirty="0">
              <a:latin typeface="Calibri"/>
              <a:ea typeface="Calibri"/>
              <a:cs typeface="Arial"/>
            </a:endParaRPr>
          </a:p>
          <a:p>
            <a:endParaRPr lang="ar-IQ" dirty="0"/>
          </a:p>
        </p:txBody>
      </p:sp>
    </p:spTree>
    <p:extLst>
      <p:ext uri="{BB962C8B-B14F-4D97-AF65-F5344CB8AC3E}">
        <p14:creationId xmlns:p14="http://schemas.microsoft.com/office/powerpoint/2010/main" val="3801030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066130"/>
          </a:xfrm>
        </p:spPr>
        <p:txBody>
          <a:bodyPr>
            <a:normAutofit/>
          </a:bodyPr>
          <a:lstStyle/>
          <a:p>
            <a:pPr marL="342900" lvl="0" indent="-342900">
              <a:lnSpc>
                <a:spcPct val="115000"/>
              </a:lnSpc>
              <a:spcAft>
                <a:spcPts val="1000"/>
              </a:spcAft>
              <a:buFont typeface="+mj-lt"/>
              <a:buAutoNum type="arabicPeriod"/>
            </a:pPr>
            <a:r>
              <a:rPr lang="ar-IQ" sz="2800" b="1" dirty="0">
                <a:ea typeface="Calibri"/>
                <a:cs typeface="Arial"/>
              </a:rPr>
              <a:t>فئة صغار العمر (الاطفال والمراهقون) اقل من 15 سنة</a:t>
            </a:r>
            <a:r>
              <a:rPr lang="ar-IQ" sz="2800" b="1" dirty="0" smtClean="0">
                <a:ea typeface="Calibri"/>
                <a:cs typeface="Arial"/>
              </a:rPr>
              <a:t>.</a:t>
            </a:r>
            <a:endParaRPr lang="ar-IQ" b="1" dirty="0"/>
          </a:p>
        </p:txBody>
      </p:sp>
      <p:sp>
        <p:nvSpPr>
          <p:cNvPr id="3" name="عنصر نائب للمحتوى 2"/>
          <p:cNvSpPr>
            <a:spLocks noGrp="1"/>
          </p:cNvSpPr>
          <p:nvPr>
            <p:ph idx="1"/>
          </p:nvPr>
        </p:nvSpPr>
        <p:spPr>
          <a:xfrm>
            <a:off x="457200" y="1844824"/>
            <a:ext cx="8229600" cy="4281339"/>
          </a:xfrm>
        </p:spPr>
        <p:txBody>
          <a:bodyPr>
            <a:normAutofit fontScale="92500"/>
          </a:bodyPr>
          <a:lstStyle/>
          <a:p>
            <a:pPr algn="just">
              <a:lnSpc>
                <a:spcPct val="115000"/>
              </a:lnSpc>
              <a:spcAft>
                <a:spcPts val="1000"/>
              </a:spcAft>
            </a:pPr>
            <a:r>
              <a:rPr lang="ar-IQ" sz="3000" dirty="0" smtClean="0">
                <a:ea typeface="Calibri"/>
              </a:rPr>
              <a:t>تتصف </a:t>
            </a:r>
            <a:r>
              <a:rPr lang="ar-IQ" sz="3000" dirty="0">
                <a:ea typeface="Calibri"/>
              </a:rPr>
              <a:t>هذه الفئة في الغالب انها غير منتجة وبتعبير ادق انها فئة مستهلكة اذ لم يدخل افرادها بعد في سوق العمل وتعتمد في اعالتها على فئة الشباب (المنتجون)  , لكن يوجد استثناءات في الدول النامية اذ يدخل بعض صغار السن ممن لا تتجاوز اعمارهم 15 سنة وخاصة في المجتمعات الريفية سوق العمل اذ يعمل الاطفال في الزراعة ورعي الحيوانات وحتى في المدن هنالك الاطفال المتجولون في الطرق والشوارع لبيع عبوات المياه او المناديل وغيرها من الاعمال التي يعمل بها الاطفال في الدول النامية. </a:t>
            </a:r>
            <a:endParaRPr lang="en-US" sz="1900" dirty="0">
              <a:ea typeface="Calibri"/>
              <a:cs typeface="Arial"/>
            </a:endParaRPr>
          </a:p>
          <a:p>
            <a:pPr algn="ctr"/>
            <a:endParaRPr lang="ar-IQ" dirty="0"/>
          </a:p>
        </p:txBody>
      </p:sp>
    </p:spTree>
    <p:extLst>
      <p:ext uri="{BB962C8B-B14F-4D97-AF65-F5344CB8AC3E}">
        <p14:creationId xmlns:p14="http://schemas.microsoft.com/office/powerpoint/2010/main" val="187579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88640"/>
            <a:ext cx="8229600" cy="936104"/>
          </a:xfrm>
        </p:spPr>
        <p:txBody>
          <a:bodyPr>
            <a:normAutofit/>
          </a:bodyPr>
          <a:lstStyle/>
          <a:p>
            <a:r>
              <a:rPr lang="ar-IQ" sz="3600" dirty="0" smtClean="0"/>
              <a:t>2- فئة متوسطي العمر( البالغون) من 15 – 64 سنة</a:t>
            </a:r>
            <a:endParaRPr lang="ar-IQ" sz="3600" dirty="0"/>
          </a:p>
        </p:txBody>
      </p:sp>
      <p:sp>
        <p:nvSpPr>
          <p:cNvPr id="3" name="عنصر نائب للمحتوى 2"/>
          <p:cNvSpPr>
            <a:spLocks noGrp="1"/>
          </p:cNvSpPr>
          <p:nvPr>
            <p:ph idx="1"/>
          </p:nvPr>
        </p:nvSpPr>
        <p:spPr>
          <a:xfrm>
            <a:off x="179512" y="1268760"/>
            <a:ext cx="8784976" cy="5400600"/>
          </a:xfrm>
        </p:spPr>
        <p:txBody>
          <a:bodyPr>
            <a:normAutofit/>
          </a:bodyPr>
          <a:lstStyle/>
          <a:p>
            <a:pPr marL="0" lvl="0" indent="0" algn="just">
              <a:lnSpc>
                <a:spcPct val="115000"/>
              </a:lnSpc>
              <a:buNone/>
            </a:pPr>
            <a:r>
              <a:rPr lang="ar-IQ" sz="2400" dirty="0">
                <a:ea typeface="Calibri"/>
              </a:rPr>
              <a:t>هي فئة منتجة داخلة في عمر العمل والتي تتحمل اعباء اعالة الفئتين الاخريين ( فئة صغار السن وكبار السن) ولكن لا يمكن عد جميع افراد هذه الفئة على انهم منتجين هنالك الكثير منهم عاطل عن العمل مثل المعاقين وافراد القوة العسكرية والطلاب الذين لم يكملوا تعليمهم العالي </a:t>
            </a:r>
            <a:r>
              <a:rPr lang="ar-IQ" sz="2400" dirty="0" smtClean="0">
                <a:ea typeface="Calibri"/>
              </a:rPr>
              <a:t>والبعض </a:t>
            </a:r>
            <a:r>
              <a:rPr lang="ar-IQ" sz="2400" dirty="0">
                <a:ea typeface="Calibri"/>
              </a:rPr>
              <a:t>منهم يبحث عن عمل ولا يجد فرصة للعمل اذ لا يمكن عدهم منتجين بل هم مستهلكين اذا ما توافرت لهم فرص للعمل, ويبدو انها ارتفعت من 59,1% من مجموع سكان العالم </a:t>
            </a:r>
            <a:r>
              <a:rPr lang="ar-IQ" sz="2400" dirty="0" smtClean="0">
                <a:ea typeface="Calibri"/>
              </a:rPr>
              <a:t>سنة </a:t>
            </a:r>
            <a:r>
              <a:rPr lang="ar-IQ" sz="2400" dirty="0">
                <a:ea typeface="Calibri"/>
              </a:rPr>
              <a:t>1980  الى </a:t>
            </a:r>
            <a:r>
              <a:rPr lang="ar-IQ" sz="2400" dirty="0" smtClean="0">
                <a:ea typeface="Calibri"/>
              </a:rPr>
              <a:t>62,1% </a:t>
            </a:r>
            <a:r>
              <a:rPr lang="ar-IQ" sz="2400" dirty="0">
                <a:ea typeface="Calibri"/>
              </a:rPr>
              <a:t>سنة 1995 وجاءت معظم هذه الزيادة من ارتفاع نسبة البالغين في الدول النامية اذ يشهد تركيبها السكاني تغيرا سريعا . ويمكن تقسيم هذه الفئة الى فئتين ثانويتين هما </a:t>
            </a:r>
            <a:r>
              <a:rPr lang="ar-IQ" sz="2400" dirty="0" smtClean="0">
                <a:ea typeface="Calibri"/>
              </a:rPr>
              <a:t>:</a:t>
            </a:r>
          </a:p>
          <a:p>
            <a:pPr lvl="0" algn="just">
              <a:lnSpc>
                <a:spcPct val="115000"/>
              </a:lnSpc>
              <a:buFont typeface="+mj-cs"/>
              <a:buAutoNum type="arabic1Minus"/>
            </a:pPr>
            <a:r>
              <a:rPr lang="ar-IQ" sz="2600" dirty="0" smtClean="0">
                <a:ea typeface="Calibri"/>
              </a:rPr>
              <a:t>البالغون </a:t>
            </a:r>
            <a:r>
              <a:rPr lang="ar-IQ" sz="2600" dirty="0">
                <a:ea typeface="Calibri"/>
              </a:rPr>
              <a:t>الشباب من 15 – 34 سنة</a:t>
            </a:r>
            <a:endParaRPr lang="en-US" sz="1700" dirty="0">
              <a:ea typeface="Calibri"/>
              <a:cs typeface="Arial"/>
            </a:endParaRPr>
          </a:p>
          <a:p>
            <a:pPr lvl="0" algn="just">
              <a:lnSpc>
                <a:spcPct val="115000"/>
              </a:lnSpc>
              <a:spcAft>
                <a:spcPts val="1000"/>
              </a:spcAft>
              <a:buFont typeface="+mj-cs"/>
              <a:buAutoNum type="arabic1Minus"/>
            </a:pPr>
            <a:r>
              <a:rPr lang="ar-IQ" sz="2600" dirty="0">
                <a:ea typeface="Calibri"/>
              </a:rPr>
              <a:t>البالغون الكبار 35  - 64 سنة</a:t>
            </a:r>
            <a:endParaRPr lang="en-US" sz="1700" dirty="0">
              <a:ea typeface="Calibri"/>
              <a:cs typeface="Arial"/>
            </a:endParaRPr>
          </a:p>
          <a:p>
            <a:pPr algn="just">
              <a:lnSpc>
                <a:spcPct val="115000"/>
              </a:lnSpc>
              <a:spcAft>
                <a:spcPts val="1000"/>
              </a:spcAft>
            </a:pPr>
            <a:endParaRPr lang="en-US" sz="1900" dirty="0">
              <a:ea typeface="Calibri"/>
              <a:cs typeface="Arial"/>
            </a:endParaRPr>
          </a:p>
          <a:p>
            <a:endParaRPr lang="ar-IQ" dirty="0"/>
          </a:p>
        </p:txBody>
      </p:sp>
      <p:pic>
        <p:nvPicPr>
          <p:cNvPr id="5"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79512" y="6286500"/>
            <a:ext cx="609600" cy="609600"/>
          </a:xfrm>
          <a:prstGeom prst="rect">
            <a:avLst/>
          </a:prstGeom>
        </p:spPr>
      </p:pic>
    </p:spTree>
    <p:extLst>
      <p:ext uri="{BB962C8B-B14F-4D97-AF65-F5344CB8AC3E}">
        <p14:creationId xmlns:p14="http://schemas.microsoft.com/office/powerpoint/2010/main" val="16909829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368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260647"/>
            <a:ext cx="8229600" cy="886679"/>
          </a:xfrm>
        </p:spPr>
        <p:txBody>
          <a:bodyPr>
            <a:normAutofit/>
          </a:bodyPr>
          <a:lstStyle/>
          <a:p>
            <a:r>
              <a:rPr lang="ar-IQ" sz="3600" dirty="0" smtClean="0"/>
              <a:t>3- فئة كبار السن ( المسنون) 64 سنة فاكثر</a:t>
            </a:r>
            <a:endParaRPr lang="ar-IQ" sz="3600" dirty="0"/>
          </a:p>
        </p:txBody>
      </p:sp>
      <p:sp>
        <p:nvSpPr>
          <p:cNvPr id="3" name="عنصر نائب للمحتوى 2"/>
          <p:cNvSpPr>
            <a:spLocks noGrp="1"/>
          </p:cNvSpPr>
          <p:nvPr>
            <p:ph idx="1"/>
          </p:nvPr>
        </p:nvSpPr>
        <p:spPr>
          <a:xfrm>
            <a:off x="323528" y="1268760"/>
            <a:ext cx="8496944" cy="5174035"/>
          </a:xfrm>
        </p:spPr>
        <p:txBody>
          <a:bodyPr>
            <a:normAutofit fontScale="92500" lnSpcReduction="20000"/>
          </a:bodyPr>
          <a:lstStyle/>
          <a:p>
            <a:pPr algn="just">
              <a:lnSpc>
                <a:spcPct val="115000"/>
              </a:lnSpc>
              <a:spcAft>
                <a:spcPts val="1000"/>
              </a:spcAft>
            </a:pPr>
            <a:r>
              <a:rPr lang="ar-IQ" dirty="0">
                <a:ea typeface="Calibri"/>
              </a:rPr>
              <a:t>تعد هذه الفئة مستهلكه مثلها مثل فئة صغار العمر وتضم اعدادا من الاناث والارامل ولاسيما في الدول المتقدمة بسبب امد حياتهن اطول من الذكور وسجلت ارتفاعا قليلا من 5,9%  من مجموع سكان العالم سنة 1980 الى 6,6% سنة 1995, وهي تختلف بين الدول المتقدمة والدول النامية اذ نلاحظ ارتفاع مستوى التعمير ( المسنون) في الدول المتقدمة وذلك لانخفاض معدل المواليد الخام نتيجة لاستعمال اساليب تحديد النسل واطالة امد الحياة فانعكس على زيادة مستوى التعمير, ام في الدول النامية فان نسبة كبار السن ماتزال واطئة ويعزى ذلك لارتفاع معدل الزيادة الطبيعية السنوية الذي يزيد من نسبة صغار العمر مما </a:t>
            </a:r>
            <a:r>
              <a:rPr lang="ar-IQ" dirty="0" smtClean="0">
                <a:ea typeface="Calibri"/>
              </a:rPr>
              <a:t>يقلل من </a:t>
            </a:r>
            <a:r>
              <a:rPr lang="ar-IQ" dirty="0">
                <a:ea typeface="Calibri"/>
              </a:rPr>
              <a:t>نسبة متوسطي العمر وكبار السن.</a:t>
            </a:r>
            <a:endParaRPr lang="en-US" sz="2000" dirty="0">
              <a:ea typeface="Calibri"/>
              <a:cs typeface="Arial"/>
            </a:endParaRPr>
          </a:p>
          <a:p>
            <a:endParaRPr lang="ar-IQ" dirty="0"/>
          </a:p>
        </p:txBody>
      </p:sp>
    </p:spTree>
    <p:extLst>
      <p:ext uri="{BB962C8B-B14F-4D97-AF65-F5344CB8AC3E}">
        <p14:creationId xmlns:p14="http://schemas.microsoft.com/office/powerpoint/2010/main" val="7006438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marL="342900" lvl="0" indent="-342900">
              <a:lnSpc>
                <a:spcPct val="115000"/>
              </a:lnSpc>
              <a:spcBef>
                <a:spcPct val="20000"/>
              </a:spcBef>
              <a:spcAft>
                <a:spcPts val="1000"/>
              </a:spcAft>
            </a:pPr>
            <a:r>
              <a:rPr lang="ar-IQ" sz="3600" dirty="0">
                <a:solidFill>
                  <a:prstClr val="black"/>
                </a:solidFill>
                <a:ea typeface="Calibri"/>
                <a:cs typeface="Arial"/>
              </a:rPr>
              <a:t>نسبة الاعالة </a:t>
            </a:r>
            <a:r>
              <a:rPr lang="en-US" sz="3600" dirty="0">
                <a:solidFill>
                  <a:prstClr val="black"/>
                </a:solidFill>
                <a:ea typeface="Calibri"/>
                <a:cs typeface="Arial"/>
              </a:rPr>
              <a:t>Dependency </a:t>
            </a:r>
            <a:r>
              <a:rPr lang="en-US" sz="3600" dirty="0" smtClean="0">
                <a:solidFill>
                  <a:prstClr val="black"/>
                </a:solidFill>
                <a:ea typeface="Calibri"/>
                <a:cs typeface="Arial"/>
              </a:rPr>
              <a:t>ratio</a:t>
            </a:r>
            <a:endParaRPr lang="ar-IQ" sz="5400"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323528" y="1600200"/>
                <a:ext cx="8496944" cy="4525963"/>
              </a:xfrm>
            </p:spPr>
            <p:txBody>
              <a:bodyPr>
                <a:normAutofit fontScale="85000" lnSpcReduction="10000"/>
              </a:bodyPr>
              <a:lstStyle/>
              <a:p>
                <a:pPr>
                  <a:lnSpc>
                    <a:spcPct val="115000"/>
                  </a:lnSpc>
                  <a:spcAft>
                    <a:spcPts val="1000"/>
                  </a:spcAft>
                </a:pPr>
                <a:r>
                  <a:rPr lang="ar-IQ" sz="2800" dirty="0" smtClean="0">
                    <a:ea typeface="Calibri"/>
                  </a:rPr>
                  <a:t>للتركيب </a:t>
                </a:r>
                <a:r>
                  <a:rPr lang="ar-IQ" sz="2800" dirty="0">
                    <a:ea typeface="Calibri"/>
                  </a:rPr>
                  <a:t>العمري اهمية في الكشف عن نسبة الاعالة في الدول من خلال الوضع الاقتصادي والعمالة , وتعتمد الاعالة على اعتبار كافة السكان مستهلكين في حين يقتصر المنتجون على فئة الاعمار الداخلة في سوق العمل </a:t>
                </a:r>
                <a:r>
                  <a:rPr lang="ar-IQ" sz="2800" dirty="0" smtClean="0">
                    <a:ea typeface="Calibri"/>
                  </a:rPr>
                  <a:t>15  </a:t>
                </a:r>
                <a:r>
                  <a:rPr lang="ar-IQ" sz="2800" dirty="0">
                    <a:ea typeface="Calibri"/>
                  </a:rPr>
                  <a:t>-   64 سنة وهؤلاء هم يتحملون مسؤولية اعالة انفسهم واعالة الاطفال </a:t>
                </a:r>
                <a:r>
                  <a:rPr lang="ar-IQ" sz="2800" dirty="0" smtClean="0">
                    <a:ea typeface="Calibri"/>
                  </a:rPr>
                  <a:t>والمسنون. </a:t>
                </a:r>
              </a:p>
              <a:p>
                <a:pPr>
                  <a:lnSpc>
                    <a:spcPct val="115000"/>
                  </a:lnSpc>
                  <a:spcAft>
                    <a:spcPts val="1000"/>
                  </a:spcAft>
                </a:pPr>
                <a:r>
                  <a:rPr lang="ar-IQ" sz="2800" dirty="0" smtClean="0">
                    <a:ea typeface="Calibri"/>
                  </a:rPr>
                  <a:t>نسبة الاعالة: نسبة عدد السكان المعولين الى جملة عدد السكان العاملين وترتبط بالتركيب العمري فكل فرد في المجتمع مستهلك اما المنتجون فهم الذين يعملون فعلا</a:t>
                </a:r>
              </a:p>
              <a:p>
                <a:pPr>
                  <a:lnSpc>
                    <a:spcPct val="115000"/>
                  </a:lnSpc>
                  <a:spcAft>
                    <a:spcPts val="1000"/>
                  </a:spcAft>
                </a:pPr>
                <a:r>
                  <a:rPr lang="ar-IQ" sz="2800" dirty="0">
                    <a:solidFill>
                      <a:prstClr val="black"/>
                    </a:solidFill>
                    <a:ea typeface="Calibri"/>
                  </a:rPr>
                  <a:t>وتحسب نسبة الاعالة وفق المعادلة </a:t>
                </a:r>
                <a:r>
                  <a:rPr lang="ar-IQ" sz="2800" dirty="0" smtClean="0">
                    <a:solidFill>
                      <a:prstClr val="black"/>
                    </a:solidFill>
                    <a:ea typeface="Calibri"/>
                  </a:rPr>
                  <a:t>الاتية:-</a:t>
                </a:r>
                <a:endParaRPr lang="ar-IQ" sz="2800" dirty="0" smtClean="0">
                  <a:ea typeface="Calibri"/>
                </a:endParaRPr>
              </a:p>
              <a:p>
                <a:pPr marL="0" indent="0">
                  <a:buNone/>
                </a:pPr>
                <a:r>
                  <a:rPr lang="ar-IQ" sz="1800" dirty="0">
                    <a:ea typeface="Calibri"/>
                    <a:cs typeface="Arial"/>
                  </a:rPr>
                  <a:t> </a:t>
                </a:r>
                <a:r>
                  <a:rPr lang="ar-IQ" sz="1800" dirty="0" smtClean="0">
                    <a:ea typeface="Calibri"/>
                    <a:cs typeface="Arial"/>
                  </a:rPr>
                  <a:t>                                               </a:t>
                </a:r>
                <a:r>
                  <a:rPr lang="ar-IQ" sz="2800" dirty="0" smtClean="0">
                    <a:ea typeface="Calibri"/>
                  </a:rPr>
                  <a:t>نسبة </a:t>
                </a:r>
                <a:r>
                  <a:rPr lang="ar-IQ" sz="2800" dirty="0">
                    <a:ea typeface="Calibri"/>
                  </a:rPr>
                  <a:t>الاعالة = </a:t>
                </a:r>
                <a14:m>
                  <m:oMath xmlns:m="http://schemas.openxmlformats.org/officeDocument/2006/math">
                    <m:f>
                      <m:fPr>
                        <m:ctrlPr>
                          <a:rPr lang="en-US" i="1">
                            <a:effectLst/>
                            <a:latin typeface="Cambria Math"/>
                          </a:rPr>
                        </m:ctrlPr>
                      </m:fPr>
                      <m:num>
                        <m:r>
                          <a:rPr lang="ar-IQ">
                            <a:latin typeface="Cambria Math"/>
                            <a:ea typeface="Calibri"/>
                          </a:rPr>
                          <m:t>الكهول</m:t>
                        </m:r>
                        <m:r>
                          <a:rPr lang="ar-IQ">
                            <a:latin typeface="Cambria Math"/>
                            <a:ea typeface="Calibri"/>
                          </a:rPr>
                          <m:t> </m:t>
                        </m:r>
                        <m:r>
                          <a:rPr lang="ar-IQ">
                            <a:latin typeface="Cambria Math"/>
                            <a:ea typeface="Calibri"/>
                          </a:rPr>
                          <m:t>عدد</m:t>
                        </m:r>
                        <m:r>
                          <a:rPr lang="en-US" b="1" i="1">
                            <a:effectLst/>
                            <a:latin typeface="Cambria Math"/>
                            <a:ea typeface="Calibri"/>
                            <a:cs typeface="Arial"/>
                          </a:rPr>
                          <m:t>+</m:t>
                        </m:r>
                        <m:r>
                          <a:rPr lang="ar-IQ">
                            <a:latin typeface="Cambria Math"/>
                            <a:ea typeface="Calibri"/>
                          </a:rPr>
                          <m:t>الاطفال</m:t>
                        </m:r>
                        <m:r>
                          <a:rPr lang="ar-IQ">
                            <a:latin typeface="Cambria Math"/>
                            <a:ea typeface="Calibri"/>
                          </a:rPr>
                          <m:t> </m:t>
                        </m:r>
                        <m:r>
                          <a:rPr lang="ar-IQ">
                            <a:latin typeface="Cambria Math"/>
                            <a:ea typeface="Calibri"/>
                          </a:rPr>
                          <m:t>عدد</m:t>
                        </m:r>
                      </m:num>
                      <m:den>
                        <m:r>
                          <a:rPr lang="ar-IQ">
                            <a:latin typeface="Cambria Math"/>
                            <a:ea typeface="Calibri"/>
                          </a:rPr>
                          <m:t>الشباب</m:t>
                        </m:r>
                        <m:r>
                          <a:rPr lang="ar-IQ">
                            <a:latin typeface="Cambria Math"/>
                            <a:ea typeface="Calibri"/>
                          </a:rPr>
                          <m:t> </m:t>
                        </m:r>
                        <m:r>
                          <a:rPr lang="ar-IQ">
                            <a:latin typeface="Cambria Math"/>
                            <a:ea typeface="Calibri"/>
                          </a:rPr>
                          <m:t>عدد</m:t>
                        </m:r>
                      </m:den>
                    </m:f>
                  </m:oMath>
                </a14:m>
                <a:r>
                  <a:rPr lang="ar-IQ" sz="2800" dirty="0">
                    <a:ea typeface="Calibri"/>
                  </a:rPr>
                  <a:t> </a:t>
                </a:r>
                <a:r>
                  <a:rPr lang="ar-IQ" dirty="0">
                    <a:ea typeface="Calibri"/>
                  </a:rPr>
                  <a:t>ˣ</a:t>
                </a:r>
                <a:r>
                  <a:rPr lang="ar-IQ" sz="2800" dirty="0">
                    <a:ea typeface="Calibri"/>
                  </a:rPr>
                  <a:t> </a:t>
                </a:r>
                <a:r>
                  <a:rPr lang="ar-IQ" sz="2800" dirty="0" smtClean="0">
                    <a:ea typeface="Calibri"/>
                  </a:rPr>
                  <a:t> 1000</a:t>
                </a:r>
                <a:endParaRPr lang="ar-IQ"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323528" y="1600200"/>
                <a:ext cx="8496944" cy="4525963"/>
              </a:xfrm>
              <a:blipFill rotWithShape="1">
                <a:blip r:embed="rId4"/>
                <a:stretch>
                  <a:fillRect l="-1291" t="-1213" r="-1076"/>
                </a:stretch>
              </a:blipFill>
            </p:spPr>
            <p:txBody>
              <a:bodyPr/>
              <a:lstStyle/>
              <a:p>
                <a:r>
                  <a:rPr lang="ar-IQ">
                    <a:noFill/>
                  </a:rPr>
                  <a:t> </a:t>
                </a:r>
              </a:p>
            </p:txBody>
          </p:sp>
        </mc:Fallback>
      </mc:AlternateContent>
    </p:spTree>
    <p:extLst>
      <p:ext uri="{BB962C8B-B14F-4D97-AF65-F5344CB8AC3E}">
        <p14:creationId xmlns:p14="http://schemas.microsoft.com/office/powerpoint/2010/main" val="41061522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50106"/>
          </a:xfrm>
        </p:spPr>
        <p:txBody>
          <a:bodyPr>
            <a:normAutofit/>
          </a:bodyPr>
          <a:lstStyle/>
          <a:p>
            <a:r>
              <a:rPr lang="ar-IQ" sz="3600" dirty="0" smtClean="0">
                <a:ea typeface="Calibri"/>
                <a:cs typeface="Arial"/>
              </a:rPr>
              <a:t>علل / نسبة </a:t>
            </a:r>
            <a:r>
              <a:rPr lang="ar-IQ" sz="3600" dirty="0">
                <a:ea typeface="Calibri"/>
                <a:cs typeface="Arial"/>
              </a:rPr>
              <a:t>الاعالة الخام مضللة  لواقع العمالة </a:t>
            </a:r>
            <a:r>
              <a:rPr lang="ar-IQ" sz="3600" dirty="0" smtClean="0">
                <a:ea typeface="Calibri"/>
                <a:cs typeface="Arial"/>
              </a:rPr>
              <a:t>؟</a:t>
            </a:r>
            <a:endParaRPr lang="ar-IQ" sz="3600"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323528" y="1340768"/>
                <a:ext cx="8496944" cy="4785395"/>
              </a:xfrm>
            </p:spPr>
            <p:txBody>
              <a:bodyPr>
                <a:normAutofit fontScale="70000" lnSpcReduction="20000"/>
              </a:bodyPr>
              <a:lstStyle/>
              <a:p>
                <a:pPr algn="just">
                  <a:lnSpc>
                    <a:spcPct val="115000"/>
                  </a:lnSpc>
                  <a:spcAft>
                    <a:spcPts val="1000"/>
                  </a:spcAft>
                </a:pPr>
                <a:r>
                  <a:rPr lang="ar-IQ" dirty="0">
                    <a:ea typeface="Calibri"/>
                  </a:rPr>
                  <a:t>لا نها </a:t>
                </a:r>
                <a:r>
                  <a:rPr lang="ar-IQ" dirty="0" smtClean="0">
                    <a:ea typeface="Calibri"/>
                  </a:rPr>
                  <a:t>افترضت </a:t>
                </a:r>
                <a:r>
                  <a:rPr lang="ar-IQ" dirty="0">
                    <a:ea typeface="Calibri"/>
                  </a:rPr>
                  <a:t>كل السكان البالغين منتجين وسواهم مستهلكين وهذا الافتراض لا يعبر عن الحقيقة لان قسما من فئة السكان الداخلة في العمل هم لا يزاولون العمل اصلا (غير منتجين ) مثل افراد القوات المسلحة والطلاب </a:t>
                </a:r>
                <a:r>
                  <a:rPr lang="ar-IQ" dirty="0" smtClean="0">
                    <a:ea typeface="Calibri"/>
                  </a:rPr>
                  <a:t>الذين </a:t>
                </a:r>
                <a:r>
                  <a:rPr lang="ar-IQ" dirty="0">
                    <a:ea typeface="Calibri"/>
                  </a:rPr>
                  <a:t>لم يكملوا تعليمهم العالي والمعوقين والمعتوهين وربات البيوت او من يعانون من البطالة الدائمة, وفي المقابل لا يمكن ان تخلو فئة صغار السن وكبار السن من المنتجين </a:t>
                </a:r>
                <a:r>
                  <a:rPr lang="ar-IQ" dirty="0" smtClean="0">
                    <a:ea typeface="Calibri"/>
                  </a:rPr>
                  <a:t>وكما </a:t>
                </a:r>
                <a:r>
                  <a:rPr lang="ar-IQ" dirty="0">
                    <a:ea typeface="Calibri"/>
                  </a:rPr>
                  <a:t>وضحنا في الفئات </a:t>
                </a:r>
                <a:r>
                  <a:rPr lang="ar-IQ" dirty="0" smtClean="0">
                    <a:ea typeface="Calibri"/>
                  </a:rPr>
                  <a:t>العمرية.</a:t>
                </a:r>
                <a:endParaRPr lang="en-US" sz="2000" dirty="0">
                  <a:ea typeface="Calibri"/>
                  <a:cs typeface="Arial"/>
                </a:endParaRPr>
              </a:p>
              <a:p>
                <a:pPr algn="just">
                  <a:lnSpc>
                    <a:spcPct val="115000"/>
                  </a:lnSpc>
                  <a:spcAft>
                    <a:spcPts val="1000"/>
                  </a:spcAft>
                </a:pPr>
                <a:r>
                  <a:rPr lang="ar-IQ" dirty="0">
                    <a:ea typeface="Calibri"/>
                  </a:rPr>
                  <a:t>وعليه لتلافي الخطأ الحاصل عند احتساب نسبة الاعالة الخالم ينبغي الاخذ بنسبة الاعالة الحقيقية التي تعتمد على التركيب الاقتصادي التي تعتمد على ان قوة العمل تضم السكان الذين يعملون فعلا اما الافراد الذين لا يعملون فهم معولون بواسطة السكان العاملين . وعليه فان نسبة الاعالة الحقيقة تعني نسبة عدد السكان غير العاملين لكل 100 عامل من مجموع السكان العاملين وتقاس بالصيغة الاتية</a:t>
                </a:r>
                <a:r>
                  <a:rPr lang="ar-IQ" dirty="0" smtClean="0">
                    <a:ea typeface="Calibri"/>
                  </a:rPr>
                  <a:t>:-</a:t>
                </a:r>
              </a:p>
              <a:p>
                <a:pPr algn="just">
                  <a:lnSpc>
                    <a:spcPct val="115000"/>
                  </a:lnSpc>
                  <a:spcAft>
                    <a:spcPts val="1000"/>
                  </a:spcAft>
                </a:pPr>
                <a:r>
                  <a:rPr lang="ar-IQ" sz="2600" b="1" dirty="0" smtClean="0">
                    <a:effectLst/>
                    <a:ea typeface="Calibri"/>
                  </a:rPr>
                  <a:t>نسبة الاعالة الحقيقة = </a:t>
                </a:r>
                <a14:m>
                  <m:oMath xmlns:m="http://schemas.openxmlformats.org/officeDocument/2006/math">
                    <m:f>
                      <m:fPr>
                        <m:ctrlPr>
                          <a:rPr lang="en-US" sz="2900" b="1" i="1">
                            <a:effectLst/>
                            <a:latin typeface="Cambria Math"/>
                            <a:ea typeface="Calibri"/>
                            <a:cs typeface="Arial"/>
                          </a:rPr>
                        </m:ctrlPr>
                      </m:fPr>
                      <m:num>
                        <m:d>
                          <m:dPr>
                            <m:ctrlPr>
                              <a:rPr lang="en-US" sz="2900" b="1" i="1">
                                <a:effectLst/>
                                <a:latin typeface="Cambria Math"/>
                                <a:ea typeface="Calibri"/>
                                <a:cs typeface="Arial"/>
                              </a:rPr>
                            </m:ctrlPr>
                          </m:dPr>
                          <m:e>
                            <m:r>
                              <a:rPr lang="ar-IQ" sz="2900" b="1">
                                <a:effectLst/>
                                <a:latin typeface="Cambria Math"/>
                                <a:ea typeface="Calibri"/>
                              </a:rPr>
                              <m:t>العاملين</m:t>
                            </m:r>
                            <m:r>
                              <a:rPr lang="ar-IQ" sz="2900" b="1">
                                <a:effectLst/>
                                <a:latin typeface="Cambria Math"/>
                                <a:ea typeface="Calibri"/>
                              </a:rPr>
                              <m:t> </m:t>
                            </m:r>
                            <m:r>
                              <a:rPr lang="ar-IQ" sz="2900" b="1">
                                <a:effectLst/>
                                <a:latin typeface="Cambria Math"/>
                                <a:ea typeface="Calibri"/>
                              </a:rPr>
                              <m:t>غير</m:t>
                            </m:r>
                            <m:r>
                              <a:rPr lang="ar-IQ" sz="2900" b="1">
                                <a:effectLst/>
                                <a:latin typeface="Cambria Math"/>
                                <a:ea typeface="Calibri"/>
                              </a:rPr>
                              <m:t> </m:t>
                            </m:r>
                            <m:r>
                              <a:rPr lang="ar-IQ" sz="2900" b="1">
                                <a:effectLst/>
                                <a:latin typeface="Cambria Math"/>
                                <a:ea typeface="Calibri"/>
                              </a:rPr>
                              <m:t>السكان</m:t>
                            </m:r>
                            <m:r>
                              <a:rPr lang="ar-IQ" sz="2900" b="1">
                                <a:effectLst/>
                                <a:latin typeface="Cambria Math"/>
                                <a:ea typeface="Calibri"/>
                              </a:rPr>
                              <m:t> </m:t>
                            </m:r>
                            <m:r>
                              <a:rPr lang="ar-IQ" sz="2900" b="1">
                                <a:effectLst/>
                                <a:latin typeface="Cambria Math"/>
                                <a:ea typeface="Calibri"/>
                              </a:rPr>
                              <m:t>كل</m:t>
                            </m:r>
                          </m:e>
                        </m:d>
                        <m:r>
                          <a:rPr lang="ar-IQ" sz="2900" b="1">
                            <a:effectLst/>
                            <a:latin typeface="Cambria Math"/>
                            <a:ea typeface="Calibri"/>
                          </a:rPr>
                          <m:t>المعولين</m:t>
                        </m:r>
                        <m:r>
                          <a:rPr lang="ar-IQ" sz="2900" b="1">
                            <a:effectLst/>
                            <a:latin typeface="Cambria Math"/>
                            <a:ea typeface="Calibri"/>
                          </a:rPr>
                          <m:t> </m:t>
                        </m:r>
                        <m:r>
                          <a:rPr lang="ar-IQ" sz="2900" b="1">
                            <a:effectLst/>
                            <a:latin typeface="Cambria Math"/>
                            <a:ea typeface="Calibri"/>
                          </a:rPr>
                          <m:t>السكان</m:t>
                        </m:r>
                        <m:r>
                          <a:rPr lang="ar-IQ" sz="2900" b="1">
                            <a:effectLst/>
                            <a:latin typeface="Cambria Math"/>
                            <a:ea typeface="Calibri"/>
                          </a:rPr>
                          <m:t> </m:t>
                        </m:r>
                        <m:r>
                          <a:rPr lang="ar-IQ" sz="2900" b="1">
                            <a:effectLst/>
                            <a:latin typeface="Cambria Math"/>
                            <a:ea typeface="Calibri"/>
                          </a:rPr>
                          <m:t>عدد</m:t>
                        </m:r>
                      </m:num>
                      <m:den>
                        <m:r>
                          <a:rPr lang="ar-IQ" sz="2900" b="1">
                            <a:effectLst/>
                            <a:latin typeface="Cambria Math"/>
                            <a:ea typeface="Calibri"/>
                          </a:rPr>
                          <m:t>العاملين</m:t>
                        </m:r>
                        <m:r>
                          <a:rPr lang="ar-IQ" sz="2900" b="1">
                            <a:effectLst/>
                            <a:latin typeface="Cambria Math"/>
                            <a:ea typeface="Calibri"/>
                          </a:rPr>
                          <m:t> </m:t>
                        </m:r>
                        <m:r>
                          <a:rPr lang="ar-IQ" sz="2900" b="1">
                            <a:effectLst/>
                            <a:latin typeface="Cambria Math"/>
                            <a:ea typeface="Calibri"/>
                          </a:rPr>
                          <m:t>السكان</m:t>
                        </m:r>
                        <m:r>
                          <a:rPr lang="ar-IQ" sz="2900" b="1">
                            <a:effectLst/>
                            <a:latin typeface="Cambria Math"/>
                            <a:ea typeface="Calibri"/>
                          </a:rPr>
                          <m:t> </m:t>
                        </m:r>
                        <m:r>
                          <a:rPr lang="ar-IQ" sz="2900" b="1">
                            <a:effectLst/>
                            <a:latin typeface="Cambria Math"/>
                            <a:ea typeface="Calibri"/>
                          </a:rPr>
                          <m:t>عدد</m:t>
                        </m:r>
                        <m:r>
                          <a:rPr lang="ar-IQ" sz="2900" b="1">
                            <a:effectLst/>
                            <a:latin typeface="Cambria Math"/>
                            <a:ea typeface="Calibri"/>
                          </a:rPr>
                          <m:t> </m:t>
                        </m:r>
                        <m:r>
                          <a:rPr lang="ar-IQ" sz="2900" b="1">
                            <a:effectLst/>
                            <a:latin typeface="Cambria Math"/>
                            <a:ea typeface="Calibri"/>
                          </a:rPr>
                          <m:t>مجموع</m:t>
                        </m:r>
                      </m:den>
                    </m:f>
                  </m:oMath>
                </a14:m>
                <a:r>
                  <a:rPr lang="ar-IQ" sz="2600" b="1" dirty="0">
                    <a:effectLst/>
                    <a:ea typeface="Calibri"/>
                  </a:rPr>
                  <a:t> </a:t>
                </a:r>
                <a:r>
                  <a:rPr lang="ar-IQ" sz="2900" b="1" dirty="0">
                    <a:effectLst/>
                    <a:ea typeface="Calibri"/>
                  </a:rPr>
                  <a:t>ˣ</a:t>
                </a:r>
                <a:r>
                  <a:rPr lang="ar-IQ" sz="2600" b="1" dirty="0">
                    <a:effectLst/>
                    <a:ea typeface="Calibri"/>
                  </a:rPr>
                  <a:t>  </a:t>
                </a:r>
                <a:r>
                  <a:rPr lang="ar-IQ" sz="2900" b="1" dirty="0" smtClean="0">
                    <a:effectLst>
                      <a:outerShdw blurRad="38100" dist="38100" dir="2700000" algn="tl">
                        <a:srgbClr val="000000">
                          <a:alpha val="43137"/>
                        </a:srgbClr>
                      </a:outerShdw>
                    </a:effectLst>
                    <a:ea typeface="Calibri"/>
                  </a:rPr>
                  <a:t>1000</a:t>
                </a:r>
                <a:endParaRPr lang="en-US" sz="1700" b="1" dirty="0">
                  <a:effectLst>
                    <a:outerShdw blurRad="38100" dist="38100" dir="2700000" algn="tl">
                      <a:srgbClr val="000000">
                        <a:alpha val="43137"/>
                      </a:srgbClr>
                    </a:outerShdw>
                  </a:effectLst>
                  <a:ea typeface="Calibri"/>
                  <a:cs typeface="Arial"/>
                </a:endParaRPr>
              </a:p>
              <a:p>
                <a:pPr algn="just">
                  <a:lnSpc>
                    <a:spcPct val="115000"/>
                  </a:lnSpc>
                  <a:spcAft>
                    <a:spcPts val="1000"/>
                  </a:spcAft>
                </a:pPr>
                <a:endParaRPr lang="en-US" sz="2000" dirty="0">
                  <a:ea typeface="Calibri"/>
                  <a:cs typeface="Arial"/>
                </a:endParaRPr>
              </a:p>
              <a:p>
                <a:endParaRPr lang="ar-IQ"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323528" y="1340768"/>
                <a:ext cx="8496944" cy="4785395"/>
              </a:xfrm>
              <a:blipFill rotWithShape="1">
                <a:blip r:embed="rId2"/>
                <a:stretch>
                  <a:fillRect l="-1865" t="-1019" r="-933"/>
                </a:stretch>
              </a:blipFill>
            </p:spPr>
            <p:txBody>
              <a:bodyPr/>
              <a:lstStyle/>
              <a:p>
                <a:r>
                  <a:rPr lang="ar-IQ">
                    <a:noFill/>
                  </a:rPr>
                  <a:t> </a:t>
                </a:r>
              </a:p>
            </p:txBody>
          </p:sp>
        </mc:Fallback>
      </mc:AlternateContent>
    </p:spTree>
    <p:extLst>
      <p:ext uri="{BB962C8B-B14F-4D97-AF65-F5344CB8AC3E}">
        <p14:creationId xmlns:p14="http://schemas.microsoft.com/office/powerpoint/2010/main" val="3110584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title"/>
          </p:nvPr>
        </p:nvSpPr>
        <p:spPr>
          <a:xfrm>
            <a:off x="755576" y="620688"/>
            <a:ext cx="7931224" cy="4752528"/>
          </a:xfrm>
        </p:spPr>
        <p:txBody>
          <a:bodyPr/>
          <a:lstStyle/>
          <a:p>
            <a:pPr marL="342900" lvl="0" indent="-342900" algn="r" rtl="0">
              <a:lnSpc>
                <a:spcPct val="115000"/>
              </a:lnSpc>
              <a:spcBef>
                <a:spcPct val="20000"/>
              </a:spcBef>
              <a:spcAft>
                <a:spcPts val="1000"/>
              </a:spcAft>
            </a:pPr>
            <a:r>
              <a:rPr lang="ar-IQ" sz="2000" dirty="0" smtClean="0">
                <a:solidFill>
                  <a:prstClr val="black"/>
                </a:solidFill>
                <a:ea typeface="Calibri"/>
                <a:cs typeface="Arial"/>
              </a:rPr>
              <a:t>معدل </a:t>
            </a:r>
            <a:r>
              <a:rPr lang="ar-IQ" sz="2000" dirty="0">
                <a:solidFill>
                  <a:prstClr val="black"/>
                </a:solidFill>
                <a:ea typeface="Calibri"/>
                <a:cs typeface="Arial"/>
              </a:rPr>
              <a:t>الاعالة: هو متوسط عدد الافراد </a:t>
            </a:r>
            <a:r>
              <a:rPr lang="ar-IQ" sz="2000" dirty="0" smtClean="0">
                <a:solidFill>
                  <a:prstClr val="black"/>
                </a:solidFill>
                <a:ea typeface="Calibri"/>
                <a:cs typeface="Arial"/>
              </a:rPr>
              <a:t>الذين </a:t>
            </a:r>
            <a:r>
              <a:rPr lang="ar-IQ" sz="2000" dirty="0">
                <a:solidFill>
                  <a:prstClr val="black"/>
                </a:solidFill>
                <a:ea typeface="Calibri"/>
                <a:cs typeface="Arial"/>
              </a:rPr>
              <a:t>يعولهم الفرد الواحد.</a:t>
            </a:r>
            <a:r>
              <a:rPr lang="en-US" sz="2000" dirty="0">
                <a:solidFill>
                  <a:prstClr val="black"/>
                </a:solidFill>
                <a:ea typeface="Calibri"/>
                <a:cs typeface="Arial"/>
              </a:rPr>
              <a:t/>
            </a:r>
            <a:br>
              <a:rPr lang="en-US" sz="2000" dirty="0">
                <a:solidFill>
                  <a:prstClr val="black"/>
                </a:solidFill>
                <a:ea typeface="Calibri"/>
                <a:cs typeface="Arial"/>
              </a:rPr>
            </a:br>
            <a:r>
              <a:rPr lang="en-US" sz="2000" dirty="0" smtClean="0">
                <a:solidFill>
                  <a:prstClr val="black"/>
                </a:solidFill>
                <a:ea typeface="Calibri"/>
                <a:cs typeface="Arial"/>
              </a:rPr>
              <a:t/>
            </a:r>
            <a:br>
              <a:rPr lang="en-US" sz="2000" dirty="0" smtClean="0">
                <a:solidFill>
                  <a:prstClr val="black"/>
                </a:solidFill>
                <a:ea typeface="Calibri"/>
                <a:cs typeface="Arial"/>
              </a:rPr>
            </a:br>
            <a:r>
              <a:rPr lang="en-US" sz="2000" dirty="0" smtClean="0">
                <a:solidFill>
                  <a:prstClr val="black"/>
                </a:solidFill>
                <a:ea typeface="Calibri"/>
                <a:cs typeface="Arial"/>
              </a:rPr>
              <a:t/>
            </a:r>
            <a:br>
              <a:rPr lang="en-US" sz="2000" dirty="0" smtClean="0">
                <a:solidFill>
                  <a:prstClr val="black"/>
                </a:solidFill>
                <a:ea typeface="Calibri"/>
                <a:cs typeface="Arial"/>
              </a:rPr>
            </a:br>
            <a:r>
              <a:rPr lang="ar-IQ" sz="2000" dirty="0" smtClean="0">
                <a:solidFill>
                  <a:prstClr val="black"/>
                </a:solidFill>
                <a:ea typeface="Calibri"/>
                <a:cs typeface="Arial"/>
              </a:rPr>
              <a:t>س</a:t>
            </a:r>
            <a:r>
              <a:rPr lang="ar-IQ" sz="2000" dirty="0">
                <a:solidFill>
                  <a:prstClr val="black"/>
                </a:solidFill>
                <a:ea typeface="Calibri"/>
                <a:cs typeface="Arial"/>
              </a:rPr>
              <a:t>/ ما نسبة الاعالة؟ وكيف تستخرجها من مجموع السكان؟</a:t>
            </a:r>
            <a:r>
              <a:rPr lang="en-US" sz="2000" dirty="0">
                <a:solidFill>
                  <a:prstClr val="black"/>
                </a:solidFill>
                <a:ea typeface="Calibri"/>
                <a:cs typeface="Arial"/>
              </a:rPr>
              <a:t/>
            </a:r>
            <a:br>
              <a:rPr lang="en-US" sz="2000" dirty="0">
                <a:solidFill>
                  <a:prstClr val="black"/>
                </a:solidFill>
                <a:ea typeface="Calibri"/>
                <a:cs typeface="Arial"/>
              </a:rPr>
            </a:br>
            <a:r>
              <a:rPr lang="en-US" sz="2000" dirty="0" smtClean="0">
                <a:solidFill>
                  <a:prstClr val="black"/>
                </a:solidFill>
                <a:ea typeface="Calibri"/>
                <a:cs typeface="Arial"/>
              </a:rPr>
              <a:t/>
            </a:r>
            <a:br>
              <a:rPr lang="en-US" sz="2000" dirty="0" smtClean="0">
                <a:solidFill>
                  <a:prstClr val="black"/>
                </a:solidFill>
                <a:ea typeface="Calibri"/>
                <a:cs typeface="Arial"/>
              </a:rPr>
            </a:br>
            <a:r>
              <a:rPr lang="ar-IQ" sz="2000" dirty="0" smtClean="0">
                <a:solidFill>
                  <a:prstClr val="black"/>
                </a:solidFill>
                <a:ea typeface="Calibri"/>
                <a:cs typeface="Arial"/>
              </a:rPr>
              <a:t>س</a:t>
            </a:r>
            <a:r>
              <a:rPr lang="ar-IQ" sz="2000" dirty="0">
                <a:solidFill>
                  <a:prstClr val="black"/>
                </a:solidFill>
                <a:ea typeface="Calibri"/>
                <a:cs typeface="Arial"/>
              </a:rPr>
              <a:t>/ يقسم السكان الى ثلاث فئات مستعرضة تكلم عنها بالتفصيل ؟</a:t>
            </a:r>
            <a:r>
              <a:rPr lang="en-US" sz="2000" dirty="0">
                <a:solidFill>
                  <a:prstClr val="black"/>
                </a:solidFill>
                <a:ea typeface="Calibri"/>
                <a:cs typeface="Arial"/>
              </a:rPr>
              <a:t/>
            </a:r>
            <a:br>
              <a:rPr lang="en-US" sz="2000" dirty="0">
                <a:solidFill>
                  <a:prstClr val="black"/>
                </a:solidFill>
                <a:ea typeface="Calibri"/>
                <a:cs typeface="Arial"/>
              </a:rPr>
            </a:br>
            <a:r>
              <a:rPr lang="en-US" sz="2000" dirty="0" smtClean="0">
                <a:solidFill>
                  <a:prstClr val="black"/>
                </a:solidFill>
                <a:ea typeface="Calibri"/>
                <a:cs typeface="Arial"/>
              </a:rPr>
              <a:t/>
            </a:r>
            <a:br>
              <a:rPr lang="en-US" sz="2000" dirty="0" smtClean="0">
                <a:solidFill>
                  <a:prstClr val="black"/>
                </a:solidFill>
                <a:ea typeface="Calibri"/>
                <a:cs typeface="Arial"/>
              </a:rPr>
            </a:br>
            <a:r>
              <a:rPr lang="ar-IQ" sz="2000" dirty="0" smtClean="0">
                <a:solidFill>
                  <a:prstClr val="black"/>
                </a:solidFill>
                <a:ea typeface="Calibri"/>
                <a:cs typeface="Arial"/>
              </a:rPr>
              <a:t>س</a:t>
            </a:r>
            <a:r>
              <a:rPr lang="ar-IQ" sz="2000" dirty="0">
                <a:solidFill>
                  <a:prstClr val="black"/>
                </a:solidFill>
                <a:ea typeface="Calibri"/>
                <a:cs typeface="Arial"/>
              </a:rPr>
              <a:t>/ </a:t>
            </a:r>
            <a:r>
              <a:rPr lang="ar-IQ" sz="2000" dirty="0" smtClean="0">
                <a:solidFill>
                  <a:prstClr val="black"/>
                </a:solidFill>
                <a:ea typeface="Calibri"/>
                <a:cs typeface="Arial"/>
              </a:rPr>
              <a:t>يمكن </a:t>
            </a:r>
            <a:r>
              <a:rPr lang="ar-IQ" sz="2000" dirty="0">
                <a:solidFill>
                  <a:prstClr val="black"/>
                </a:solidFill>
                <a:ea typeface="Calibri"/>
                <a:cs typeface="Arial"/>
              </a:rPr>
              <a:t>تقسيم الفئة العمرية من </a:t>
            </a:r>
            <a:r>
              <a:rPr lang="ar-IQ" sz="2000" dirty="0" smtClean="0">
                <a:solidFill>
                  <a:prstClr val="black"/>
                </a:solidFill>
                <a:ea typeface="Calibri"/>
                <a:cs typeface="Arial"/>
              </a:rPr>
              <a:t>15 </a:t>
            </a:r>
            <a:r>
              <a:rPr lang="ar-IQ" sz="2000" dirty="0">
                <a:solidFill>
                  <a:prstClr val="black"/>
                </a:solidFill>
                <a:ea typeface="Calibri"/>
                <a:cs typeface="Arial"/>
              </a:rPr>
              <a:t>– 64 سنة الى فئتين ثانويتين هما....... و .........</a:t>
            </a:r>
            <a:r>
              <a:rPr lang="en-US" sz="2000" dirty="0">
                <a:solidFill>
                  <a:prstClr val="black"/>
                </a:solidFill>
                <a:ea typeface="Calibri"/>
                <a:cs typeface="Arial"/>
              </a:rPr>
              <a:t/>
            </a:r>
            <a:br>
              <a:rPr lang="en-US" sz="2000" dirty="0">
                <a:solidFill>
                  <a:prstClr val="black"/>
                </a:solidFill>
                <a:ea typeface="Calibri"/>
                <a:cs typeface="Arial"/>
              </a:rPr>
            </a:br>
            <a:r>
              <a:rPr lang="en-US" sz="2000" dirty="0" smtClean="0">
                <a:solidFill>
                  <a:prstClr val="black"/>
                </a:solidFill>
                <a:ea typeface="Calibri"/>
                <a:cs typeface="Arial"/>
              </a:rPr>
              <a:t/>
            </a:r>
            <a:br>
              <a:rPr lang="en-US" sz="2000" dirty="0" smtClean="0">
                <a:solidFill>
                  <a:prstClr val="black"/>
                </a:solidFill>
                <a:ea typeface="Calibri"/>
                <a:cs typeface="Arial"/>
              </a:rPr>
            </a:br>
            <a:r>
              <a:rPr lang="ar-IQ" sz="2000" dirty="0" smtClean="0">
                <a:solidFill>
                  <a:prstClr val="black"/>
                </a:solidFill>
                <a:ea typeface="Calibri"/>
                <a:cs typeface="Arial"/>
              </a:rPr>
              <a:t>س</a:t>
            </a:r>
            <a:r>
              <a:rPr lang="ar-IQ" sz="2000" dirty="0">
                <a:solidFill>
                  <a:prstClr val="black"/>
                </a:solidFill>
                <a:ea typeface="Calibri"/>
                <a:cs typeface="Arial"/>
              </a:rPr>
              <a:t>/ لماذا يهتم الجغرافي بدراسة تركيب السكان؟</a:t>
            </a:r>
            <a:endParaRPr lang="en-US" sz="2000" dirty="0">
              <a:solidFill>
                <a:prstClr val="black"/>
              </a:solidFill>
              <a:ea typeface="Calibri"/>
              <a:cs typeface="Arial"/>
            </a:endParaRPr>
          </a:p>
        </p:txBody>
      </p:sp>
    </p:spTree>
    <p:extLst>
      <p:ext uri="{BB962C8B-B14F-4D97-AF65-F5344CB8AC3E}">
        <p14:creationId xmlns:p14="http://schemas.microsoft.com/office/powerpoint/2010/main" val="42475544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التركيب النوعي</a:t>
            </a:r>
            <a:endParaRPr lang="ar-IQ" dirty="0"/>
          </a:p>
        </p:txBody>
      </p:sp>
      <p:sp>
        <p:nvSpPr>
          <p:cNvPr id="3" name="عنصر نائب للمحتوى 2"/>
          <p:cNvSpPr>
            <a:spLocks noGrp="1"/>
          </p:cNvSpPr>
          <p:nvPr>
            <p:ph idx="1"/>
          </p:nvPr>
        </p:nvSpPr>
        <p:spPr/>
        <p:txBody>
          <a:bodyPr>
            <a:normAutofit lnSpcReduction="10000"/>
          </a:bodyPr>
          <a:lstStyle/>
          <a:p>
            <a:r>
              <a:rPr lang="ar-IQ" sz="2800" dirty="0" smtClean="0"/>
              <a:t>ان</a:t>
            </a:r>
            <a:r>
              <a:rPr lang="ar-IQ" dirty="0"/>
              <a:t> </a:t>
            </a:r>
            <a:r>
              <a:rPr lang="ar-IQ" sz="2800" dirty="0" smtClean="0"/>
              <a:t>تقسيم السكان الى ذكور واناث يطلق عليه نسبة النوع  او الجنس </a:t>
            </a:r>
            <a:r>
              <a:rPr lang="en-US" sz="2800" dirty="0" smtClean="0"/>
              <a:t>sex ratio </a:t>
            </a:r>
            <a:r>
              <a:rPr lang="ar-IQ" sz="2800" dirty="0" smtClean="0"/>
              <a:t> وتعني عدد الذكور لكل 100 او 1000 من الاناث والعكس صحيح, او قد تحتسب على اساس النسبة المئوية لمجموع عدد الذكور او الاناث من مجموع السكان.</a:t>
            </a:r>
          </a:p>
          <a:p>
            <a:r>
              <a:rPr lang="ar-IQ" sz="2800" dirty="0" smtClean="0"/>
              <a:t>ولنسبة النوع اهمية اذ تؤثر في معدلات المواليد والوفيات والهجرة والتوزيع الاقتصادي للسكان بما تشمله من العمالة وتركيبها المهني.</a:t>
            </a:r>
          </a:p>
          <a:p>
            <a:r>
              <a:rPr lang="ar-IQ" sz="2800" dirty="0" smtClean="0"/>
              <a:t>تكون نسبة النوع متوازنة في الغالب بتقارب عدد الذكور مع عدد الاناث ولاسيما في المجتمعات التي تعيش حالة طبيعية لا يمتص فيها جنس دون اخر, ويختل هذا التوازن بارتفاع الوفيات او الهجرة في احد الجنيس دون اخر. </a:t>
            </a:r>
            <a:endParaRPr lang="ar-IQ" dirty="0"/>
          </a:p>
        </p:txBody>
      </p:sp>
    </p:spTree>
    <p:extLst>
      <p:ext uri="{BB962C8B-B14F-4D97-AF65-F5344CB8AC3E}">
        <p14:creationId xmlns:p14="http://schemas.microsoft.com/office/powerpoint/2010/main" val="4034242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332656"/>
            <a:ext cx="8229600" cy="864096"/>
          </a:xfrm>
        </p:spPr>
        <p:txBody>
          <a:bodyPr>
            <a:normAutofit/>
          </a:bodyPr>
          <a:lstStyle/>
          <a:p>
            <a:pPr algn="ctr"/>
            <a:r>
              <a:rPr lang="ar-IQ" sz="4800" b="1" dirty="0" smtClean="0">
                <a:solidFill>
                  <a:srgbClr val="7030A0"/>
                </a:solidFill>
              </a:rPr>
              <a:t>تركيب السكان </a:t>
            </a:r>
            <a:endParaRPr lang="ar-IQ" sz="4800" b="1" dirty="0">
              <a:solidFill>
                <a:srgbClr val="7030A0"/>
              </a:solidFill>
            </a:endParaRPr>
          </a:p>
        </p:txBody>
      </p:sp>
      <p:sp>
        <p:nvSpPr>
          <p:cNvPr id="5" name="عنصر نائب للمحتوى 4"/>
          <p:cNvSpPr>
            <a:spLocks noGrp="1"/>
          </p:cNvSpPr>
          <p:nvPr>
            <p:ph idx="1"/>
          </p:nvPr>
        </p:nvSpPr>
        <p:spPr>
          <a:xfrm>
            <a:off x="323528" y="1340768"/>
            <a:ext cx="8568952" cy="5112568"/>
          </a:xfrm>
        </p:spPr>
        <p:txBody>
          <a:bodyPr>
            <a:normAutofit/>
          </a:bodyPr>
          <a:lstStyle/>
          <a:p>
            <a:r>
              <a:rPr lang="ar-IQ" sz="3200" dirty="0" smtClean="0"/>
              <a:t>يعني </a:t>
            </a:r>
            <a:r>
              <a:rPr lang="ar-IQ" sz="3200" dirty="0" smtClean="0">
                <a:solidFill>
                  <a:srgbClr val="FF0000"/>
                </a:solidFill>
              </a:rPr>
              <a:t>تكوين السكان او تركيبهم </a:t>
            </a:r>
            <a:r>
              <a:rPr lang="en-US" sz="3200" dirty="0" smtClean="0">
                <a:solidFill>
                  <a:srgbClr val="FF0000"/>
                </a:solidFill>
              </a:rPr>
              <a:t>the composition population </a:t>
            </a:r>
            <a:r>
              <a:rPr lang="ar-IQ" sz="3200" dirty="0" smtClean="0">
                <a:solidFill>
                  <a:srgbClr val="FF0000"/>
                </a:solidFill>
              </a:rPr>
              <a:t> </a:t>
            </a:r>
            <a:r>
              <a:rPr lang="ar-IQ" sz="3200" dirty="0" smtClean="0"/>
              <a:t>الخصائص الكمية للسكان التي يمكن الحصول عليها من بيانات </a:t>
            </a:r>
            <a:r>
              <a:rPr lang="ar-IQ" sz="3200" dirty="0" err="1" smtClean="0"/>
              <a:t>التعدادت</a:t>
            </a:r>
            <a:r>
              <a:rPr lang="ar-IQ" sz="3200" dirty="0" smtClean="0"/>
              <a:t> نحو العمر والنوع والحالة الزواجية وحجم وتركيب الاسرة والنشاطات الاقتصادية والقومية واللغة والدين, والخصائص النوعية التي تشمل الخصائص الطبيعية والنفسية والجماعات الحضارية والاجتماعية.</a:t>
            </a:r>
          </a:p>
          <a:p>
            <a:pPr algn="just"/>
            <a:r>
              <a:rPr lang="ar-IQ" sz="3200" dirty="0" smtClean="0"/>
              <a:t>كما يمكن التمييز بين الخصائص البيولوجية (كالعمر واللغة والدين ) وبين الخصائص المكتسبة (كالزواج والاسرة والمهنة )</a:t>
            </a:r>
            <a:endParaRPr lang="ar-IQ" sz="3200" dirty="0"/>
          </a:p>
        </p:txBody>
      </p:sp>
    </p:spTree>
    <p:extLst>
      <p:ext uri="{BB962C8B-B14F-4D97-AF65-F5344CB8AC3E}">
        <p14:creationId xmlns:p14="http://schemas.microsoft.com/office/powerpoint/2010/main" val="1281561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ar-IQ" sz="3200" dirty="0" smtClean="0"/>
              <a:t>تختلف الدول النامية في نسبة النوع ويمكن تقسيمها الى مجموعتين هما:-</a:t>
            </a:r>
            <a:endParaRPr lang="ar-IQ" sz="3200" dirty="0"/>
          </a:p>
        </p:txBody>
      </p:sp>
      <p:sp>
        <p:nvSpPr>
          <p:cNvPr id="3" name="عنصر نائب للمحتوى 2"/>
          <p:cNvSpPr>
            <a:spLocks noGrp="1"/>
          </p:cNvSpPr>
          <p:nvPr>
            <p:ph idx="1"/>
          </p:nvPr>
        </p:nvSpPr>
        <p:spPr/>
        <p:txBody>
          <a:bodyPr>
            <a:normAutofit/>
          </a:bodyPr>
          <a:lstStyle/>
          <a:p>
            <a:pPr marL="514350" indent="-514350">
              <a:buFont typeface="+mj-lt"/>
              <a:buAutoNum type="arabicPeriod"/>
            </a:pPr>
            <a:r>
              <a:rPr lang="ar-IQ" sz="2800" dirty="0" smtClean="0"/>
              <a:t>مجموعة الدول التي ترتفع فيها نسبة النوع وتشمل معظم الدول الاسيوية كالصين والهند وبنغلادش وباكستان الفلبين ماليزيا ودول الخليج العربي وسوريا والاردن, وفي امريكا الجنوبية تظم  باراغواي وبيرو وفينزويلا وهندوراس والمكسيك وبنما وكوبا وفي افريقيا تشمل الدول العربية عدا الجزائر وتشاد وجمهورية جنوب افريقيا وغامبيا وكوت </a:t>
            </a:r>
            <a:r>
              <a:rPr lang="ar-IQ" sz="2800" dirty="0" err="1" smtClean="0"/>
              <a:t>ديغوار</a:t>
            </a:r>
            <a:r>
              <a:rPr lang="ar-IQ" sz="2800" dirty="0" smtClean="0"/>
              <a:t> </a:t>
            </a:r>
            <a:r>
              <a:rPr lang="ar-IQ" sz="2800" dirty="0" err="1" smtClean="0"/>
              <a:t>وملاجسي</a:t>
            </a:r>
            <a:r>
              <a:rPr lang="ar-IQ" sz="2800" dirty="0" smtClean="0"/>
              <a:t>, ويعود سبب ارتفاع نسبة النوع الى 1- نقص البيانات وكونها غير دقيقة 2- كما ان بعض الدول جاذبة للعمالة مما يؤدي الى ارتفاع نسبة النوع مثل دول الخليج العربي, 3- الوضع السيء للمرأة اقتصاديا واجتماعيا.</a:t>
            </a:r>
            <a:endParaRPr lang="ar-IQ" sz="2800" dirty="0"/>
          </a:p>
        </p:txBody>
      </p:sp>
    </p:spTree>
    <p:extLst>
      <p:ext uri="{BB962C8B-B14F-4D97-AF65-F5344CB8AC3E}">
        <p14:creationId xmlns:p14="http://schemas.microsoft.com/office/powerpoint/2010/main" val="34022901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836712"/>
            <a:ext cx="8229600" cy="4464496"/>
          </a:xfrm>
        </p:spPr>
        <p:txBody>
          <a:bodyPr>
            <a:normAutofit/>
          </a:bodyPr>
          <a:lstStyle/>
          <a:p>
            <a:pPr algn="just"/>
            <a:r>
              <a:rPr lang="ar-IQ" sz="2800" dirty="0" smtClean="0"/>
              <a:t>2- مجموعة الدول التي تنخفض فيها نسبة النوع وتشمل معظم الدول النامية من غير التي ذكرت في الفقرة رقم (1) وربما تكون هذه الدول طاردة للسكان ويغادرها ابناؤها واكثرهم من الذكور الى الدول الجاذبة للعمالة , وللتغير في التركيب الديموغرافي وذلك بقلة المواليد نتيجة اتباع اساليب تحديد النسل.</a:t>
            </a:r>
            <a:endParaRPr lang="ar-IQ" sz="2800" dirty="0"/>
          </a:p>
        </p:txBody>
      </p:sp>
    </p:spTree>
    <p:extLst>
      <p:ext uri="{BB962C8B-B14F-4D97-AF65-F5344CB8AC3E}">
        <p14:creationId xmlns:p14="http://schemas.microsoft.com/office/powerpoint/2010/main" val="18659959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523970925"/>
              </p:ext>
            </p:extLst>
          </p:nvPr>
        </p:nvGraphicFramePr>
        <p:xfrm>
          <a:off x="251520" y="2420888"/>
          <a:ext cx="8640960" cy="3705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عنوان 10"/>
          <p:cNvSpPr>
            <a:spLocks noGrp="1"/>
          </p:cNvSpPr>
          <p:nvPr>
            <p:ph type="title"/>
          </p:nvPr>
        </p:nvSpPr>
        <p:spPr/>
        <p:txBody>
          <a:bodyPr/>
          <a:lstStyle/>
          <a:p>
            <a:r>
              <a:rPr lang="ar-IQ" dirty="0" smtClean="0"/>
              <a:t>العوامل المؤثرة في تباين نسبة النوع</a:t>
            </a:r>
            <a:endParaRPr lang="ar-IQ" dirty="0"/>
          </a:p>
        </p:txBody>
      </p:sp>
      <p:cxnSp>
        <p:nvCxnSpPr>
          <p:cNvPr id="14" name="رابط مستقيم 13"/>
          <p:cNvCxnSpPr/>
          <p:nvPr/>
        </p:nvCxnSpPr>
        <p:spPr>
          <a:xfrm>
            <a:off x="1331640" y="1340768"/>
            <a:ext cx="63367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رابط كسهم مستقيم 42"/>
          <p:cNvCxnSpPr/>
          <p:nvPr/>
        </p:nvCxnSpPr>
        <p:spPr>
          <a:xfrm>
            <a:off x="4355976" y="1340768"/>
            <a:ext cx="0" cy="3240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رابط كسهم مستقيم 47"/>
          <p:cNvCxnSpPr/>
          <p:nvPr/>
        </p:nvCxnSpPr>
        <p:spPr>
          <a:xfrm>
            <a:off x="7668344" y="1341325"/>
            <a:ext cx="0" cy="3240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رابط كسهم مستقيم 48"/>
          <p:cNvCxnSpPr/>
          <p:nvPr/>
        </p:nvCxnSpPr>
        <p:spPr>
          <a:xfrm>
            <a:off x="1331640" y="1341325"/>
            <a:ext cx="0" cy="3240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8388603"/>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67545" y="1988840"/>
            <a:ext cx="7812856" cy="4137323"/>
          </a:xfrm>
        </p:spPr>
        <p:txBody>
          <a:bodyPr/>
          <a:lstStyle/>
          <a:p>
            <a:pPr algn="just"/>
            <a:r>
              <a:rPr lang="ar-IQ" dirty="0" smtClean="0"/>
              <a:t>هناك حقيقة ديموغرافي تتجلى بتفوق مواليد الذكور على الاناث لدى الانسان واغلب الحيوانات اللبون لان حالات الحمل للأمهات  من الذكور اكثر من الاناث الا ان الذكور يعانون من الاجهاض والمواليد الميتة بمستويات اعلى من الاناث وتتراوح نسبة النوع عند الولادة بين 104 – 106 ذكور لكل 100 انثى و تقل هذه النسبة في الدول التي يرتفع فيها الاجهاض او الولادات الميتة الى 102 ويعتقد السبب في ذلك هو الحالة الصحية ومستوى المعيشة للام وجنينها قبل الوضع.</a:t>
            </a:r>
            <a:endParaRPr lang="ar-IQ" dirty="0"/>
          </a:p>
        </p:txBody>
      </p:sp>
      <p:sp>
        <p:nvSpPr>
          <p:cNvPr id="3" name="عنوان 2"/>
          <p:cNvSpPr>
            <a:spLocks noGrp="1"/>
          </p:cNvSpPr>
          <p:nvPr>
            <p:ph type="title"/>
          </p:nvPr>
        </p:nvSpPr>
        <p:spPr/>
        <p:txBody>
          <a:bodyPr/>
          <a:lstStyle/>
          <a:p>
            <a:r>
              <a:rPr lang="ar-IQ" dirty="0" smtClean="0"/>
              <a:t>1- تفوق مواليد الذكور</a:t>
            </a:r>
            <a:endParaRPr lang="ar-IQ" dirty="0"/>
          </a:p>
        </p:txBody>
      </p:sp>
    </p:spTree>
    <p:extLst>
      <p:ext uri="{BB962C8B-B14F-4D97-AF65-F5344CB8AC3E}">
        <p14:creationId xmlns:p14="http://schemas.microsoft.com/office/powerpoint/2010/main" val="41404708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67544" y="1700808"/>
            <a:ext cx="7992887" cy="4425355"/>
          </a:xfrm>
        </p:spPr>
        <p:txBody>
          <a:bodyPr/>
          <a:lstStyle/>
          <a:p>
            <a:pPr marL="0" indent="0">
              <a:buNone/>
            </a:pPr>
            <a:r>
              <a:rPr lang="ar-IQ" dirty="0" smtClean="0"/>
              <a:t>  توجد </a:t>
            </a:r>
            <a:r>
              <a:rPr lang="ar-IQ" dirty="0"/>
              <a:t>ظ</a:t>
            </a:r>
            <a:r>
              <a:rPr lang="ar-IQ" dirty="0" smtClean="0"/>
              <a:t>اهرة  عالمية تقريبا وهي ان نسبة معدلات وفيات الاناث اقل من الذكور في كل فئة عمرية تقريبا بسبب العوامل البيولوجية فيبدوا الجنس الالطف هو الاقوى اذ ان الذكور خاصة الرضع اكثر حساسية للإصابة بالأمراض من الاناث لهذا يتناقص عدد الذكور الى ان تنخفض نسبة النوع وذلك بتفوق عدد الاناث على الذكور في فئة كبار السن .</a:t>
            </a:r>
            <a:endParaRPr lang="ar-IQ" dirty="0"/>
          </a:p>
        </p:txBody>
      </p:sp>
      <p:sp>
        <p:nvSpPr>
          <p:cNvPr id="3" name="عنوان 2"/>
          <p:cNvSpPr>
            <a:spLocks noGrp="1"/>
          </p:cNvSpPr>
          <p:nvPr>
            <p:ph type="title"/>
          </p:nvPr>
        </p:nvSpPr>
        <p:spPr/>
        <p:txBody>
          <a:bodyPr/>
          <a:lstStyle/>
          <a:p>
            <a:r>
              <a:rPr lang="ar-IQ" dirty="0" smtClean="0"/>
              <a:t>2- اختلاف نسبة الوفيات لكلا الجنسين</a:t>
            </a:r>
            <a:endParaRPr lang="ar-IQ" dirty="0"/>
          </a:p>
        </p:txBody>
      </p:sp>
    </p:spTree>
    <p:extLst>
      <p:ext uri="{BB962C8B-B14F-4D97-AF65-F5344CB8AC3E}">
        <p14:creationId xmlns:p14="http://schemas.microsoft.com/office/powerpoint/2010/main" val="8230328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872067" y="1628800"/>
            <a:ext cx="7408333" cy="4497363"/>
          </a:xfrm>
        </p:spPr>
        <p:txBody>
          <a:bodyPr/>
          <a:lstStyle/>
          <a:p>
            <a:pPr algn="just"/>
            <a:r>
              <a:rPr lang="ar-IQ" dirty="0" smtClean="0"/>
              <a:t>للهجرة اثر فعال في تباين نسبة النوع ذلك لان الهجرة ظاهرة نوعية انتخابية اذ ان الذكور اكثر هجرة من الاناث مع تزايد المسافة في الدول المتقدمة في حين يتفوق الذكور في حركتهم على الاناث سواء للمسافات الطويلة او القصيرة في الدول النامية , اذ ترتفع  نسبة النوع في البلد الجاذب اذا كانت غالبية المهاجرين اليه من الذكور وفي نفس الوقت تنخفض نسبة النوع في البلد الطارد لهم (اي زيادة عدد الاناث على الذكور لان غالبية المهاجرين منه من الذكور)</a:t>
            </a:r>
            <a:endParaRPr lang="ar-IQ" dirty="0"/>
          </a:p>
        </p:txBody>
      </p:sp>
      <p:sp>
        <p:nvSpPr>
          <p:cNvPr id="3" name="عنوان 2"/>
          <p:cNvSpPr>
            <a:spLocks noGrp="1"/>
          </p:cNvSpPr>
          <p:nvPr>
            <p:ph type="title"/>
          </p:nvPr>
        </p:nvSpPr>
        <p:spPr/>
        <p:txBody>
          <a:bodyPr/>
          <a:lstStyle/>
          <a:p>
            <a:r>
              <a:rPr lang="ar-IQ" dirty="0" smtClean="0"/>
              <a:t>3- الهجرة</a:t>
            </a:r>
            <a:endParaRPr lang="ar-IQ" dirty="0"/>
          </a:p>
        </p:txBody>
      </p:sp>
    </p:spTree>
    <p:extLst>
      <p:ext uri="{BB962C8B-B14F-4D97-AF65-F5344CB8AC3E}">
        <p14:creationId xmlns:p14="http://schemas.microsoft.com/office/powerpoint/2010/main" val="246218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22114"/>
          </a:xfrm>
        </p:spPr>
        <p:txBody>
          <a:bodyPr>
            <a:normAutofit/>
          </a:bodyPr>
          <a:lstStyle/>
          <a:p>
            <a:pPr algn="ctr"/>
            <a:r>
              <a:rPr lang="ar-IQ" sz="3600" b="1" dirty="0" smtClean="0">
                <a:solidFill>
                  <a:srgbClr val="FF0000"/>
                </a:solidFill>
                <a:effectLst>
                  <a:outerShdw blurRad="38100" dist="38100" dir="2700000" algn="tl">
                    <a:srgbClr val="000000">
                      <a:alpha val="43137"/>
                    </a:srgbClr>
                  </a:outerShdw>
                </a:effectLst>
              </a:rPr>
              <a:t>اهمية دراسة التركيب السكاني</a:t>
            </a:r>
            <a:endParaRPr lang="ar-IQ" sz="3600" b="1" dirty="0">
              <a:solidFill>
                <a:srgbClr val="FF0000"/>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323528" y="1412776"/>
            <a:ext cx="8568952" cy="5040560"/>
          </a:xfrm>
        </p:spPr>
        <p:txBody>
          <a:bodyPr>
            <a:normAutofit lnSpcReduction="10000"/>
          </a:bodyPr>
          <a:lstStyle/>
          <a:p>
            <a:pPr algn="justLow"/>
            <a:r>
              <a:rPr lang="ar-IQ" sz="3200" dirty="0" smtClean="0"/>
              <a:t>انصب اهتمام الجغرافيين على دراسة التركيب السكاني لإيجاد تباينها الاقليمي بين الدول والاقاليم وبين المناطق الحضرية والريفية , وبين المجتمعات والجماعات العرقية , فالتركيب العمري والنوعي وحجم الاسرة يمكن ان تؤثر بشكل ملفت للنظر في السكن والخدمات التعليمية والطبية ونظام سير السيارات وكثير من المظاهر الحضارية</a:t>
            </a:r>
            <a:r>
              <a:rPr lang="ar-IQ" sz="2800" dirty="0" smtClean="0"/>
              <a:t>.</a:t>
            </a:r>
          </a:p>
          <a:p>
            <a:pPr algn="justLow"/>
            <a:r>
              <a:rPr lang="ar-IQ" sz="3200" dirty="0" smtClean="0"/>
              <a:t>تأتي اهمية التركيب العمري والنوعي في تقدير حجم ونوع السوق الداخلية  لهذ يتطلب وضع خطط انتاجية قصيرة وطويلة الامد في القطاعين الصناعي والزراعي لتغطية احتياجات السوق من السلع الاستهلاكية</a:t>
            </a:r>
            <a:endParaRPr lang="ar-IQ" sz="3200" dirty="0"/>
          </a:p>
        </p:txBody>
      </p:sp>
    </p:spTree>
    <p:extLst>
      <p:ext uri="{BB962C8B-B14F-4D97-AF65-F5344CB8AC3E}">
        <p14:creationId xmlns:p14="http://schemas.microsoft.com/office/powerpoint/2010/main" val="2534509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996720"/>
          </a:xfrm>
        </p:spPr>
        <p:txBody>
          <a:bodyPr/>
          <a:lstStyle/>
          <a:p>
            <a:pPr algn="ctr"/>
            <a:r>
              <a:rPr lang="ar-IQ" dirty="0" smtClean="0">
                <a:solidFill>
                  <a:srgbClr val="FF0000"/>
                </a:solidFill>
              </a:rPr>
              <a:t>يقسم تركيب السكان الى عدة اقسام</a:t>
            </a:r>
            <a:endParaRPr lang="ar-IQ" dirty="0">
              <a:solidFill>
                <a:srgbClr val="FF0000"/>
              </a:solidFill>
            </a:endParaRPr>
          </a:p>
        </p:txBody>
      </p:sp>
      <p:sp>
        <p:nvSpPr>
          <p:cNvPr id="3" name="عنصر نائب للمحتوى 2"/>
          <p:cNvSpPr>
            <a:spLocks noGrp="1"/>
          </p:cNvSpPr>
          <p:nvPr>
            <p:ph idx="1"/>
          </p:nvPr>
        </p:nvSpPr>
        <p:spPr/>
        <p:txBody>
          <a:bodyPr/>
          <a:lstStyle/>
          <a:p>
            <a:r>
              <a:rPr lang="ar-IQ" sz="3200" dirty="0" smtClean="0"/>
              <a:t>التركيب العمري </a:t>
            </a:r>
          </a:p>
          <a:p>
            <a:r>
              <a:rPr lang="ar-IQ" sz="3200" dirty="0" smtClean="0"/>
              <a:t>التركيب النوعي</a:t>
            </a:r>
          </a:p>
          <a:p>
            <a:r>
              <a:rPr lang="ar-IQ" sz="3200" dirty="0" smtClean="0"/>
              <a:t>التركيب </a:t>
            </a:r>
            <a:r>
              <a:rPr lang="ar-IQ" sz="3200" dirty="0" err="1" smtClean="0"/>
              <a:t>الانثوغرافي</a:t>
            </a:r>
            <a:r>
              <a:rPr lang="ar-IQ" sz="3200" dirty="0" smtClean="0"/>
              <a:t> </a:t>
            </a:r>
          </a:p>
          <a:p>
            <a:r>
              <a:rPr lang="ar-IQ" sz="3200" dirty="0" smtClean="0"/>
              <a:t>التركيب الثقافي</a:t>
            </a:r>
          </a:p>
          <a:p>
            <a:r>
              <a:rPr lang="ar-IQ" sz="3200" dirty="0" smtClean="0"/>
              <a:t>التركيب الاجتماعي </a:t>
            </a:r>
          </a:p>
          <a:p>
            <a:endParaRPr lang="ar-IQ" dirty="0"/>
          </a:p>
          <a:p>
            <a:r>
              <a:rPr lang="ar-IQ" sz="2800" dirty="0" smtClean="0"/>
              <a:t>الا اننا سنقتصر على دراسة التركيب العمري والنوعي فقط </a:t>
            </a:r>
          </a:p>
        </p:txBody>
      </p:sp>
    </p:spTree>
    <p:extLst>
      <p:ext uri="{BB962C8B-B14F-4D97-AF65-F5344CB8AC3E}">
        <p14:creationId xmlns:p14="http://schemas.microsoft.com/office/powerpoint/2010/main" val="1945588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76672"/>
            <a:ext cx="8229600" cy="936104"/>
          </a:xfrm>
        </p:spPr>
        <p:style>
          <a:lnRef idx="2">
            <a:schemeClr val="accent5"/>
          </a:lnRef>
          <a:fillRef idx="1">
            <a:schemeClr val="lt1"/>
          </a:fillRef>
          <a:effectRef idx="0">
            <a:schemeClr val="accent5"/>
          </a:effectRef>
          <a:fontRef idx="minor">
            <a:schemeClr val="dk1"/>
          </a:fontRef>
        </p:style>
        <p:txBody>
          <a:bodyPr>
            <a:normAutofit/>
          </a:bodyPr>
          <a:lstStyle/>
          <a:p>
            <a:pPr algn="ctr"/>
            <a:r>
              <a:rPr lang="ar-IQ" dirty="0" smtClean="0">
                <a:solidFill>
                  <a:srgbClr val="FF0000"/>
                </a:solidFill>
              </a:rPr>
              <a:t>مفهوم التركيب العمري والنوعي</a:t>
            </a:r>
            <a:endParaRPr lang="ar-IQ" dirty="0">
              <a:solidFill>
                <a:srgbClr val="FF0000"/>
              </a:solidFill>
            </a:endParaRPr>
          </a:p>
        </p:txBody>
      </p:sp>
      <p:sp>
        <p:nvSpPr>
          <p:cNvPr id="3" name="عنصر نائب للمحتوى 2"/>
          <p:cNvSpPr>
            <a:spLocks noGrp="1"/>
          </p:cNvSpPr>
          <p:nvPr>
            <p:ph idx="1"/>
          </p:nvPr>
        </p:nvSpPr>
        <p:spPr/>
        <p:txBody>
          <a:bodyPr>
            <a:normAutofit/>
          </a:bodyPr>
          <a:lstStyle/>
          <a:p>
            <a:pPr algn="just"/>
            <a:r>
              <a:rPr lang="ar-IQ" sz="3600" dirty="0">
                <a:latin typeface="Calibri"/>
                <a:ea typeface="Calibri"/>
                <a:cs typeface="Arial"/>
              </a:rPr>
              <a:t> هو جمع واعداد بيانات عن السكان حسب فئاتهم العمرية والنوعية (ذكور واناث) اذ تساهم تلك البيانات في تحليل الخواص الديموغرافية </a:t>
            </a:r>
            <a:r>
              <a:rPr lang="ar-IQ" sz="3600" dirty="0" smtClean="0">
                <a:latin typeface="Calibri"/>
                <a:ea typeface="Calibri"/>
                <a:cs typeface="Arial"/>
              </a:rPr>
              <a:t>وتأثيرها </a:t>
            </a:r>
            <a:r>
              <a:rPr lang="ar-IQ" sz="3600" dirty="0">
                <a:latin typeface="Calibri"/>
                <a:ea typeface="Calibri"/>
                <a:cs typeface="Arial"/>
              </a:rPr>
              <a:t>في معدلات المواليد والوفيات واتجاه الخصوبة وحركة السكان الطبيعية والهجرة وكذلك التخطيط لشتى النشاطات الاقتصادية والاجتماعية والسياسية في الدولة .</a:t>
            </a:r>
            <a:endParaRPr lang="ar-IQ" sz="3200" dirty="0"/>
          </a:p>
        </p:txBody>
      </p:sp>
    </p:spTree>
    <p:extLst>
      <p:ext uri="{BB962C8B-B14F-4D97-AF65-F5344CB8AC3E}">
        <p14:creationId xmlns:p14="http://schemas.microsoft.com/office/powerpoint/2010/main" val="565748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32656"/>
            <a:ext cx="8229600" cy="1008112"/>
          </a:xfrm>
        </p:spPr>
        <p:style>
          <a:lnRef idx="2">
            <a:schemeClr val="dk1"/>
          </a:lnRef>
          <a:fillRef idx="1">
            <a:schemeClr val="lt1"/>
          </a:fillRef>
          <a:effectRef idx="0">
            <a:schemeClr val="dk1"/>
          </a:effectRef>
          <a:fontRef idx="minor">
            <a:schemeClr val="dk1"/>
          </a:fontRef>
        </p:style>
        <p:txBody>
          <a:bodyPr/>
          <a:lstStyle/>
          <a:p>
            <a:pPr algn="ctr"/>
            <a:r>
              <a:rPr lang="ar-IQ" dirty="0" smtClean="0"/>
              <a:t>اهمية دراسة التركيب العمري والنوعي</a:t>
            </a:r>
            <a:endParaRPr lang="ar-IQ" dirty="0"/>
          </a:p>
        </p:txBody>
      </p:sp>
      <p:sp>
        <p:nvSpPr>
          <p:cNvPr id="3" name="عنصر نائب للمحتوى 2"/>
          <p:cNvSpPr>
            <a:spLocks noGrp="1"/>
          </p:cNvSpPr>
          <p:nvPr>
            <p:ph idx="1"/>
          </p:nvPr>
        </p:nvSpPr>
        <p:spPr>
          <a:xfrm>
            <a:off x="251520" y="1484784"/>
            <a:ext cx="8640960" cy="5112568"/>
          </a:xfrm>
        </p:spPr>
        <p:txBody>
          <a:bodyPr>
            <a:normAutofit/>
          </a:bodyPr>
          <a:lstStyle/>
          <a:p>
            <a:pPr algn="just">
              <a:lnSpc>
                <a:spcPct val="115000"/>
              </a:lnSpc>
              <a:spcAft>
                <a:spcPts val="1000"/>
              </a:spcAft>
            </a:pPr>
            <a:r>
              <a:rPr lang="ar-IQ" sz="2800" dirty="0" smtClean="0">
                <a:latin typeface="Calibri"/>
                <a:ea typeface="Calibri"/>
                <a:cs typeface="Arial"/>
              </a:rPr>
              <a:t>تأتي </a:t>
            </a:r>
            <a:r>
              <a:rPr lang="ar-IQ" sz="2800" dirty="0">
                <a:latin typeface="Calibri"/>
                <a:ea typeface="Calibri"/>
                <a:cs typeface="Arial"/>
              </a:rPr>
              <a:t>اهمية التركيب العمري والنوعي في تقدير حجم السوق الداخلية لذلك يتطلب وضع خطط انتاجية قصيرة وطويلة الامد في مختلف القطاعات الاقتصادية لتغطية احتياجات السوق من السلع الاستهلاكية والانتاجية ولاسيما المواد الغذائية والملابس والاجهزة المنزلية, فضلا عن حاجة المجتمع من الخدمات التعليمية والصحية والسكن والصحة والنقل والكهرباء والمياه وغيرها من الاحتياجات.</a:t>
            </a:r>
            <a:endParaRPr lang="en-US" sz="1800" dirty="0">
              <a:latin typeface="Calibri"/>
              <a:ea typeface="Calibri"/>
              <a:cs typeface="Arial"/>
            </a:endParaRPr>
          </a:p>
          <a:p>
            <a:r>
              <a:rPr lang="ar-IQ" sz="2800" dirty="0">
                <a:latin typeface="Calibri"/>
                <a:ea typeface="Calibri"/>
                <a:cs typeface="Arial"/>
              </a:rPr>
              <a:t>كما للتركيب العمري والنوعي اهمية في تشخيص الجانب الاستهلاكي والانتاجي في المجتمع من خلال تحديد العرض من قوة العمل , كما ان معرفة الاعداد الشابة يساعد في تحديد القوة العسكرية والسياسية للدولة ومدى قدرتها في الدفاع عن سيادتها.</a:t>
            </a:r>
            <a:endParaRPr lang="ar-IQ" dirty="0"/>
          </a:p>
        </p:txBody>
      </p:sp>
    </p:spTree>
    <p:extLst>
      <p:ext uri="{BB962C8B-B14F-4D97-AF65-F5344CB8AC3E}">
        <p14:creationId xmlns:p14="http://schemas.microsoft.com/office/powerpoint/2010/main" val="3841858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924712"/>
          </a:xfrm>
        </p:spPr>
        <p:txBody>
          <a:bodyPr>
            <a:normAutofit/>
          </a:bodyPr>
          <a:lstStyle/>
          <a:p>
            <a:pPr algn="ctr"/>
            <a:r>
              <a:rPr lang="ar-IQ" sz="4000" dirty="0">
                <a:solidFill>
                  <a:schemeClr val="tx1"/>
                </a:solidFill>
                <a:latin typeface="Candara"/>
                <a:ea typeface="Calibri"/>
                <a:cs typeface="Arial"/>
              </a:rPr>
              <a:t>يقسم تركيب السكان الى </a:t>
            </a:r>
            <a:r>
              <a:rPr lang="ar-IQ" sz="4000" dirty="0" smtClean="0">
                <a:solidFill>
                  <a:schemeClr val="tx1"/>
                </a:solidFill>
                <a:latin typeface="Candara"/>
                <a:ea typeface="Calibri"/>
                <a:cs typeface="Arial"/>
              </a:rPr>
              <a:t>قسمين</a:t>
            </a:r>
            <a:endParaRPr lang="ar-IQ" sz="6000" dirty="0">
              <a:solidFill>
                <a:schemeClr val="tx1"/>
              </a:solidFill>
            </a:endParaRPr>
          </a:p>
        </p:txBody>
      </p:sp>
      <p:sp>
        <p:nvSpPr>
          <p:cNvPr id="4" name="عنصر نائب للنص 3"/>
          <p:cNvSpPr>
            <a:spLocks noGrp="1"/>
          </p:cNvSpPr>
          <p:nvPr>
            <p:ph type="body" idx="1"/>
          </p:nvPr>
        </p:nvSpPr>
        <p:spPr/>
        <p:txBody>
          <a:bodyPr/>
          <a:lstStyle/>
          <a:p>
            <a:pPr algn="l"/>
            <a:r>
              <a:rPr lang="ar-IQ" dirty="0" smtClean="0">
                <a:solidFill>
                  <a:srgbClr val="FF0000"/>
                </a:solidFill>
              </a:rPr>
              <a:t>التركيب النوعي</a:t>
            </a:r>
            <a:endParaRPr lang="ar-IQ" dirty="0">
              <a:solidFill>
                <a:srgbClr val="FF0000"/>
              </a:solidFill>
            </a:endParaRPr>
          </a:p>
        </p:txBody>
      </p:sp>
      <p:sp>
        <p:nvSpPr>
          <p:cNvPr id="5" name="عنصر نائب للنص 4"/>
          <p:cNvSpPr>
            <a:spLocks noGrp="1"/>
          </p:cNvSpPr>
          <p:nvPr>
            <p:ph type="body" sz="half" idx="3"/>
          </p:nvPr>
        </p:nvSpPr>
        <p:spPr/>
        <p:txBody>
          <a:bodyPr/>
          <a:lstStyle/>
          <a:p>
            <a:r>
              <a:rPr lang="ar-IQ" sz="2800" b="0" dirty="0">
                <a:solidFill>
                  <a:srgbClr val="073E87"/>
                </a:solidFill>
                <a:latin typeface="Candara"/>
                <a:ea typeface="Calibri"/>
              </a:rPr>
              <a:t>التركيب العمري</a:t>
            </a:r>
            <a:endParaRPr lang="ar-IQ" dirty="0"/>
          </a:p>
        </p:txBody>
      </p:sp>
      <p:graphicFrame>
        <p:nvGraphicFramePr>
          <p:cNvPr id="9" name="عنصر نائب للمحتوى 8"/>
          <p:cNvGraphicFramePr>
            <a:graphicFrameLocks noGrp="1"/>
          </p:cNvGraphicFramePr>
          <p:nvPr>
            <p:ph sz="quarter" idx="2"/>
            <p:extLst>
              <p:ext uri="{D42A27DB-BD31-4B8C-83A1-F6EECF244321}">
                <p14:modId xmlns:p14="http://schemas.microsoft.com/office/powerpoint/2010/main" val="2456319938"/>
              </p:ext>
            </p:extLst>
          </p:nvPr>
        </p:nvGraphicFramePr>
        <p:xfrm>
          <a:off x="457200" y="2276871"/>
          <a:ext cx="4040188" cy="3849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عنصر نائب للمحتوى 6"/>
          <p:cNvGraphicFramePr>
            <a:graphicFrameLocks noGrp="1"/>
          </p:cNvGraphicFramePr>
          <p:nvPr>
            <p:ph sz="quarter" idx="4"/>
            <p:extLst>
              <p:ext uri="{D42A27DB-BD31-4B8C-83A1-F6EECF244321}">
                <p14:modId xmlns:p14="http://schemas.microsoft.com/office/powerpoint/2010/main" val="2373819763"/>
              </p:ext>
            </p:extLst>
          </p:nvPr>
        </p:nvGraphicFramePr>
        <p:xfrm>
          <a:off x="4644008" y="2204864"/>
          <a:ext cx="4041775" cy="39512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744189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64704" y="1988840"/>
            <a:ext cx="8579296" cy="2436880"/>
          </a:xfrm>
        </p:spPr>
        <p:txBody>
          <a:bodyPr>
            <a:normAutofit/>
          </a:bodyPr>
          <a:lstStyle/>
          <a:p>
            <a:pPr algn="ctr" rtl="1">
              <a:lnSpc>
                <a:spcPct val="115000"/>
              </a:lnSpc>
              <a:spcAft>
                <a:spcPts val="1000"/>
              </a:spcAft>
            </a:pPr>
            <a:r>
              <a:rPr lang="ar-IQ" sz="4400" dirty="0">
                <a:solidFill>
                  <a:srgbClr val="FF0000"/>
                </a:solidFill>
                <a:ea typeface="Calibri"/>
                <a:cs typeface="Arial"/>
              </a:rPr>
              <a:t>سنتناول دراسة التركيب العمري اولاً</a:t>
            </a:r>
            <a:r>
              <a:rPr lang="en-US" sz="4000" dirty="0">
                <a:ea typeface="Calibri"/>
                <a:cs typeface="Arial"/>
              </a:rPr>
              <a:t/>
            </a:r>
            <a:br>
              <a:rPr lang="en-US" sz="4000" dirty="0">
                <a:ea typeface="Calibri"/>
                <a:cs typeface="Arial"/>
              </a:rPr>
            </a:br>
            <a:endParaRPr lang="ar-IQ" dirty="0"/>
          </a:p>
        </p:txBody>
      </p:sp>
    </p:spTree>
    <p:extLst>
      <p:ext uri="{BB962C8B-B14F-4D97-AF65-F5344CB8AC3E}">
        <p14:creationId xmlns:p14="http://schemas.microsoft.com/office/powerpoint/2010/main" val="1669239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32656"/>
            <a:ext cx="8229600" cy="1008112"/>
          </a:xfrm>
        </p:spPr>
        <p:txBody>
          <a:bodyPr>
            <a:normAutofit/>
          </a:bodyPr>
          <a:lstStyle/>
          <a:p>
            <a:pPr algn="ctr"/>
            <a:r>
              <a:rPr lang="ar-IQ" dirty="0" smtClean="0">
                <a:solidFill>
                  <a:srgbClr val="FF0000"/>
                </a:solidFill>
              </a:rPr>
              <a:t>التركيب العمري</a:t>
            </a:r>
            <a:endParaRPr lang="ar-IQ" dirty="0">
              <a:solidFill>
                <a:srgbClr val="FF0000"/>
              </a:solidFill>
            </a:endParaRPr>
          </a:p>
        </p:txBody>
      </p:sp>
      <p:sp>
        <p:nvSpPr>
          <p:cNvPr id="3" name="عنصر نائب للمحتوى 2"/>
          <p:cNvSpPr>
            <a:spLocks noGrp="1"/>
          </p:cNvSpPr>
          <p:nvPr>
            <p:ph idx="1"/>
          </p:nvPr>
        </p:nvSpPr>
        <p:spPr>
          <a:xfrm>
            <a:off x="251520" y="1700808"/>
            <a:ext cx="8640960" cy="4896544"/>
          </a:xfrm>
        </p:spPr>
        <p:txBody>
          <a:bodyPr>
            <a:normAutofit/>
          </a:bodyPr>
          <a:lstStyle/>
          <a:p>
            <a:pPr algn="just">
              <a:lnSpc>
                <a:spcPct val="115000"/>
              </a:lnSpc>
              <a:spcAft>
                <a:spcPts val="1000"/>
              </a:spcAft>
            </a:pPr>
            <a:r>
              <a:rPr lang="ar-IQ" sz="2800" dirty="0">
                <a:latin typeface="Calibri"/>
                <a:ea typeface="Calibri"/>
                <a:cs typeface="Arial"/>
              </a:rPr>
              <a:t> يُعرف بأنه دراسة السكان حسب فئاتهم العمرية ويمكن تقسيمها الى ثلاث فئات مستعرضة فئة صغار العمر الاطفال والمراهقون ( اقل من 15 سنة) وفئة الشباب ( من 15 – 64سنة ) وفئة كبار السن ( 65 سنة فاكثر ).</a:t>
            </a:r>
            <a:endParaRPr lang="en-US" sz="1800" dirty="0">
              <a:latin typeface="Calibri"/>
              <a:ea typeface="Calibri"/>
              <a:cs typeface="Arial"/>
            </a:endParaRPr>
          </a:p>
          <a:p>
            <a:pPr algn="just">
              <a:lnSpc>
                <a:spcPct val="115000"/>
              </a:lnSpc>
              <a:spcAft>
                <a:spcPts val="1000"/>
              </a:spcAft>
            </a:pPr>
            <a:r>
              <a:rPr lang="ar-IQ" sz="2800" dirty="0">
                <a:latin typeface="Calibri"/>
                <a:ea typeface="Calibri"/>
                <a:cs typeface="Arial"/>
              </a:rPr>
              <a:t>   يمكن الحصول على بيانات اعمار السكان من نتائج </a:t>
            </a:r>
            <a:r>
              <a:rPr lang="ar-IQ" sz="2800" u="sng" dirty="0">
                <a:solidFill>
                  <a:srgbClr val="FF0000"/>
                </a:solidFill>
                <a:latin typeface="Calibri"/>
                <a:ea typeface="Calibri"/>
                <a:cs typeface="Arial"/>
              </a:rPr>
              <a:t>التعداد العام للسكان</a:t>
            </a:r>
            <a:r>
              <a:rPr lang="ar-IQ" sz="2800" dirty="0">
                <a:solidFill>
                  <a:srgbClr val="FF0000"/>
                </a:solidFill>
                <a:latin typeface="Calibri"/>
                <a:ea typeface="Calibri"/>
                <a:cs typeface="Arial"/>
              </a:rPr>
              <a:t> </a:t>
            </a:r>
            <a:r>
              <a:rPr lang="ar-IQ" sz="2800" dirty="0">
                <a:latin typeface="Calibri"/>
                <a:ea typeface="Calibri"/>
                <a:cs typeface="Arial"/>
              </a:rPr>
              <a:t>و </a:t>
            </a:r>
            <a:r>
              <a:rPr lang="ar-IQ" sz="2800" u="sng" dirty="0">
                <a:solidFill>
                  <a:srgbClr val="FF0000"/>
                </a:solidFill>
                <a:latin typeface="Calibri"/>
                <a:ea typeface="Calibri"/>
                <a:cs typeface="Arial"/>
              </a:rPr>
              <a:t>الكتاب الديموغرافي</a:t>
            </a:r>
            <a:r>
              <a:rPr lang="ar-IQ" sz="2800" u="sng" dirty="0">
                <a:latin typeface="Calibri"/>
                <a:ea typeface="Calibri"/>
                <a:cs typeface="Arial"/>
              </a:rPr>
              <a:t> </a:t>
            </a:r>
            <a:r>
              <a:rPr lang="ar-IQ" sz="2800" u="sng" dirty="0">
                <a:solidFill>
                  <a:srgbClr val="FF0000"/>
                </a:solidFill>
                <a:latin typeface="Calibri"/>
                <a:ea typeface="Calibri"/>
                <a:cs typeface="Arial"/>
              </a:rPr>
              <a:t>السنوي</a:t>
            </a:r>
            <a:r>
              <a:rPr lang="ar-IQ" sz="2800" dirty="0">
                <a:solidFill>
                  <a:srgbClr val="FF0000"/>
                </a:solidFill>
                <a:latin typeface="Calibri"/>
                <a:ea typeface="Calibri"/>
                <a:cs typeface="Arial"/>
              </a:rPr>
              <a:t> </a:t>
            </a:r>
            <a:r>
              <a:rPr lang="ar-IQ" sz="2800" dirty="0">
                <a:latin typeface="Calibri"/>
                <a:ea typeface="Calibri"/>
                <a:cs typeface="Arial"/>
              </a:rPr>
              <a:t>الذي تصدره الدائرة السكانية التابعة للأمم المتحدة ويعد المصدر الرئيس لدراسة التركيب العمري للسكان ويتوقف مدى الوثوق بها على دقتها, وهذه البيانات تكون دقيقة في الدول المتقدمة , لكنها تخلو من الدقة ولا تمثل الحقيقة في الدول النامية.</a:t>
            </a:r>
            <a:endParaRPr lang="ar-IQ" dirty="0"/>
          </a:p>
        </p:txBody>
      </p:sp>
    </p:spTree>
    <p:extLst>
      <p:ext uri="{BB962C8B-B14F-4D97-AF65-F5344CB8AC3E}">
        <p14:creationId xmlns:p14="http://schemas.microsoft.com/office/powerpoint/2010/main" val="17308301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ay_ignore_ucw" val="true"/>
  <p:tag name="ppt/slides/slide1.xml" val="48522366"/>
  <p:tag name="ppt/diagrams/data1.xml" val="945856954"/>
  <p:tag name="ppt/diagrams/data3.xml" val="4112242614"/>
  <p:tag name="ppt/diagrams/data2.xml" val="670781599"/>
  <p:tag name="ppt/slides/slide9.xml" val="866212677"/>
  <p:tag name="ppt/slides/slide10.xml" val="1788469413"/>
  <p:tag name="ppt/slides/slide11.xml" val="1283020117"/>
  <p:tag name="ppt/slides/slide12.xml" val="1313834843"/>
  <p:tag name="ppt/slides/slide25.xml" val="687625539"/>
  <p:tag name="ppt/slides/slide8.xml" val="525653934"/>
  <p:tag name="ppt/slides/slide7.xml" val="3681822539"/>
  <p:tag name="ppt/slides/slide6.xml" val="1694967089"/>
  <p:tag name="ppt/slides/slide2.xml" val="2590049511"/>
  <p:tag name="ppt/slides/slide3.xml" val="2416108294"/>
  <p:tag name="ppt/slides/slide4.xml" val="2409215329"/>
  <p:tag name="ppt/slides/slide5.xml" val="971960905"/>
  <p:tag name="ppt/slides/slide14.xml" val="2911046052"/>
  <p:tag name="ppt/slides/slide13.xml" val="3804528617"/>
  <p:tag name="ppt/slides/slide16.xml" val="963196067"/>
  <p:tag name="ppt/slides/slide24.xml" val="134992244"/>
  <p:tag name="ppt/slides/slide23.xml" val="545630735"/>
  <p:tag name="ppt/slides/slide22.xml" val="1413665354"/>
  <p:tag name="ppt/slides/slide21.xml" val="1221750699"/>
  <p:tag name="ppt/slides/slide15.xml" val="3501420235"/>
  <p:tag name="ppt/slides/slide19.xml" val="3762383809"/>
  <p:tag name="ppt/slides/slide20.xml" val="3597429400"/>
  <p:tag name="ppt/slides/slide17.xml" val="1790480681"/>
  <p:tag name="ppt/slides/slide18.xml" val="3995061369"/>
  <p:tag name="ppt/slideMasters/slideMaster2.xml" val="2399812175"/>
  <p:tag name="ppt/slideMasters/slideMaster3.xml" val="1682401531"/>
  <p:tag name="ppt/slideMasters/slideMaster1.xml" val="4250874077"/>
  <p:tag name="ppt/slideLayouts/slideLayout1.xml" val="2613305064"/>
  <p:tag name="ppt/slideLayouts/slideLayout33.xml" val="1872409876"/>
  <p:tag name="ppt/slideLayouts/slideLayout22.xml" val="1161375036"/>
  <p:tag name="ppt/slideLayouts/slideLayout21.xml" val="408274599"/>
  <p:tag name="ppt/slideLayouts/slideLayout20.xml" val="2300279805"/>
  <p:tag name="ppt/slideLayouts/slideLayout19.xml" val="1172738458"/>
  <p:tag name="ppt/slideLayouts/slideLayout18.xml" val="4178926473"/>
  <p:tag name="ppt/slideLayouts/slideLayout32.xml" val="575456339"/>
  <p:tag name="ppt/slideLayouts/slideLayout31.xml" val="1332379229"/>
  <p:tag name="ppt/slideLayouts/slideLayout30.xml" val="2583618898"/>
  <p:tag name="ppt/slideLayouts/slideLayout24.xml" val="1496019763"/>
  <p:tag name="ppt/slideLayouts/slideLayout25.xml" val="1628344478"/>
  <p:tag name="ppt/slideLayouts/slideLayout26.xml" val="1504771744"/>
  <p:tag name="ppt/slideLayouts/slideLayout27.xml" val="3460924722"/>
  <p:tag name="ppt/slideLayouts/slideLayout28.xml" val="1130158508"/>
  <p:tag name="ppt/slideLayouts/slideLayout29.xml" val="2827357488"/>
  <p:tag name="ppt/slideLayouts/slideLayout23.xml" val="1163488061"/>
  <p:tag name="ppt/slideLayouts/slideLayout17.xml" val="3982844142"/>
  <p:tag name="ppt/slideLayouts/slideLayout15.xml" val="576624837"/>
  <p:tag name="ppt/slideLayouts/slideLayout8.xml" val="2758486092"/>
  <p:tag name="ppt/slideLayouts/slideLayout7.xml" val="3667334831"/>
  <p:tag name="ppt/slideLayouts/slideLayout6.xml" val="1780620274"/>
  <p:tag name="ppt/slideLayouts/slideLayout5.xml" val="270710063"/>
  <p:tag name="ppt/slideLayouts/slideLayout4.xml" val="2005486943"/>
  <p:tag name="ppt/slideLayouts/slideLayout3.xml" val="1001415305"/>
  <p:tag name="ppt/slideLayouts/slideLayout2.xml" val="2192332027"/>
  <p:tag name="ppt/slideLayouts/slideLayout9.xml" val="603590962"/>
  <p:tag name="ppt/slideLayouts/slideLayout10.xml" val="476453458"/>
  <p:tag name="ppt/slideLayouts/slideLayout14.xml" val="1850560453"/>
  <p:tag name="ppt/slideLayouts/slideLayout13.xml" val="1568685"/>
  <p:tag name="ppt/slideLayouts/slideLayout12.xml" val="2648390848"/>
  <p:tag name="ppt/slideLayouts/slideLayout11.xml" val="317135678"/>
  <p:tag name="ppt/slideLayouts/slideLayout16.xml" val="616789704"/>
  <p:tag name="ppt/theme/theme2.xml" val="590324549"/>
  <p:tag name="ppt/media/image1.jpeg" val="249088981"/>
  <p:tag name="ppt/media/image2.jpeg" val="4114937224"/>
  <p:tag name="ppt/diagrams/colors2.xml" val="1017298947"/>
  <p:tag name="ppt/theme/theme3.xml" val="2917003451"/>
  <p:tag name="ppt/media/image5.png" val="2104009154"/>
  <p:tag name="ppt/diagrams/layout3.xml" val="4057090956"/>
  <p:tag name="ppt/diagrams/quickStyle3.xml" val="2594491225"/>
  <p:tag name="ppt/diagrams/colors3.xml" val="3316882488"/>
  <p:tag name="ppt/diagrams/drawing3.xml" val="1051679183"/>
  <p:tag name="ppt/diagrams/quickStyle2.xml" val="2594491225"/>
  <p:tag name="ppt/diagrams/drawing2.xml" val="3729760311"/>
  <p:tag name="ppt/media/image3.png" val="2427520278"/>
  <p:tag name="ppt/media/image4.png" val="1094916802"/>
  <p:tag name="ppt/diagrams/layout2.xml" val="3911328428"/>
  <p:tag name="ppt/diagrams/layout1.xml" val="3911328428"/>
  <p:tag name="ppt/diagrams/quickStyle1.xml" val="2594491225"/>
  <p:tag name="ppt/theme/theme1.xml" val="1958967875"/>
  <p:tag name="ppt/diagrams/colors1.xml" val="1017298947"/>
  <p:tag name="ppt/diagrams/drawing1.xml" val="496583340"/>
  <p:tag name="ppt/media/media1.wav" val="3121121829"/>
  <p:tag name="ppt/media/image30.png" val="3214109427"/>
  <p:tag name="ppt/media/image20.png" val="230164634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شكل موجة">
  <a:themeElements>
    <a:clrScheme name="شكل موجة">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شكل موجة">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كل موجة">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1_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1792</Words>
  <Application>Microsoft Office PowerPoint</Application>
  <PresentationFormat>عرض على الشاشة (3:4)‏</PresentationFormat>
  <Paragraphs>80</Paragraphs>
  <Slides>25</Slides>
  <Notes>0</Notes>
  <HiddenSlides>0</HiddenSlides>
  <MMClips>1</MMClips>
  <ScaleCrop>false</ScaleCrop>
  <HeadingPairs>
    <vt:vector size="4" baseType="variant">
      <vt:variant>
        <vt:lpstr>نسق</vt:lpstr>
      </vt:variant>
      <vt:variant>
        <vt:i4>3</vt:i4>
      </vt:variant>
      <vt:variant>
        <vt:lpstr>عناوين الشرائح</vt:lpstr>
      </vt:variant>
      <vt:variant>
        <vt:i4>25</vt:i4>
      </vt:variant>
    </vt:vector>
  </HeadingPairs>
  <TitlesOfParts>
    <vt:vector size="28" baseType="lpstr">
      <vt:lpstr>شكل موجة</vt:lpstr>
      <vt:lpstr>1_تدفق</vt:lpstr>
      <vt:lpstr>نسق Office</vt:lpstr>
      <vt:lpstr>وزارة التعليم العالي والبحث العلمي جامعة ديالى  كلية التربية للعلوم الانسانية قسم الجغرافية  الدراسة المسائية العام 2021 –2022  الاحد 18 /12/ 2021</vt:lpstr>
      <vt:lpstr>تركيب السكان </vt:lpstr>
      <vt:lpstr>اهمية دراسة التركيب السكاني</vt:lpstr>
      <vt:lpstr>يقسم تركيب السكان الى عدة اقسام</vt:lpstr>
      <vt:lpstr>مفهوم التركيب العمري والنوعي</vt:lpstr>
      <vt:lpstr>اهمية دراسة التركيب العمري والنوعي</vt:lpstr>
      <vt:lpstr>يقسم تركيب السكان الى قسمين</vt:lpstr>
      <vt:lpstr>سنتناول دراسة التركيب العمري اولاً </vt:lpstr>
      <vt:lpstr>التركيب العمري</vt:lpstr>
      <vt:lpstr> اسباب عدم دقة البيانات في الدول النامية</vt:lpstr>
      <vt:lpstr>س4/ كيف تعالج عدم دقة بيانات السكان العمرية. </vt:lpstr>
      <vt:lpstr>يصنف السكان عند دراسة التركيب العمر الى ثلاث فئات عمرية مستعرضة  </vt:lpstr>
      <vt:lpstr>فئة صغار العمر (الاطفال والمراهقون) اقل من 15 سنة.</vt:lpstr>
      <vt:lpstr>2- فئة متوسطي العمر( البالغون) من 15 – 64 سنة</vt:lpstr>
      <vt:lpstr>3- فئة كبار السن ( المسنون) 64 سنة فاكثر</vt:lpstr>
      <vt:lpstr>نسبة الاعالة Dependency ratio</vt:lpstr>
      <vt:lpstr>علل / نسبة الاعالة الخام مضللة  لواقع العمالة ؟</vt:lpstr>
      <vt:lpstr>معدل الاعالة: هو متوسط عدد الافراد الذين يعولهم الفرد الواحد.   س/ ما نسبة الاعالة؟ وكيف تستخرجها من مجموع السكان؟  س/ يقسم السكان الى ثلاث فئات مستعرضة تكلم عنها بالتفصيل ؟  س/ يمكن تقسيم الفئة العمرية من 15 – 64 سنة الى فئتين ثانويتين هما....... و .........  س/ لماذا يهتم الجغرافي بدراسة تركيب السكان؟</vt:lpstr>
      <vt:lpstr>التركيب النوعي</vt:lpstr>
      <vt:lpstr>تختلف الدول النامية في نسبة النوع ويمكن تقسيمها الى مجموعتين هما:-</vt:lpstr>
      <vt:lpstr>2- مجموعة الدول التي تنخفض فيها نسبة النوع وتشمل معظم الدول النامية من غير التي ذكرت في الفقرة رقم (1) وربما تكون هذه الدول طاردة للسكان ويغادرها ابناؤها واكثرهم من الذكور الى الدول الجاذبة للعمالة , وللتغير في التركيب الديموغرافي وذلك بقلة المواليد نتيجة اتباع اساليب تحديد النسل.</vt:lpstr>
      <vt:lpstr>العوامل المؤثرة في تباين نسبة النوع</vt:lpstr>
      <vt:lpstr>1- تفوق مواليد الذكور</vt:lpstr>
      <vt:lpstr>2- اختلاف نسبة الوفيات لكلا الجنسين</vt:lpstr>
      <vt:lpstr>3- الهجرة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وزارة التعليم العالي والبحث العلمي جامعة ديالى  كلية التربية للعلوم الانسانية قسم الجغرافية  الدراسة المسائية العام 2021 –2022  الاحد 18 /12/ 2021</dc:title>
  <dc:creator>zena</dc:creator>
  <cp:lastModifiedBy>DR.Ahmed Saker 2o1O</cp:lastModifiedBy>
  <cp:revision>1</cp:revision>
  <dcterms:modified xsi:type="dcterms:W3CDTF">2025-10-14T06:51:40Z</dcterms:modified>
</cp:coreProperties>
</file>