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6858000" type="screen4x3"/>
  <p:notesSz cx="6858000" cy="9144000"/>
  <p:custDataLst>
    <p:tags r:id="rId16"/>
  </p:custDataLst>
  <p:defaultTextStyle>
    <a:defPPr lvl="0">
      <a:defRPr lang="ar-IQ"/>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43181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30317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6438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3D2D4242-75EA-4D5F-ACCE-E59DF3468469}" type="datetimeFigureOut">
              <a:rPr lang="ar-IQ" smtClean="0">
                <a:solidFill>
                  <a:prstClr val="black">
                    <a:tint val="75000"/>
                  </a:prstClr>
                </a:solidFill>
              </a:rPr>
              <a:pPr/>
              <a:t>22/04/1447</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34606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D2D4242-75EA-4D5F-ACCE-E59DF3468469}" type="datetimeFigureOut">
              <a:rPr lang="ar-IQ" smtClean="0">
                <a:solidFill>
                  <a:prstClr val="black">
                    <a:tint val="75000"/>
                  </a:prstClr>
                </a:solidFill>
              </a:rPr>
              <a:pPr/>
              <a:t>22/04/1447</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54727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D2D4242-75EA-4D5F-ACCE-E59DF3468469}" type="datetimeFigureOut">
              <a:rPr lang="ar-IQ" smtClean="0">
                <a:solidFill>
                  <a:prstClr val="black">
                    <a:tint val="75000"/>
                  </a:prstClr>
                </a:solidFill>
              </a:rPr>
              <a:pPr/>
              <a:t>22/04/1447</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48695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3D2D4242-75EA-4D5F-ACCE-E59DF3468469}" type="datetimeFigureOut">
              <a:rPr lang="ar-IQ" smtClean="0">
                <a:solidFill>
                  <a:prstClr val="black">
                    <a:tint val="75000"/>
                  </a:prstClr>
                </a:solidFill>
              </a:rPr>
              <a:pPr/>
              <a:t>22/04/1447</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80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3D2D4242-75EA-4D5F-ACCE-E59DF3468469}" type="datetimeFigureOut">
              <a:rPr lang="ar-IQ" smtClean="0">
                <a:solidFill>
                  <a:prstClr val="black">
                    <a:tint val="75000"/>
                  </a:prstClr>
                </a:solidFill>
              </a:rPr>
              <a:pPr/>
              <a:t>22/04/1447</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91397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3D2D4242-75EA-4D5F-ACCE-E59DF3468469}" type="datetimeFigureOut">
              <a:rPr lang="ar-IQ" smtClean="0">
                <a:solidFill>
                  <a:prstClr val="black">
                    <a:tint val="75000"/>
                  </a:prstClr>
                </a:solidFill>
              </a:rPr>
              <a:pPr/>
              <a:t>22/04/1447</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58613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D2D4242-75EA-4D5F-ACCE-E59DF3468469}" type="datetimeFigureOut">
              <a:rPr lang="ar-IQ" smtClean="0">
                <a:solidFill>
                  <a:prstClr val="black">
                    <a:tint val="75000"/>
                  </a:prstClr>
                </a:solidFill>
              </a:rPr>
              <a:pPr/>
              <a:t>22/04/1447</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20863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D2D4242-75EA-4D5F-ACCE-E59DF3468469}" type="datetimeFigureOut">
              <a:rPr lang="ar-IQ" smtClean="0">
                <a:solidFill>
                  <a:prstClr val="black">
                    <a:tint val="75000"/>
                  </a:prstClr>
                </a:solidFill>
              </a:rPr>
              <a:pPr/>
              <a:t>22/04/1447</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8189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3750764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D2D4242-75EA-4D5F-ACCE-E59DF3468469}" type="datetimeFigureOut">
              <a:rPr lang="ar-IQ" smtClean="0">
                <a:solidFill>
                  <a:prstClr val="black">
                    <a:tint val="75000"/>
                  </a:prstClr>
                </a:solidFill>
              </a:rPr>
              <a:pPr/>
              <a:t>22/04/1447</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76688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D2D4242-75EA-4D5F-ACCE-E59DF3468469}" type="datetimeFigureOut">
              <a:rPr lang="ar-IQ" smtClean="0">
                <a:solidFill>
                  <a:prstClr val="black">
                    <a:tint val="75000"/>
                  </a:prstClr>
                </a:solidFill>
              </a:rPr>
              <a:pPr/>
              <a:t>22/04/1447</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70471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D2D4242-75EA-4D5F-ACCE-E59DF3468469}" type="datetimeFigureOut">
              <a:rPr lang="ar-IQ" smtClean="0">
                <a:solidFill>
                  <a:prstClr val="black">
                    <a:tint val="75000"/>
                  </a:prstClr>
                </a:solidFill>
              </a:rPr>
              <a:pPr/>
              <a:t>22/04/1447</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66443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3D2D4242-75EA-4D5F-ACCE-E59DF3468469}"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3455641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D2D4242-75EA-4D5F-ACCE-E59DF3468469}"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3486869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D2D4242-75EA-4D5F-ACCE-E59DF3468469}"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321253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3D2D4242-75EA-4D5F-ACCE-E59DF3468469}" type="datetimeFigureOut">
              <a:rPr lang="ar-IQ" smtClean="0"/>
              <a:t>22/04/1447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708282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3D2D4242-75EA-4D5F-ACCE-E59DF3468469}" type="datetimeFigureOut">
              <a:rPr lang="ar-IQ" smtClean="0"/>
              <a:t>22/04/1447</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2328802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3D2D4242-75EA-4D5F-ACCE-E59DF3468469}" type="datetimeFigureOut">
              <a:rPr lang="ar-IQ" smtClean="0"/>
              <a:t>22/04/1447</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3233732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D2D4242-75EA-4D5F-ACCE-E59DF3468469}" type="datetimeFigureOut">
              <a:rPr lang="ar-IQ" smtClean="0"/>
              <a:t>22/04/1447</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1684530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370987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D2D4242-75EA-4D5F-ACCE-E59DF3468469}" type="datetimeFigureOut">
              <a:rPr lang="ar-IQ" smtClean="0"/>
              <a:t>22/04/1447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1895753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D2D4242-75EA-4D5F-ACCE-E59DF3468469}" type="datetimeFigureOut">
              <a:rPr lang="ar-IQ" smtClean="0"/>
              <a:t>22/04/1447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4112258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D2D4242-75EA-4D5F-ACCE-E59DF3468469}"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19044753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D2D4242-75EA-4D5F-ACCE-E59DF3468469}"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F97B047-AE9A-40D2-B9EE-E7D3EC4BD348}" type="slidenum">
              <a:rPr lang="ar-IQ" smtClean="0"/>
              <a:t>‹#›</a:t>
            </a:fld>
            <a:endParaRPr lang="ar-IQ"/>
          </a:p>
        </p:txBody>
      </p:sp>
    </p:spTree>
    <p:extLst>
      <p:ext uri="{BB962C8B-B14F-4D97-AF65-F5344CB8AC3E}">
        <p14:creationId xmlns:p14="http://schemas.microsoft.com/office/powerpoint/2010/main" val="262538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313908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95891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74866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64827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278112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179326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640566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D2D4242-75EA-4D5F-ACCE-E59DF3468469}" type="datetimeFigureOut">
              <a:rPr lang="ar-IQ" smtClean="0">
                <a:solidFill>
                  <a:prstClr val="black">
                    <a:tint val="75000"/>
                  </a:prstClr>
                </a:solidFill>
              </a:rPr>
              <a:pPr/>
              <a:t>22/04/1447</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97B047-AE9A-40D2-B9EE-E7D3EC4BD348}"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62601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D2D4242-75EA-4D5F-ACCE-E59DF3468469}" type="datetimeFigureOut">
              <a:rPr lang="ar-IQ" smtClean="0"/>
              <a:t>22/04/1447</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97B047-AE9A-40D2-B9EE-E7D3EC4BD348}" type="slidenum">
              <a:rPr lang="ar-IQ" smtClean="0"/>
              <a:t>‹#›</a:t>
            </a:fld>
            <a:endParaRPr lang="ar-IQ"/>
          </a:p>
        </p:txBody>
      </p:sp>
    </p:spTree>
    <p:extLst>
      <p:ext uri="{BB962C8B-B14F-4D97-AF65-F5344CB8AC3E}">
        <p14:creationId xmlns:p14="http://schemas.microsoft.com/office/powerpoint/2010/main" val="23167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1"/>
          <p:cNvSpPr txBox="1">
            <a:spLocks noGrp="1"/>
          </p:cNvSpPr>
          <p:nvPr>
            <p:ph type="body" idx="1"/>
          </p:nvPr>
        </p:nvSpPr>
        <p:spPr>
          <a:xfrm>
            <a:off x="872067" y="4437112"/>
            <a:ext cx="7408200" cy="18723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1">
              <a:spcBef>
                <a:spcPts val="0"/>
              </a:spcBef>
              <a:spcAft>
                <a:spcPts val="0"/>
              </a:spcAft>
              <a:buClr>
                <a:srgbClr val="31B6FD"/>
              </a:buClr>
              <a:buSzPct val="100000"/>
              <a:buNone/>
            </a:pPr>
            <a:r>
              <a:rPr lang="ar-IQ" sz="3200">
                <a:solidFill>
                  <a:srgbClr val="073E87"/>
                </a:solidFill>
              </a:rPr>
              <a:t>المرحلة الثانية/ جغرافية السكان</a:t>
            </a:r>
            <a:endParaRPr sz="3200">
              <a:solidFill>
                <a:srgbClr val="073E87"/>
              </a:solidFill>
            </a:endParaRPr>
          </a:p>
          <a:p>
            <a:pPr marL="0" lvl="0" indent="0" algn="ctr" rtl="1">
              <a:spcBef>
                <a:spcPts val="640"/>
              </a:spcBef>
              <a:spcAft>
                <a:spcPts val="0"/>
              </a:spcAft>
              <a:buClr>
                <a:srgbClr val="31B6FD"/>
              </a:buClr>
              <a:buSzPct val="100000"/>
              <a:buNone/>
            </a:pPr>
            <a:r>
              <a:rPr lang="ar-IQ" sz="3200">
                <a:solidFill>
                  <a:srgbClr val="073E87"/>
                </a:solidFill>
              </a:rPr>
              <a:t>م. د. فيصل عمر حمود </a:t>
            </a:r>
            <a:endParaRPr/>
          </a:p>
          <a:p>
            <a:pPr marL="0" lvl="0" indent="0" algn="ctr" rtl="1">
              <a:spcBef>
                <a:spcPts val="640"/>
              </a:spcBef>
              <a:spcAft>
                <a:spcPts val="0"/>
              </a:spcAft>
              <a:buClr>
                <a:srgbClr val="31B6FD"/>
              </a:buClr>
              <a:buSzPct val="100000"/>
              <a:buNone/>
            </a:pPr>
            <a:r>
              <a:rPr lang="ar-IQ" sz="3200">
                <a:solidFill>
                  <a:srgbClr val="073E87"/>
                </a:solidFill>
              </a:rPr>
              <a:t>م/ الخصوبة</a:t>
            </a:r>
            <a:endParaRPr sz="3200">
              <a:solidFill>
                <a:srgbClr val="073E87"/>
              </a:solidFill>
            </a:endParaRPr>
          </a:p>
          <a:p>
            <a:pPr marL="0" lvl="0" indent="0" algn="ctr" rtl="1">
              <a:spcBef>
                <a:spcPts val="640"/>
              </a:spcBef>
              <a:spcAft>
                <a:spcPts val="0"/>
              </a:spcAft>
              <a:buSzPct val="100000"/>
              <a:buNone/>
            </a:pPr>
            <a:endParaRPr sz="3200"/>
          </a:p>
        </p:txBody>
      </p:sp>
      <p:sp>
        <p:nvSpPr>
          <p:cNvPr id="1031" name="Google Shape;1031;p1"/>
          <p:cNvSpPr txBox="1">
            <a:spLocks noGrp="1"/>
          </p:cNvSpPr>
          <p:nvPr>
            <p:ph type="title"/>
          </p:nvPr>
        </p:nvSpPr>
        <p:spPr>
          <a:xfrm>
            <a:off x="251520" y="338328"/>
            <a:ext cx="8435400" cy="4098900"/>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073E87"/>
              </a:buClr>
              <a:buSzPts val="3200"/>
              <a:buFont typeface="Candara"/>
              <a:buNone/>
            </a:pPr>
            <a:r>
              <a:rPr lang="ar-IQ" sz="3200">
                <a:solidFill>
                  <a:srgbClr val="073E87"/>
                </a:solidFill>
              </a:rPr>
              <a:t>وزارة التعليم العالي والبحث العلمي</a:t>
            </a:r>
            <a:br>
              <a:rPr lang="ar-IQ" sz="3200">
                <a:solidFill>
                  <a:srgbClr val="073E87"/>
                </a:solidFill>
              </a:rPr>
            </a:br>
            <a:r>
              <a:rPr lang="ar-IQ" sz="3200">
                <a:solidFill>
                  <a:srgbClr val="073E87"/>
                </a:solidFill>
              </a:rPr>
              <a:t>جامعة ديالى </a:t>
            </a:r>
            <a:br>
              <a:rPr lang="ar-IQ" sz="3200">
                <a:solidFill>
                  <a:srgbClr val="073E87"/>
                </a:solidFill>
              </a:rPr>
            </a:br>
            <a:r>
              <a:rPr lang="ar-IQ" sz="3200">
                <a:solidFill>
                  <a:srgbClr val="073E87"/>
                </a:solidFill>
              </a:rPr>
              <a:t>كلية التربية للعلوم الانسانية</a:t>
            </a:r>
            <a:br>
              <a:rPr lang="ar-IQ" sz="3200">
                <a:solidFill>
                  <a:srgbClr val="073E87"/>
                </a:solidFill>
              </a:rPr>
            </a:br>
            <a:r>
              <a:rPr lang="ar-IQ" sz="3200">
                <a:solidFill>
                  <a:srgbClr val="073E87"/>
                </a:solidFill>
              </a:rPr>
              <a:t>قسم الجغرافية </a:t>
            </a:r>
            <a:br>
              <a:rPr lang="ar-IQ" sz="3200">
                <a:solidFill>
                  <a:srgbClr val="073E87"/>
                </a:solidFill>
              </a:rPr>
            </a:br>
            <a:r>
              <a:rPr lang="ar-IQ" sz="3200">
                <a:solidFill>
                  <a:srgbClr val="073E87"/>
                </a:solidFill>
              </a:rPr>
              <a:t>الدراسة المسائية</a:t>
            </a:r>
            <a:br>
              <a:rPr lang="ar-IQ" sz="3200">
                <a:solidFill>
                  <a:srgbClr val="073E87"/>
                </a:solidFill>
              </a:rPr>
            </a:br>
            <a:r>
              <a:rPr lang="ar-IQ" sz="3200">
                <a:solidFill>
                  <a:srgbClr val="073E87"/>
                </a:solidFill>
              </a:rPr>
              <a:t>العام 2021 –2022 </a:t>
            </a:r>
            <a:br>
              <a:rPr lang="ar-IQ" sz="3200">
                <a:solidFill>
                  <a:srgbClr val="073E87"/>
                </a:solidFill>
              </a:rPr>
            </a:br>
            <a:r>
              <a:rPr lang="ar-IQ" sz="3200">
                <a:solidFill>
                  <a:srgbClr val="073E87"/>
                </a:solidFill>
              </a:rPr>
              <a:t>السبت 20 /11/ 2021</a:t>
            </a:r>
            <a:endParaRPr sz="3200">
              <a:solidFill>
                <a:srgbClr val="073E87"/>
              </a:solidFill>
            </a:endParaRPr>
          </a:p>
        </p:txBody>
      </p:sp>
      <p:pic>
        <p:nvPicPr>
          <p:cNvPr id="1032" name="Google Shape;1032;p1"/>
          <p:cNvPicPr preferRelativeResize="0"/>
          <p:nvPr/>
        </p:nvPicPr>
        <p:blipFill rotWithShape="1">
          <a:blip r:embed="rId2">
            <a:alphaModFix/>
          </a:blip>
          <a:srcRect/>
          <a:stretch/>
        </p:blipFill>
        <p:spPr>
          <a:xfrm>
            <a:off x="7310214" y="476672"/>
            <a:ext cx="1295400" cy="1437658"/>
          </a:xfrm>
          <a:prstGeom prst="rect">
            <a:avLst/>
          </a:prstGeom>
          <a:noFill/>
          <a:ln>
            <a:noFill/>
          </a:ln>
        </p:spPr>
      </p:pic>
      <p:pic>
        <p:nvPicPr>
          <p:cNvPr id="1033" name="Google Shape;1033;p1"/>
          <p:cNvPicPr preferRelativeResize="0"/>
          <p:nvPr/>
        </p:nvPicPr>
        <p:blipFill rotWithShape="1">
          <a:blip r:embed="rId3">
            <a:alphaModFix/>
          </a:blip>
          <a:srcRect/>
          <a:stretch/>
        </p:blipFill>
        <p:spPr>
          <a:xfrm>
            <a:off x="467544" y="476672"/>
            <a:ext cx="1657349" cy="17049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a:effectLst>
            <a:glow rad="228600">
              <a:schemeClr val="accent2">
                <a:satMod val="175000"/>
                <a:alpha val="40000"/>
              </a:schemeClr>
            </a:glow>
            <a:softEdge rad="127000"/>
          </a:effectLst>
        </p:spPr>
        <p:style>
          <a:lnRef idx="2">
            <a:schemeClr val="accent6"/>
          </a:lnRef>
          <a:fillRef idx="1">
            <a:schemeClr val="lt1"/>
          </a:fillRef>
          <a:effectRef idx="0">
            <a:schemeClr val="accent6"/>
          </a:effectRef>
          <a:fontRef idx="minor">
            <a:schemeClr val="dk1"/>
          </a:fontRef>
        </p:style>
        <p:txBody>
          <a:bodyPr/>
          <a:lstStyle/>
          <a:p>
            <a:r>
              <a:rPr lang="ar-IQ" dirty="0" smtClean="0"/>
              <a:t>4- معدل المواليد العمرية الخاصة</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1844824"/>
                <a:ext cx="8229600" cy="4680520"/>
              </a:xfrm>
              <a:effectLst>
                <a:glow rad="228600">
                  <a:schemeClr val="accent3">
                    <a:satMod val="175000"/>
                    <a:alpha val="40000"/>
                  </a:schemeClr>
                </a:glow>
              </a:effectLst>
            </p:spPr>
            <p:style>
              <a:lnRef idx="2">
                <a:schemeClr val="accent5"/>
              </a:lnRef>
              <a:fillRef idx="1">
                <a:schemeClr val="lt1"/>
              </a:fillRef>
              <a:effectRef idx="0">
                <a:schemeClr val="accent5"/>
              </a:effectRef>
              <a:fontRef idx="minor">
                <a:schemeClr val="dk1"/>
              </a:fontRef>
            </p:style>
            <p:txBody>
              <a:bodyPr/>
              <a:lstStyle/>
              <a:p>
                <a:pPr algn="justLow"/>
                <a:r>
                  <a:rPr lang="ar-IQ" sz="2800" dirty="0" smtClean="0"/>
                  <a:t>هو نسبة عدد المواليد في سنة ما في فئة عمرية معينة لكل 1000 امرأة في الفئة العمرية نفسها. ويحسب وفق المعادلة الاتية:-</a:t>
                </a:r>
              </a:p>
              <a:p>
                <a:pPr marL="0" lvl="0" indent="0">
                  <a:buNone/>
                </a:pPr>
                <a:r>
                  <a:rPr lang="ar-IQ" dirty="0">
                    <a:solidFill>
                      <a:prstClr val="black"/>
                    </a:solidFill>
                  </a:rPr>
                  <a:t>=</a:t>
                </a:r>
                <a:r>
                  <a:rPr lang="en-US" dirty="0">
                    <a:solidFill>
                      <a:prstClr val="black"/>
                    </a:solidFill>
                  </a:rPr>
                  <a:t>  </a:t>
                </a:r>
                <a:r>
                  <a:rPr lang="en-US" dirty="0" smtClean="0">
                    <a:solidFill>
                      <a:prstClr val="black"/>
                    </a:solidFill>
                  </a:rPr>
                  <a:t>  </a:t>
                </a:r>
                <a:r>
                  <a:rPr lang="en-US" sz="2800" dirty="0">
                    <a:solidFill>
                      <a:prstClr val="black"/>
                    </a:solidFill>
                  </a:rPr>
                  <a:t>1000</a:t>
                </a:r>
                <a:r>
                  <a:rPr lang="en-US" dirty="0">
                    <a:solidFill>
                      <a:prstClr val="black"/>
                    </a:solidFill>
                  </a:rPr>
                  <a:t>   x  </a:t>
                </a:r>
                <a14:m>
                  <m:oMath xmlns:m="http://schemas.openxmlformats.org/officeDocument/2006/math">
                    <m:f>
                      <m:fPr>
                        <m:ctrlPr>
                          <a:rPr lang="en-US" sz="2400" i="1">
                            <a:solidFill>
                              <a:prstClr val="black"/>
                            </a:solidFill>
                            <a:latin typeface="Cambria Math"/>
                          </a:rPr>
                        </m:ctrlPr>
                      </m:fPr>
                      <m:num>
                        <m:r>
                          <a:rPr lang="ar-IQ" sz="2400" b="0" i="1" smtClean="0">
                            <a:solidFill>
                              <a:prstClr val="black"/>
                            </a:solidFill>
                            <a:latin typeface="Cambria Math"/>
                          </a:rPr>
                          <m:t>معينة</m:t>
                        </m:r>
                        <m:r>
                          <a:rPr lang="ar-IQ" sz="2400" b="0" i="1" smtClean="0">
                            <a:solidFill>
                              <a:prstClr val="black"/>
                            </a:solidFill>
                            <a:latin typeface="Cambria Math"/>
                          </a:rPr>
                          <m:t> </m:t>
                        </m:r>
                        <m:r>
                          <a:rPr lang="ar-IQ" sz="2400" b="0" i="1" smtClean="0">
                            <a:solidFill>
                              <a:prstClr val="black"/>
                            </a:solidFill>
                            <a:latin typeface="Cambria Math"/>
                          </a:rPr>
                          <m:t>عمرية</m:t>
                        </m:r>
                        <m:r>
                          <a:rPr lang="ar-IQ" sz="2400" b="0" i="1" smtClean="0">
                            <a:solidFill>
                              <a:prstClr val="black"/>
                            </a:solidFill>
                            <a:latin typeface="Cambria Math"/>
                          </a:rPr>
                          <m:t> </m:t>
                        </m:r>
                        <m:r>
                          <a:rPr lang="ar-IQ" sz="2400" b="0" i="1" smtClean="0">
                            <a:solidFill>
                              <a:prstClr val="black"/>
                            </a:solidFill>
                            <a:latin typeface="Cambria Math"/>
                          </a:rPr>
                          <m:t>فئة</m:t>
                        </m:r>
                        <m:r>
                          <a:rPr lang="ar-IQ" sz="2400" b="0" i="1" smtClean="0">
                            <a:solidFill>
                              <a:prstClr val="black"/>
                            </a:solidFill>
                            <a:latin typeface="Cambria Math"/>
                          </a:rPr>
                          <m:t> </m:t>
                        </m:r>
                        <m:r>
                          <a:rPr lang="ar-IQ" sz="2400" b="0" i="1" smtClean="0">
                            <a:solidFill>
                              <a:prstClr val="black"/>
                            </a:solidFill>
                            <a:latin typeface="Cambria Math"/>
                          </a:rPr>
                          <m:t>للاناث</m:t>
                        </m:r>
                        <m:r>
                          <a:rPr lang="ar-IQ" sz="2400" b="0" i="1" smtClean="0">
                            <a:solidFill>
                              <a:prstClr val="black"/>
                            </a:solidFill>
                            <a:latin typeface="Cambria Math"/>
                          </a:rPr>
                          <m:t> </m:t>
                        </m:r>
                        <m:r>
                          <a:rPr lang="ar-IQ" sz="2400" b="0" i="1" smtClean="0">
                            <a:solidFill>
                              <a:prstClr val="black"/>
                            </a:solidFill>
                            <a:latin typeface="Cambria Math"/>
                          </a:rPr>
                          <m:t>سنة</m:t>
                        </m:r>
                        <m:r>
                          <a:rPr lang="ar-IQ" sz="2400" b="0" i="1" smtClean="0">
                            <a:solidFill>
                              <a:prstClr val="black"/>
                            </a:solidFill>
                            <a:latin typeface="Cambria Math"/>
                          </a:rPr>
                          <m:t> </m:t>
                        </m:r>
                        <m:r>
                          <a:rPr lang="ar-IQ" sz="2400" b="0" i="1" smtClean="0">
                            <a:solidFill>
                              <a:prstClr val="black"/>
                            </a:solidFill>
                            <a:latin typeface="Cambria Math"/>
                          </a:rPr>
                          <m:t>في</m:t>
                        </m:r>
                        <m:r>
                          <a:rPr lang="ar-IQ" sz="2400" b="0" i="1" smtClean="0">
                            <a:solidFill>
                              <a:prstClr val="black"/>
                            </a:solidFill>
                            <a:latin typeface="Cambria Math"/>
                          </a:rPr>
                          <m:t> </m:t>
                        </m:r>
                        <m:r>
                          <a:rPr lang="ar-IQ" sz="2400" b="0" i="1" smtClean="0">
                            <a:solidFill>
                              <a:prstClr val="black"/>
                            </a:solidFill>
                            <a:latin typeface="Cambria Math"/>
                          </a:rPr>
                          <m:t>المواليد</m:t>
                        </m:r>
                        <m:r>
                          <a:rPr lang="ar-IQ" sz="2400" b="0" i="1" smtClean="0">
                            <a:solidFill>
                              <a:prstClr val="black"/>
                            </a:solidFill>
                            <a:latin typeface="Cambria Math"/>
                          </a:rPr>
                          <m:t> </m:t>
                        </m:r>
                        <m:r>
                          <a:rPr lang="ar-IQ" sz="2400" b="0" i="1" smtClean="0">
                            <a:solidFill>
                              <a:prstClr val="black"/>
                            </a:solidFill>
                            <a:latin typeface="Cambria Math"/>
                          </a:rPr>
                          <m:t>عدد</m:t>
                        </m:r>
                      </m:num>
                      <m:den>
                        <m:r>
                          <a:rPr lang="ar-IQ" sz="2400" b="0" i="1" smtClean="0">
                            <a:solidFill>
                              <a:prstClr val="black"/>
                            </a:solidFill>
                            <a:latin typeface="Cambria Math"/>
                          </a:rPr>
                          <m:t>نفسها</m:t>
                        </m:r>
                        <m:r>
                          <a:rPr lang="ar-IQ" sz="2400" b="0" i="1" smtClean="0">
                            <a:solidFill>
                              <a:prstClr val="black"/>
                            </a:solidFill>
                            <a:latin typeface="Cambria Math"/>
                          </a:rPr>
                          <m:t> </m:t>
                        </m:r>
                        <m:r>
                          <a:rPr lang="ar-IQ" sz="2400" b="0" i="1" smtClean="0">
                            <a:solidFill>
                              <a:prstClr val="black"/>
                            </a:solidFill>
                            <a:latin typeface="Cambria Math"/>
                          </a:rPr>
                          <m:t>العمرية</m:t>
                        </m:r>
                        <m:r>
                          <a:rPr lang="ar-IQ" sz="2400" b="0" i="1" smtClean="0">
                            <a:solidFill>
                              <a:prstClr val="black"/>
                            </a:solidFill>
                            <a:latin typeface="Cambria Math"/>
                          </a:rPr>
                          <m:t> </m:t>
                        </m:r>
                        <m:r>
                          <a:rPr lang="ar-IQ" sz="2400" b="0" i="1" smtClean="0">
                            <a:solidFill>
                              <a:prstClr val="black"/>
                            </a:solidFill>
                            <a:latin typeface="Cambria Math"/>
                          </a:rPr>
                          <m:t>الفئة</m:t>
                        </m:r>
                        <m:r>
                          <a:rPr lang="ar-IQ" sz="2400" b="0" i="1" smtClean="0">
                            <a:solidFill>
                              <a:prstClr val="black"/>
                            </a:solidFill>
                            <a:latin typeface="Cambria Math"/>
                          </a:rPr>
                          <m:t> </m:t>
                        </m:r>
                        <m:r>
                          <a:rPr lang="ar-IQ" sz="2400" b="0" i="1" smtClean="0">
                            <a:solidFill>
                              <a:prstClr val="black"/>
                            </a:solidFill>
                            <a:latin typeface="Cambria Math"/>
                          </a:rPr>
                          <m:t>في</m:t>
                        </m:r>
                        <m:r>
                          <a:rPr lang="ar-IQ" sz="2400" b="0" i="1" smtClean="0">
                            <a:solidFill>
                              <a:prstClr val="black"/>
                            </a:solidFill>
                            <a:latin typeface="Cambria Math"/>
                          </a:rPr>
                          <m:t> </m:t>
                        </m:r>
                        <m:r>
                          <a:rPr lang="ar-IQ" sz="2400" b="0" i="1" smtClean="0">
                            <a:solidFill>
                              <a:prstClr val="black"/>
                            </a:solidFill>
                            <a:latin typeface="Cambria Math"/>
                          </a:rPr>
                          <m:t>الاناث</m:t>
                        </m:r>
                        <m:r>
                          <a:rPr lang="ar-IQ" sz="2400" b="0" i="1" smtClean="0">
                            <a:solidFill>
                              <a:prstClr val="black"/>
                            </a:solidFill>
                            <a:latin typeface="Cambria Math"/>
                          </a:rPr>
                          <m:t> </m:t>
                        </m:r>
                        <m:r>
                          <a:rPr lang="ar-IQ" sz="2400" b="0" i="1" smtClean="0">
                            <a:solidFill>
                              <a:prstClr val="black"/>
                            </a:solidFill>
                            <a:latin typeface="Cambria Math"/>
                          </a:rPr>
                          <m:t>عدد</m:t>
                        </m:r>
                      </m:den>
                    </m:f>
                  </m:oMath>
                </a14:m>
                <a:endParaRPr lang="ar-IQ" sz="2400" dirty="0" smtClean="0">
                  <a:solidFill>
                    <a:prstClr val="black"/>
                  </a:solidFill>
                </a:endParaRPr>
              </a:p>
              <a:p>
                <a:pPr marL="0" lvl="0" indent="0">
                  <a:buNone/>
                </a:pPr>
                <a:endParaRPr lang="ar-IQ" sz="2400" dirty="0" smtClean="0">
                  <a:solidFill>
                    <a:prstClr val="black"/>
                  </a:solidFill>
                </a:endParaRPr>
              </a:p>
              <a:p>
                <a:pPr marL="0" lvl="0" indent="0" algn="justLow">
                  <a:buNone/>
                </a:pPr>
                <a:r>
                  <a:rPr lang="ar-IQ" sz="2400" dirty="0" smtClean="0">
                    <a:solidFill>
                      <a:prstClr val="black"/>
                    </a:solidFill>
                  </a:rPr>
                  <a:t>مثال/ بلغ عدد المواليد 17905 نسمة في الفئة العمرية من 20 – 24 سنة في كوستاريكا وبلغ عدد النساء 52929 نسمة للفئة العمرية نفسها. فما هو معد المواليد العمرية الخاصة؟</a:t>
                </a:r>
              </a:p>
              <a:p>
                <a:pPr marL="0" lvl="0" indent="0">
                  <a:buNone/>
                </a:pPr>
                <a:r>
                  <a:rPr lang="ar-IQ" sz="2400" dirty="0" smtClean="0">
                    <a:solidFill>
                      <a:prstClr val="black"/>
                    </a:solidFill>
                  </a:rPr>
                  <a:t>الجواب</a:t>
                </a:r>
                <a:r>
                  <a:rPr lang="ar-IQ" dirty="0" smtClean="0">
                    <a:solidFill>
                      <a:prstClr val="black"/>
                    </a:solidFill>
                  </a:rPr>
                  <a:t>= </a:t>
                </a:r>
                <a:r>
                  <a:rPr lang="en-US" dirty="0" smtClean="0">
                    <a:solidFill>
                      <a:prstClr val="black"/>
                    </a:solidFill>
                  </a:rPr>
                  <a:t>    </a:t>
                </a:r>
                <a:r>
                  <a:rPr lang="en-US" sz="2800" dirty="0">
                    <a:solidFill>
                      <a:prstClr val="black"/>
                    </a:solidFill>
                  </a:rPr>
                  <a:t>1000</a:t>
                </a:r>
                <a:r>
                  <a:rPr lang="en-US" dirty="0">
                    <a:solidFill>
                      <a:prstClr val="black"/>
                    </a:solidFill>
                  </a:rPr>
                  <a:t>   x  </a:t>
                </a:r>
                <a14:m>
                  <m:oMath xmlns:m="http://schemas.openxmlformats.org/officeDocument/2006/math">
                    <m:f>
                      <m:fPr>
                        <m:ctrlPr>
                          <a:rPr lang="en-US" sz="2800" i="1">
                            <a:solidFill>
                              <a:prstClr val="black"/>
                            </a:solidFill>
                            <a:latin typeface="Cambria Math"/>
                          </a:rPr>
                        </m:ctrlPr>
                      </m:fPr>
                      <m:num>
                        <m:r>
                          <a:rPr lang="ar-IQ" sz="2800" b="0" i="1" smtClean="0">
                            <a:solidFill>
                              <a:prstClr val="black"/>
                            </a:solidFill>
                            <a:latin typeface="Cambria Math"/>
                          </a:rPr>
                          <m:t>17905</m:t>
                        </m:r>
                      </m:num>
                      <m:den>
                        <m:r>
                          <a:rPr lang="ar-IQ" sz="2800" b="0" i="1" smtClean="0">
                            <a:solidFill>
                              <a:prstClr val="black"/>
                            </a:solidFill>
                            <a:latin typeface="Cambria Math"/>
                          </a:rPr>
                          <m:t>52929</m:t>
                        </m:r>
                      </m:den>
                    </m:f>
                  </m:oMath>
                </a14:m>
                <a:r>
                  <a:rPr lang="ar-IQ" sz="2400" dirty="0" smtClean="0">
                    <a:solidFill>
                      <a:prstClr val="black"/>
                    </a:solidFill>
                  </a:rPr>
                  <a:t> = </a:t>
                </a:r>
                <a:r>
                  <a:rPr lang="en-US" sz="2400" dirty="0" smtClean="0">
                    <a:solidFill>
                      <a:prstClr val="black"/>
                    </a:solidFill>
                  </a:rPr>
                  <a:t>338,3 </a:t>
                </a:r>
                <a:r>
                  <a:rPr lang="ar-IQ" sz="2400" dirty="0" smtClean="0">
                    <a:solidFill>
                      <a:prstClr val="black"/>
                    </a:solidFill>
                  </a:rPr>
                  <a:t> بالألف </a:t>
                </a:r>
                <a:endParaRPr lang="ar-IQ" sz="2400" dirty="0">
                  <a:solidFill>
                    <a:prstClr val="black"/>
                  </a:solidFill>
                </a:endParaRPr>
              </a:p>
              <a:p>
                <a:pPr marL="0" lvl="0" indent="0">
                  <a:buNone/>
                </a:pPr>
                <a:endParaRPr lang="ar-IQ" sz="2400" dirty="0" smtClean="0">
                  <a:solidFill>
                    <a:prstClr val="black"/>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1844824"/>
                <a:ext cx="8229600" cy="4680520"/>
              </a:xfrm>
              <a:blipFill rotWithShape="1">
                <a:blip r:embed="rId2"/>
                <a:stretch>
                  <a:fillRect/>
                </a:stretch>
              </a:blipFill>
              <a:effectLst>
                <a:glow rad="228600">
                  <a:schemeClr val="accent3">
                    <a:satMod val="175000"/>
                    <a:alpha val="40000"/>
                  </a:schemeClr>
                </a:glow>
              </a:effectLst>
            </p:spPr>
            <p:txBody>
              <a:bodyPr/>
              <a:lstStyle/>
              <a:p>
                <a:r>
                  <a:rPr lang="ar-IQ">
                    <a:noFill/>
                  </a:rPr>
                  <a:t> </a:t>
                </a:r>
              </a:p>
            </p:txBody>
          </p:sp>
        </mc:Fallback>
      </mc:AlternateContent>
    </p:spTree>
    <p:extLst>
      <p:ext uri="{BB962C8B-B14F-4D97-AF65-F5344CB8AC3E}">
        <p14:creationId xmlns:p14="http://schemas.microsoft.com/office/powerpoint/2010/main" val="1348652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p:spPr>
        <p:style>
          <a:lnRef idx="2">
            <a:schemeClr val="accent2"/>
          </a:lnRef>
          <a:fillRef idx="1">
            <a:schemeClr val="lt1"/>
          </a:fillRef>
          <a:effectRef idx="0">
            <a:schemeClr val="accent2"/>
          </a:effectRef>
          <a:fontRef idx="minor">
            <a:schemeClr val="dk1"/>
          </a:fontRef>
        </p:style>
        <p:txBody>
          <a:bodyPr/>
          <a:lstStyle/>
          <a:p>
            <a:r>
              <a:rPr lang="ar-IQ" dirty="0" smtClean="0"/>
              <a:t>5- معدل المواليد القياسي</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ar-IQ" dirty="0" smtClean="0"/>
                  <a:t>ويحسب وفق المعادلة الاتية:-</a:t>
                </a:r>
              </a:p>
              <a:p>
                <a:pPr marL="0" lvl="0" indent="0">
                  <a:buNone/>
                </a:pPr>
                <a:r>
                  <a:rPr lang="ar-IQ" dirty="0" smtClean="0">
                    <a:solidFill>
                      <a:prstClr val="black"/>
                    </a:solidFill>
                  </a:rPr>
                  <a:t> </a:t>
                </a:r>
                <a:r>
                  <a:rPr lang="ar-IQ" sz="2400" dirty="0" smtClean="0">
                    <a:solidFill>
                      <a:prstClr val="black"/>
                    </a:solidFill>
                  </a:rPr>
                  <a:t>معدل المواليد القياسي لكل 1000 نسمة من السكان</a:t>
                </a:r>
              </a:p>
              <a:p>
                <a:pPr marL="0" lvl="0" indent="0">
                  <a:buNone/>
                </a:pPr>
                <a:r>
                  <a:rPr lang="ar-IQ" sz="2800" dirty="0">
                    <a:solidFill>
                      <a:prstClr val="black"/>
                    </a:solidFill>
                  </a:rPr>
                  <a:t> </a:t>
                </a:r>
                <a:r>
                  <a:rPr lang="ar-IQ" sz="2800" dirty="0" smtClean="0">
                    <a:solidFill>
                      <a:prstClr val="black"/>
                    </a:solidFill>
                  </a:rPr>
                  <a:t>                      = </a:t>
                </a:r>
                <a:r>
                  <a:rPr lang="en-US" sz="2800" dirty="0" smtClean="0">
                    <a:solidFill>
                      <a:prstClr val="black"/>
                    </a:solidFill>
                  </a:rPr>
                  <a:t>    </a:t>
                </a:r>
                <a:r>
                  <a:rPr lang="en-US" sz="2400" dirty="0">
                    <a:solidFill>
                      <a:prstClr val="black"/>
                    </a:solidFill>
                  </a:rPr>
                  <a:t>1000</a:t>
                </a:r>
                <a:r>
                  <a:rPr lang="en-US" sz="2800" dirty="0">
                    <a:solidFill>
                      <a:prstClr val="black"/>
                    </a:solidFill>
                  </a:rPr>
                  <a:t> </a:t>
                </a:r>
                <a:r>
                  <a:rPr lang="en-US" sz="2800" dirty="0" smtClean="0">
                    <a:solidFill>
                      <a:prstClr val="black"/>
                    </a:solidFill>
                  </a:rPr>
                  <a:t> x  </a:t>
                </a:r>
                <a14:m>
                  <m:oMath xmlns:m="http://schemas.openxmlformats.org/officeDocument/2006/math">
                    <m:f>
                      <m:fPr>
                        <m:ctrlPr>
                          <a:rPr lang="en-US" sz="2000" i="1">
                            <a:solidFill>
                              <a:prstClr val="black"/>
                            </a:solidFill>
                            <a:latin typeface="Cambria Math"/>
                          </a:rPr>
                        </m:ctrlPr>
                      </m:fPr>
                      <m:num>
                        <m:r>
                          <a:rPr lang="ar-IQ" sz="2000" i="1">
                            <a:solidFill>
                              <a:prstClr val="black"/>
                            </a:solidFill>
                            <a:latin typeface="Cambria Math"/>
                          </a:rPr>
                          <m:t> </m:t>
                        </m:r>
                        <m:r>
                          <a:rPr lang="ar-IQ" sz="2000" b="0" i="1" smtClean="0">
                            <a:solidFill>
                              <a:prstClr val="black"/>
                            </a:solidFill>
                            <a:latin typeface="Cambria Math"/>
                          </a:rPr>
                          <m:t>قياسهم</m:t>
                        </m:r>
                        <m:r>
                          <a:rPr lang="ar-IQ" sz="2000" b="0" i="1" smtClean="0">
                            <a:solidFill>
                              <a:prstClr val="black"/>
                            </a:solidFill>
                            <a:latin typeface="Cambria Math"/>
                          </a:rPr>
                          <m:t> </m:t>
                        </m:r>
                        <m:r>
                          <a:rPr lang="ar-IQ" sz="2000" b="0" i="1" smtClean="0">
                            <a:solidFill>
                              <a:prstClr val="black"/>
                            </a:solidFill>
                            <a:latin typeface="Cambria Math"/>
                          </a:rPr>
                          <m:t>المطلوب</m:t>
                        </m:r>
                        <m:r>
                          <a:rPr lang="ar-IQ" sz="2000" b="0" i="1" smtClean="0">
                            <a:solidFill>
                              <a:prstClr val="black"/>
                            </a:solidFill>
                            <a:latin typeface="Cambria Math"/>
                          </a:rPr>
                          <m:t> </m:t>
                        </m:r>
                        <m:r>
                          <a:rPr lang="ar-IQ" sz="2000" b="0" i="1" smtClean="0">
                            <a:solidFill>
                              <a:prstClr val="black"/>
                            </a:solidFill>
                            <a:latin typeface="Cambria Math"/>
                          </a:rPr>
                          <m:t>السكان</m:t>
                        </m:r>
                        <m:r>
                          <a:rPr lang="ar-IQ" sz="2000" b="0" i="1" smtClean="0">
                            <a:solidFill>
                              <a:prstClr val="black"/>
                            </a:solidFill>
                            <a:latin typeface="Cambria Math"/>
                          </a:rPr>
                          <m:t> </m:t>
                        </m:r>
                        <m:r>
                          <a:rPr lang="ar-IQ" sz="2000" b="0" i="1" smtClean="0">
                            <a:solidFill>
                              <a:prstClr val="black"/>
                            </a:solidFill>
                            <a:latin typeface="Cambria Math"/>
                          </a:rPr>
                          <m:t>في</m:t>
                        </m:r>
                        <m:r>
                          <a:rPr lang="ar-IQ" sz="2000" b="0" i="1" smtClean="0">
                            <a:solidFill>
                              <a:prstClr val="black"/>
                            </a:solidFill>
                            <a:latin typeface="Cambria Math"/>
                          </a:rPr>
                          <m:t> </m:t>
                        </m:r>
                        <m:r>
                          <a:rPr lang="ar-IQ" sz="2000" b="0" i="1" smtClean="0">
                            <a:solidFill>
                              <a:prstClr val="black"/>
                            </a:solidFill>
                            <a:latin typeface="Cambria Math"/>
                          </a:rPr>
                          <m:t>المتوقعة</m:t>
                        </m:r>
                        <m:r>
                          <a:rPr lang="ar-IQ" sz="2000" b="0" i="1" smtClean="0">
                            <a:solidFill>
                              <a:prstClr val="black"/>
                            </a:solidFill>
                            <a:latin typeface="Cambria Math"/>
                          </a:rPr>
                          <m:t> </m:t>
                        </m:r>
                        <m:r>
                          <a:rPr lang="ar-IQ" sz="2000" b="0" i="1" smtClean="0">
                            <a:solidFill>
                              <a:prstClr val="black"/>
                            </a:solidFill>
                            <a:latin typeface="Cambria Math"/>
                          </a:rPr>
                          <m:t>المواليد</m:t>
                        </m:r>
                        <m:r>
                          <a:rPr lang="ar-IQ" sz="2000" b="0" i="1" smtClean="0">
                            <a:solidFill>
                              <a:prstClr val="black"/>
                            </a:solidFill>
                            <a:latin typeface="Cambria Math"/>
                          </a:rPr>
                          <m:t> </m:t>
                        </m:r>
                        <m:r>
                          <a:rPr lang="ar-IQ" sz="2000" b="0" i="1" smtClean="0">
                            <a:solidFill>
                              <a:prstClr val="black"/>
                            </a:solidFill>
                            <a:latin typeface="Cambria Math"/>
                          </a:rPr>
                          <m:t>مجموع</m:t>
                        </m:r>
                      </m:num>
                      <m:den>
                        <m:r>
                          <a:rPr lang="ar-IQ" sz="2000" b="0" i="1" smtClean="0">
                            <a:solidFill>
                              <a:prstClr val="black"/>
                            </a:solidFill>
                            <a:latin typeface="Cambria Math"/>
                          </a:rPr>
                          <m:t>قياسيا</m:t>
                        </m:r>
                        <m:r>
                          <a:rPr lang="ar-IQ" sz="2000" b="0" i="1" smtClean="0">
                            <a:solidFill>
                              <a:prstClr val="black"/>
                            </a:solidFill>
                            <a:latin typeface="Cambria Math"/>
                          </a:rPr>
                          <m:t> </m:t>
                        </m:r>
                        <m:r>
                          <a:rPr lang="ar-IQ" sz="2000" b="0" i="1" smtClean="0">
                            <a:solidFill>
                              <a:prstClr val="black"/>
                            </a:solidFill>
                            <a:latin typeface="Cambria Math"/>
                          </a:rPr>
                          <m:t>اساسا</m:t>
                        </m:r>
                        <m:r>
                          <a:rPr lang="ar-IQ" sz="2000" b="0" i="1" smtClean="0">
                            <a:solidFill>
                              <a:prstClr val="black"/>
                            </a:solidFill>
                            <a:latin typeface="Cambria Math"/>
                          </a:rPr>
                          <m:t> </m:t>
                        </m:r>
                        <m:r>
                          <a:rPr lang="ar-IQ" sz="2000" b="0" i="1" smtClean="0">
                            <a:solidFill>
                              <a:prstClr val="black"/>
                            </a:solidFill>
                            <a:latin typeface="Cambria Math"/>
                          </a:rPr>
                          <m:t>المتخذة</m:t>
                        </m:r>
                        <m:r>
                          <a:rPr lang="ar-IQ" sz="2000" b="0" i="1" smtClean="0">
                            <a:solidFill>
                              <a:prstClr val="black"/>
                            </a:solidFill>
                            <a:latin typeface="Cambria Math"/>
                          </a:rPr>
                          <m:t> </m:t>
                        </m:r>
                        <m:r>
                          <a:rPr lang="ar-IQ" sz="2000" b="0" i="1" smtClean="0">
                            <a:solidFill>
                              <a:prstClr val="black"/>
                            </a:solidFill>
                            <a:latin typeface="Cambria Math"/>
                          </a:rPr>
                          <m:t>الدولة</m:t>
                        </m:r>
                        <m:r>
                          <a:rPr lang="ar-IQ" sz="2000" b="0" i="1" smtClean="0">
                            <a:solidFill>
                              <a:prstClr val="black"/>
                            </a:solidFill>
                            <a:latin typeface="Cambria Math"/>
                          </a:rPr>
                          <m:t> </m:t>
                        </m:r>
                        <m:r>
                          <a:rPr lang="ar-IQ" sz="2000" b="0" i="1" smtClean="0">
                            <a:solidFill>
                              <a:prstClr val="black"/>
                            </a:solidFill>
                            <a:latin typeface="Cambria Math"/>
                          </a:rPr>
                          <m:t>سكان</m:t>
                        </m:r>
                        <m:r>
                          <a:rPr lang="ar-IQ" sz="2000" b="0" i="1" smtClean="0">
                            <a:solidFill>
                              <a:prstClr val="black"/>
                            </a:solidFill>
                            <a:latin typeface="Cambria Math"/>
                          </a:rPr>
                          <m:t> </m:t>
                        </m:r>
                        <m:r>
                          <a:rPr lang="ar-IQ" sz="2000" b="0" i="1" smtClean="0">
                            <a:solidFill>
                              <a:prstClr val="black"/>
                            </a:solidFill>
                            <a:latin typeface="Cambria Math"/>
                          </a:rPr>
                          <m:t>مجموع</m:t>
                        </m:r>
                      </m:den>
                    </m:f>
                  </m:oMath>
                </a14:m>
                <a:endParaRPr lang="ar-IQ" sz="2400" dirty="0">
                  <a:solidFill>
                    <a:prstClr val="black"/>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t="-1475" r="-1699"/>
                </a:stretch>
              </a:blipFill>
            </p:spPr>
            <p:txBody>
              <a:bodyPr/>
              <a:lstStyle/>
              <a:p>
                <a:r>
                  <a:rPr lang="ar-IQ">
                    <a:noFill/>
                  </a:rPr>
                  <a:t> </a:t>
                </a:r>
              </a:p>
            </p:txBody>
          </p:sp>
        </mc:Fallback>
      </mc:AlternateContent>
    </p:spTree>
    <p:extLst>
      <p:ext uri="{BB962C8B-B14F-4D97-AF65-F5344CB8AC3E}">
        <p14:creationId xmlns:p14="http://schemas.microsoft.com/office/powerpoint/2010/main" val="100541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04664"/>
            <a:ext cx="8229600" cy="864096"/>
          </a:xfrm>
          <a:effectLst>
            <a:glow rad="228600">
              <a:schemeClr val="accent5">
                <a:satMod val="175000"/>
                <a:alpha val="40000"/>
              </a:schemeClr>
            </a:glow>
            <a:softEdge rad="127000"/>
          </a:effectLst>
        </p:spPr>
        <p:style>
          <a:lnRef idx="2">
            <a:schemeClr val="accent1"/>
          </a:lnRef>
          <a:fillRef idx="1">
            <a:schemeClr val="lt1"/>
          </a:fillRef>
          <a:effectRef idx="0">
            <a:schemeClr val="accent1"/>
          </a:effectRef>
          <a:fontRef idx="minor">
            <a:schemeClr val="dk1"/>
          </a:fontRef>
        </p:style>
        <p:txBody>
          <a:bodyPr/>
          <a:lstStyle/>
          <a:p>
            <a:r>
              <a:rPr lang="ar-IQ" dirty="0" smtClean="0"/>
              <a:t>6- معدل الخصوبة الكلية</a:t>
            </a:r>
            <a:endParaRPr lang="ar-IQ" dirty="0"/>
          </a:p>
        </p:txBody>
      </p:sp>
      <p:sp>
        <p:nvSpPr>
          <p:cNvPr id="3" name="عنصر نائب للمحتوى 2"/>
          <p:cNvSpPr>
            <a:spLocks noGrp="1"/>
          </p:cNvSpPr>
          <p:nvPr>
            <p:ph idx="1"/>
          </p:nvPr>
        </p:nvSpPr>
        <p:spPr>
          <a:xfrm>
            <a:off x="323528" y="1700808"/>
            <a:ext cx="8363272" cy="4968552"/>
          </a:xfr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lstStyle/>
          <a:p>
            <a:r>
              <a:rPr lang="ar-IQ" dirty="0"/>
              <a:t>ل</a:t>
            </a:r>
            <a:r>
              <a:rPr lang="ar-IQ" dirty="0" smtClean="0"/>
              <a:t>هذه الطريقة اهمية في قياس الخصوبة اذ تعبر عن متوسط عدد المواليد الذين تنجبهم 1000 امرأة طول مدة الحمل على فرض عدم وفاة اي امرأة طول هذه المدة وبقاء معدلات المواليد العمرية الخصاصة ثابتة, وتحسب وفق الاتي:-</a:t>
            </a:r>
          </a:p>
          <a:p>
            <a:r>
              <a:rPr lang="ar-IQ" sz="2800" dirty="0" smtClean="0"/>
              <a:t>معدل الخصوبة الكلية = معدل المواليد العمرية الخاصة لكل 1000 امرأة في سن الانجاب </a:t>
            </a:r>
            <a:r>
              <a:rPr lang="en-US" sz="2800" dirty="0" smtClean="0"/>
              <a:t>x </a:t>
            </a:r>
            <a:r>
              <a:rPr lang="ar-IQ" sz="2800" dirty="0" smtClean="0"/>
              <a:t> طول الفئة العمرية</a:t>
            </a:r>
          </a:p>
          <a:p>
            <a:r>
              <a:rPr lang="ar-IQ" sz="2800" dirty="0" smtClean="0"/>
              <a:t>مثال بلغ معدل المواليد العمرية الخاصة في انكلترا 335 مولود لكل 1000 امرأة في سن الانجاب , علما ان طول الفئة العمرية 5 سنوات.</a:t>
            </a:r>
          </a:p>
          <a:p>
            <a:r>
              <a:rPr lang="ar-IQ" sz="2800" dirty="0" smtClean="0"/>
              <a:t>الجواب/    335 </a:t>
            </a:r>
            <a:r>
              <a:rPr lang="en-US" sz="2800" dirty="0" smtClean="0"/>
              <a:t>x </a:t>
            </a:r>
            <a:r>
              <a:rPr lang="ar-IQ" sz="2800" dirty="0" smtClean="0"/>
              <a:t> 5  = 1675 مولود لكل 1000 امرأة</a:t>
            </a:r>
            <a:endParaRPr lang="ar-IQ" sz="2800" dirty="0"/>
          </a:p>
        </p:txBody>
      </p:sp>
    </p:spTree>
    <p:extLst>
      <p:ext uri="{BB962C8B-B14F-4D97-AF65-F5344CB8AC3E}">
        <p14:creationId xmlns:p14="http://schemas.microsoft.com/office/powerpoint/2010/main" val="1211988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الخصوبة </a:t>
            </a:r>
            <a:r>
              <a:rPr lang="en-US" dirty="0" smtClean="0">
                <a:solidFill>
                  <a:srgbClr val="FF0000"/>
                </a:solidFill>
              </a:rPr>
              <a:t>fertility</a:t>
            </a:r>
            <a:endParaRPr lang="ar-IQ" dirty="0">
              <a:solidFill>
                <a:srgbClr val="FF0000"/>
              </a:solidFill>
            </a:endParaRPr>
          </a:p>
        </p:txBody>
      </p:sp>
      <p:sp>
        <p:nvSpPr>
          <p:cNvPr id="4" name="عنصر نائب للمحتوى 3"/>
          <p:cNvSpPr>
            <a:spLocks noGrp="1"/>
          </p:cNvSpPr>
          <p:nvPr>
            <p:ph idx="1"/>
          </p:nvPr>
        </p:nvSpPr>
        <p:spPr/>
        <p:txBody>
          <a:bodyPr>
            <a:normAutofit lnSpcReduction="10000"/>
          </a:bodyPr>
          <a:lstStyle/>
          <a:p>
            <a:pPr marL="0" indent="0" algn="just">
              <a:buNone/>
            </a:pPr>
            <a:r>
              <a:rPr lang="ar-IQ" dirty="0" smtClean="0"/>
              <a:t>يشير مفهوم الخصوبة في علم السكان للدلالة على العدد الفعلي للمواليد الاحياء للمرأة.</a:t>
            </a:r>
          </a:p>
          <a:p>
            <a:pPr marL="0" indent="0" algn="just">
              <a:buNone/>
            </a:pPr>
            <a:r>
              <a:rPr lang="ar-IQ" dirty="0" smtClean="0">
                <a:solidFill>
                  <a:srgbClr val="FF0000"/>
                </a:solidFill>
              </a:rPr>
              <a:t>اما الخصوبة الحيوية </a:t>
            </a:r>
            <a:r>
              <a:rPr lang="en-US" dirty="0" smtClean="0">
                <a:solidFill>
                  <a:srgbClr val="FF0000"/>
                </a:solidFill>
              </a:rPr>
              <a:t>fecundity</a:t>
            </a:r>
            <a:r>
              <a:rPr lang="ar-IQ" dirty="0" smtClean="0"/>
              <a:t>: فتعني عادة قابلية المرأة على الانجاب او القدرة على حمل الاجنة في عمر الحمل بغض النظر عن كونها متزوجة او فتاة.</a:t>
            </a:r>
          </a:p>
          <a:p>
            <a:pPr marL="0" indent="0" algn="just">
              <a:buNone/>
            </a:pPr>
            <a:r>
              <a:rPr lang="ar-IQ" dirty="0" smtClean="0">
                <a:solidFill>
                  <a:srgbClr val="FF0000"/>
                </a:solidFill>
              </a:rPr>
              <a:t>اما التولد او الانجاب </a:t>
            </a:r>
            <a:r>
              <a:rPr lang="en-US" dirty="0" smtClean="0">
                <a:solidFill>
                  <a:srgbClr val="FF0000"/>
                </a:solidFill>
              </a:rPr>
              <a:t>reproductive</a:t>
            </a:r>
            <a:r>
              <a:rPr lang="ar-IQ" dirty="0" smtClean="0"/>
              <a:t>: هو درجة احلال افراد محل اخرين من العمر نفسه في الجيل التالي.</a:t>
            </a:r>
          </a:p>
          <a:p>
            <a:pPr marL="0" indent="0" algn="just">
              <a:buNone/>
            </a:pPr>
            <a:r>
              <a:rPr lang="ar-IQ" dirty="0" smtClean="0">
                <a:solidFill>
                  <a:schemeClr val="accent1">
                    <a:lumMod val="50000"/>
                  </a:schemeClr>
                </a:solidFill>
              </a:rPr>
              <a:t>المصدر: طه حمادي الحديثي, جغرافية السكان, ط2, دار الكتب للطباعة والنشر, الموصل, 2000, ص188- 194.</a:t>
            </a:r>
            <a:endParaRPr lang="ar-IQ" dirty="0">
              <a:solidFill>
                <a:schemeClr val="accent1">
                  <a:lumMod val="50000"/>
                </a:schemeClr>
              </a:solidFill>
            </a:endParaRPr>
          </a:p>
        </p:txBody>
      </p:sp>
    </p:spTree>
    <p:extLst>
      <p:ext uri="{BB962C8B-B14F-4D97-AF65-F5344CB8AC3E}">
        <p14:creationId xmlns:p14="http://schemas.microsoft.com/office/powerpoint/2010/main" val="3468241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634082"/>
          </a:xfrm>
        </p:spPr>
        <p:txBody>
          <a:bodyPr>
            <a:normAutofit fontScale="90000"/>
          </a:bodyPr>
          <a:lstStyle/>
          <a:p>
            <a:r>
              <a:rPr lang="ar-IQ" dirty="0" smtClean="0">
                <a:effectLst>
                  <a:outerShdw blurRad="38100" dist="38100" dir="2700000" algn="tl">
                    <a:srgbClr val="000000">
                      <a:alpha val="43137"/>
                    </a:srgbClr>
                  </a:outerShdw>
                </a:effectLst>
              </a:rPr>
              <a:t>اهمية دراسة الخصوبة</a:t>
            </a:r>
            <a:endParaRPr lang="ar-IQ" dirty="0">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323528" y="980728"/>
            <a:ext cx="8568952" cy="5688632"/>
          </a:xfrm>
        </p:spPr>
        <p:txBody>
          <a:bodyPr>
            <a:normAutofit fontScale="92500" lnSpcReduction="10000"/>
          </a:bodyPr>
          <a:lstStyle/>
          <a:p>
            <a:pPr lvl="0" algn="justLow"/>
            <a:r>
              <a:rPr lang="ar-IQ" sz="2600" dirty="0">
                <a:solidFill>
                  <a:srgbClr val="FF0000"/>
                </a:solidFill>
              </a:rPr>
              <a:t>تقتصر الدراسة على الخصوبة الفعلية التي يعبر عنها بالمواليد الاحياء للمرأة</a:t>
            </a:r>
            <a:r>
              <a:rPr lang="ar-IQ" sz="2600" dirty="0" smtClean="0">
                <a:solidFill>
                  <a:srgbClr val="FF0000"/>
                </a:solidFill>
              </a:rPr>
              <a:t>.</a:t>
            </a:r>
            <a:endParaRPr lang="ar-IQ" sz="2800" dirty="0" smtClean="0">
              <a:solidFill>
                <a:srgbClr val="FF0000"/>
              </a:solidFill>
            </a:endParaRPr>
          </a:p>
          <a:p>
            <a:pPr algn="justLow"/>
            <a:r>
              <a:rPr lang="ar-IQ" sz="2800" dirty="0" smtClean="0"/>
              <a:t>للخصوبة اهمية في الدراسات السكانية اذ تعد احد المتغيرات الاساسية في الحركة الطبيعية للسكان لما تفعله تغييرات في نمو السكان او في تركيبهم العمري والنوعي ومن ثم في التراكيب الاقتصادية والاجتماعية لجميع السكان وسبل معالجتها.</a:t>
            </a:r>
          </a:p>
          <a:p>
            <a:pPr algn="justLow"/>
            <a:r>
              <a:rPr lang="ar-IQ" sz="2800" dirty="0" smtClean="0"/>
              <a:t>الهدف الرئيس للجغرافي في دراسة الخصوبة يأتي من تمييز وتصوير وتحليل الاختلافات المكانية للخصوبة ووفق مقياس متدرج سواء على المستوى العالمي او على نطاق الدولة .</a:t>
            </a:r>
          </a:p>
          <a:p>
            <a:pPr algn="justLow"/>
            <a:r>
              <a:rPr lang="ar-IQ" sz="2800" dirty="0" smtClean="0"/>
              <a:t>ما تتميز به الخصوبة كونها اكثر عرضة للتذبذب الغامض, كما يمكن التنبؤ والتحكم بها اذ ترتبط بمشيئة الانسان بخلاف الوفاة اذ لا يمكن التحكم بها, وعليه فان الخصوبة تتعرض للتغير على مدى قصير اكثر مما تتعرض له الوفيات نظرا لكونها اكثر تأثرا بالعوامل الاجتماعية والاقتصادية والسياسية والبيئية, كما تقتصر الخصوبة عند المرأة على عمر الانجاب بين 15 – 49 سنة تقريبا من عمرها, لذلك فأن زيادة عدد المواليد في سنة معينة لا تعني بالضرورة زيادة مماثلة في السنة التالية.</a:t>
            </a:r>
          </a:p>
        </p:txBody>
      </p:sp>
    </p:spTree>
    <p:extLst>
      <p:ext uri="{BB962C8B-B14F-4D97-AF65-F5344CB8AC3E}">
        <p14:creationId xmlns:p14="http://schemas.microsoft.com/office/powerpoint/2010/main" val="226235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i="1" dirty="0" smtClean="0"/>
              <a:t>س/ للخصوبة اثر بالغ في تركيب السكان العمري</a:t>
            </a:r>
            <a:endParaRPr lang="ar-IQ" i="1" dirty="0"/>
          </a:p>
        </p:txBody>
      </p:sp>
      <p:sp>
        <p:nvSpPr>
          <p:cNvPr id="3" name="عنصر نائب للمحتوى 2"/>
          <p:cNvSpPr>
            <a:spLocks noGrp="1"/>
          </p:cNvSpPr>
          <p:nvPr>
            <p:ph idx="1"/>
          </p:nvPr>
        </p:nvSpPr>
        <p:spPr>
          <a:xfrm>
            <a:off x="457200" y="1916832"/>
            <a:ext cx="8229600" cy="4209331"/>
          </a:xfrm>
        </p:spPr>
        <p:txBody>
          <a:bodyPr/>
          <a:lstStyle/>
          <a:p>
            <a:pPr algn="justLow"/>
            <a:r>
              <a:rPr lang="ar-IQ" dirty="0" smtClean="0"/>
              <a:t>ذلك لان ارتفاع معدلات الخصوبة في المجتمعات يجعلها شابة فتية تطغى عليها فئات الاعمار القليلة مما يساعد على خلق ظاهرة التجديد, فضلا عن هبوط نسبة كبار العمر الى مجموع السكان.</a:t>
            </a:r>
            <a:endParaRPr lang="ar-IQ" dirty="0"/>
          </a:p>
        </p:txBody>
      </p:sp>
    </p:spTree>
    <p:extLst>
      <p:ext uri="{BB962C8B-B14F-4D97-AF65-F5344CB8AC3E}">
        <p14:creationId xmlns:p14="http://schemas.microsoft.com/office/powerpoint/2010/main" val="234425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940966"/>
          </a:xfrm>
          <a:effectLst>
            <a:glow rad="139700">
              <a:schemeClr val="accent4">
                <a:satMod val="175000"/>
                <a:alpha val="40000"/>
              </a:schemeClr>
            </a:glow>
            <a:softEdge rad="31750"/>
          </a:effectLst>
        </p:spPr>
        <p:style>
          <a:lnRef idx="2">
            <a:schemeClr val="accent3"/>
          </a:lnRef>
          <a:fillRef idx="1">
            <a:schemeClr val="lt1"/>
          </a:fillRef>
          <a:effectRef idx="0">
            <a:schemeClr val="accent3"/>
          </a:effectRef>
          <a:fontRef idx="minor">
            <a:schemeClr val="dk1"/>
          </a:fontRef>
        </p:style>
        <p:txBody>
          <a:bodyPr/>
          <a:lstStyle/>
          <a:p>
            <a:r>
              <a:rPr lang="ar-IQ" dirty="0" smtClean="0"/>
              <a:t>مقاييس الخصوبة</a:t>
            </a:r>
            <a:endParaRPr lang="ar-IQ"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514350" indent="-514350">
              <a:buFont typeface="+mj-lt"/>
              <a:buAutoNum type="arabicPeriod"/>
            </a:pPr>
            <a:r>
              <a:rPr lang="ar-IQ" dirty="0" smtClean="0"/>
              <a:t>معدل المواليد الخام</a:t>
            </a:r>
          </a:p>
          <a:p>
            <a:pPr marL="514350" indent="-514350">
              <a:buFont typeface="+mj-lt"/>
              <a:buAutoNum type="arabicPeriod"/>
            </a:pPr>
            <a:r>
              <a:rPr lang="ar-IQ" dirty="0" smtClean="0"/>
              <a:t>معدل الخصوبة العام .</a:t>
            </a:r>
          </a:p>
          <a:p>
            <a:pPr marL="514350" indent="-514350">
              <a:buFont typeface="+mj-lt"/>
              <a:buAutoNum type="arabicPeriod"/>
            </a:pPr>
            <a:r>
              <a:rPr lang="ar-IQ" dirty="0" smtClean="0"/>
              <a:t>نسبة الاطفال الى المرأة.</a:t>
            </a:r>
          </a:p>
          <a:p>
            <a:pPr marL="514350" indent="-514350">
              <a:buFont typeface="+mj-lt"/>
              <a:buAutoNum type="arabicPeriod"/>
            </a:pPr>
            <a:r>
              <a:rPr lang="ar-IQ" dirty="0" smtClean="0"/>
              <a:t>معدل المواليد العمرية الخاصة.</a:t>
            </a:r>
          </a:p>
          <a:p>
            <a:pPr marL="514350" indent="-514350">
              <a:buFont typeface="+mj-lt"/>
              <a:buAutoNum type="arabicPeriod"/>
            </a:pPr>
            <a:r>
              <a:rPr lang="ar-IQ" dirty="0" smtClean="0"/>
              <a:t>معدل المواليد القياسي.</a:t>
            </a:r>
          </a:p>
          <a:p>
            <a:pPr marL="514350" indent="-514350">
              <a:buFont typeface="+mj-lt"/>
              <a:buAutoNum type="arabicPeriod"/>
            </a:pPr>
            <a:r>
              <a:rPr lang="ar-IQ" dirty="0" smtClean="0"/>
              <a:t>معدل الخصوبة الكلية.</a:t>
            </a:r>
          </a:p>
          <a:p>
            <a:pPr marL="514350" indent="-514350">
              <a:buFont typeface="+mj-lt"/>
              <a:buAutoNum type="arabicPeriod"/>
            </a:pPr>
            <a:r>
              <a:rPr lang="ar-IQ" dirty="0" smtClean="0"/>
              <a:t>التعبير عن الخصوبة بضرب المصفوفات.</a:t>
            </a:r>
            <a:endParaRPr lang="ar-IQ" dirty="0"/>
          </a:p>
        </p:txBody>
      </p:sp>
    </p:spTree>
    <p:extLst>
      <p:ext uri="{BB962C8B-B14F-4D97-AF65-F5344CB8AC3E}">
        <p14:creationId xmlns:p14="http://schemas.microsoft.com/office/powerpoint/2010/main" val="3717162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a:effectLst>
            <a:glow rad="228600">
              <a:schemeClr val="accent5">
                <a:satMod val="175000"/>
                <a:alpha val="40000"/>
              </a:schemeClr>
            </a:glow>
            <a:softEdge rad="127000"/>
          </a:effectLst>
        </p:spPr>
        <p:style>
          <a:lnRef idx="2">
            <a:schemeClr val="accent2"/>
          </a:lnRef>
          <a:fillRef idx="1">
            <a:schemeClr val="lt1"/>
          </a:fillRef>
          <a:effectRef idx="0">
            <a:schemeClr val="accent2"/>
          </a:effectRef>
          <a:fontRef idx="minor">
            <a:schemeClr val="dk1"/>
          </a:fontRef>
        </p:style>
        <p:txBody>
          <a:bodyPr/>
          <a:lstStyle/>
          <a:p>
            <a:r>
              <a:rPr lang="ar-IQ" sz="3600" dirty="0">
                <a:solidFill>
                  <a:prstClr val="black"/>
                </a:solidFill>
                <a:ea typeface="+mn-ea"/>
                <a:cs typeface="Arial"/>
              </a:rPr>
              <a:t>1-</a:t>
            </a:r>
            <a:r>
              <a:rPr lang="ar-IQ" sz="3200" dirty="0" smtClean="0">
                <a:solidFill>
                  <a:prstClr val="black"/>
                </a:solidFill>
                <a:ea typeface="+mn-ea"/>
                <a:cs typeface="Arial"/>
              </a:rPr>
              <a:t> </a:t>
            </a:r>
            <a:r>
              <a:rPr lang="ar-IQ" sz="3600" dirty="0" smtClean="0">
                <a:solidFill>
                  <a:prstClr val="black"/>
                </a:solidFill>
                <a:ea typeface="+mn-ea"/>
                <a:cs typeface="Arial"/>
              </a:rPr>
              <a:t>معدل </a:t>
            </a:r>
            <a:r>
              <a:rPr lang="ar-IQ" sz="3600" dirty="0">
                <a:solidFill>
                  <a:prstClr val="black"/>
                </a:solidFill>
                <a:ea typeface="+mn-ea"/>
                <a:cs typeface="Arial"/>
              </a:rPr>
              <a:t>المواليد </a:t>
            </a:r>
            <a:r>
              <a:rPr lang="ar-IQ" sz="3600" dirty="0" smtClean="0">
                <a:solidFill>
                  <a:prstClr val="black"/>
                </a:solidFill>
                <a:ea typeface="+mn-ea"/>
                <a:cs typeface="Arial"/>
              </a:rPr>
              <a:t>الخام</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251520" y="1340768"/>
                <a:ext cx="8712968" cy="5256584"/>
              </a:xfr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ormAutofit/>
              </a:bodyPr>
              <a:lstStyle/>
              <a:p>
                <a:pPr algn="just"/>
                <a:r>
                  <a:rPr lang="ar-IQ" sz="2400" dirty="0" smtClean="0"/>
                  <a:t>هو ابسط مقاييس الخصوبة واكثرها شيوعا ويتحدد بنسبة عدد المواليد الاحياء في سنة معينة لكل 1000 نسمة من مجموع السكان في منتصف السنة لمنطقة جغرافية معينة. ويحسب وفق المعادلة الاتية:- </a:t>
                </a:r>
              </a:p>
              <a:p>
                <a:r>
                  <a:rPr lang="ar-IQ" sz="2400" dirty="0" smtClean="0"/>
                  <a:t>معدل المواليد الخام  </a:t>
                </a:r>
                <a:r>
                  <a:rPr lang="ar-IQ" sz="2400" dirty="0">
                    <a:solidFill>
                      <a:prstClr val="black"/>
                    </a:solidFill>
                  </a:rPr>
                  <a:t>= </a:t>
                </a:r>
                <a:r>
                  <a:rPr lang="en-US" sz="2400" dirty="0">
                    <a:solidFill>
                      <a:prstClr val="black"/>
                    </a:solidFill>
                  </a:rPr>
                  <a:t>    1000   x  </a:t>
                </a:r>
                <a14:m>
                  <m:oMath xmlns:m="http://schemas.openxmlformats.org/officeDocument/2006/math">
                    <m:f>
                      <m:fPr>
                        <m:ctrlPr>
                          <a:rPr lang="en-US" sz="2400" i="1">
                            <a:solidFill>
                              <a:prstClr val="black"/>
                            </a:solidFill>
                            <a:latin typeface="Cambria Math"/>
                          </a:rPr>
                        </m:ctrlPr>
                      </m:fPr>
                      <m:num>
                        <m:r>
                          <a:rPr lang="ar-IQ" sz="2400" b="0" i="1" smtClean="0">
                            <a:solidFill>
                              <a:prstClr val="black"/>
                            </a:solidFill>
                            <a:latin typeface="Cambria Math"/>
                          </a:rPr>
                          <m:t>الاحياء</m:t>
                        </m:r>
                        <m:r>
                          <a:rPr lang="ar-IQ" sz="2400" b="0" i="1" smtClean="0">
                            <a:solidFill>
                              <a:prstClr val="black"/>
                            </a:solidFill>
                            <a:latin typeface="Cambria Math"/>
                          </a:rPr>
                          <m:t> </m:t>
                        </m:r>
                        <m:r>
                          <a:rPr lang="ar-IQ" sz="2400" b="0" i="1" smtClean="0">
                            <a:solidFill>
                              <a:prstClr val="black"/>
                            </a:solidFill>
                            <a:latin typeface="Cambria Math"/>
                          </a:rPr>
                          <m:t>المواليد</m:t>
                        </m:r>
                        <m:r>
                          <a:rPr lang="ar-IQ" sz="2400" b="0" i="1" smtClean="0">
                            <a:solidFill>
                              <a:prstClr val="black"/>
                            </a:solidFill>
                            <a:latin typeface="Cambria Math"/>
                          </a:rPr>
                          <m:t>  </m:t>
                        </m:r>
                        <m:r>
                          <a:rPr lang="ar-IQ" sz="2400" i="1">
                            <a:solidFill>
                              <a:prstClr val="black"/>
                            </a:solidFill>
                            <a:latin typeface="Cambria Math"/>
                          </a:rPr>
                          <m:t>عدد</m:t>
                        </m:r>
                      </m:num>
                      <m:den>
                        <m:r>
                          <a:rPr lang="ar-IQ" sz="2400" i="1" smtClean="0">
                            <a:solidFill>
                              <a:prstClr val="black"/>
                            </a:solidFill>
                            <a:latin typeface="Cambria Math"/>
                          </a:rPr>
                          <m:t>ا</m:t>
                        </m:r>
                        <m:r>
                          <a:rPr lang="ar-IQ" sz="2400" b="0" i="1" smtClean="0">
                            <a:solidFill>
                              <a:prstClr val="black"/>
                            </a:solidFill>
                            <a:latin typeface="Cambria Math"/>
                          </a:rPr>
                          <m:t>لسكان</m:t>
                        </m:r>
                        <m:r>
                          <a:rPr lang="ar-IQ" sz="2400" b="0" i="1" smtClean="0">
                            <a:solidFill>
                              <a:prstClr val="black"/>
                            </a:solidFill>
                            <a:latin typeface="Cambria Math"/>
                          </a:rPr>
                          <m:t> </m:t>
                        </m:r>
                        <m:r>
                          <a:rPr lang="ar-IQ" sz="2400" i="1">
                            <a:solidFill>
                              <a:prstClr val="black"/>
                            </a:solidFill>
                            <a:latin typeface="Cambria Math"/>
                          </a:rPr>
                          <m:t>عدد</m:t>
                        </m:r>
                      </m:den>
                    </m:f>
                  </m:oMath>
                </a14:m>
                <a:endParaRPr lang="ar-IQ" sz="2400" dirty="0" smtClean="0"/>
              </a:p>
              <a:p>
                <a:pPr algn="just"/>
                <a:r>
                  <a:rPr lang="ar-IQ" sz="2400" dirty="0" smtClean="0"/>
                  <a:t>مثال بلغ عدد المواليد الذين تقل اعمارهم عن سنة في بريطانيا 623100طفلا, وبلغ مجموع السكان 49653700 نسمة سنة 1983, فما هو معدل المواليد الخام؟</a:t>
                </a:r>
              </a:p>
              <a:p>
                <a:pPr algn="just"/>
                <a:r>
                  <a:rPr lang="ar-IQ" sz="2400" dirty="0" smtClean="0"/>
                  <a:t>الجواب: معدل المواليد الخام</a:t>
                </a:r>
              </a:p>
              <a:p>
                <a:pPr algn="just"/>
                <a:r>
                  <a:rPr lang="ar-IQ" sz="2400" dirty="0"/>
                  <a:t> </a:t>
                </a:r>
                <a:r>
                  <a:rPr lang="ar-IQ" sz="2400" dirty="0" smtClean="0"/>
                  <a:t>                           </a:t>
                </a:r>
                <a:r>
                  <a:rPr lang="ar-IQ" sz="2400" dirty="0">
                    <a:solidFill>
                      <a:prstClr val="black"/>
                    </a:solidFill>
                  </a:rPr>
                  <a:t>= </a:t>
                </a:r>
                <a:r>
                  <a:rPr lang="en-US" sz="2400" dirty="0">
                    <a:solidFill>
                      <a:prstClr val="black"/>
                    </a:solidFill>
                  </a:rPr>
                  <a:t> </a:t>
                </a:r>
                <a:r>
                  <a:rPr lang="en-US" sz="2400" dirty="0" smtClean="0">
                    <a:solidFill>
                      <a:prstClr val="black"/>
                    </a:solidFill>
                  </a:rPr>
                  <a:t>12 ,55= 1000   </a:t>
                </a:r>
                <a:r>
                  <a:rPr lang="en-US" sz="2400" dirty="0">
                    <a:solidFill>
                      <a:prstClr val="black"/>
                    </a:solidFill>
                  </a:rPr>
                  <a:t>x  </a:t>
                </a:r>
                <a14:m>
                  <m:oMath xmlns:m="http://schemas.openxmlformats.org/officeDocument/2006/math">
                    <m:f>
                      <m:fPr>
                        <m:ctrlPr>
                          <a:rPr lang="en-US" sz="2400" i="1">
                            <a:solidFill>
                              <a:prstClr val="black"/>
                            </a:solidFill>
                            <a:latin typeface="Cambria Math"/>
                          </a:rPr>
                        </m:ctrlPr>
                      </m:fPr>
                      <m:num>
                        <m:r>
                          <a:rPr lang="ar-IQ" sz="2400" b="0" i="1" smtClean="0">
                            <a:solidFill>
                              <a:prstClr val="black"/>
                            </a:solidFill>
                            <a:latin typeface="Cambria Math"/>
                          </a:rPr>
                          <m:t>623100</m:t>
                        </m:r>
                      </m:num>
                      <m:den>
                        <m:r>
                          <a:rPr lang="ar-IQ" sz="2400" b="0" i="1" smtClean="0">
                            <a:solidFill>
                              <a:prstClr val="black"/>
                            </a:solidFill>
                            <a:latin typeface="Cambria Math"/>
                          </a:rPr>
                          <m:t>49653700</m:t>
                        </m:r>
                      </m:den>
                    </m:f>
                  </m:oMath>
                </a14:m>
                <a:r>
                  <a:rPr lang="ar-IQ" sz="2400" dirty="0" smtClean="0"/>
                  <a:t>بالالف</a:t>
                </a:r>
              </a:p>
              <a:p>
                <a:pPr algn="just"/>
                <a:r>
                  <a:rPr lang="ar-IQ" sz="2400" dirty="0" smtClean="0"/>
                  <a:t>من مزايا هذه الطريقة هو معرفة عدد المواليد الفعلي الذين اضيفوا الى مجموع السكان, لكنه غير مناسب في المقارنة المكانية والزمانية لأنه يشمل على عدد كبير من الاطفال و الذكور والاناث وكبار العمر الذين هم خارج الانجاب.</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251520" y="1340768"/>
                <a:ext cx="8712968" cy="5256584"/>
              </a:xfrm>
              <a:blipFill rotWithShape="1">
                <a:blip r:embed="rId2"/>
                <a:stretch>
                  <a:fillRect/>
                </a:stretch>
              </a:blipFill>
              <a:effectLst>
                <a:glow rad="228600">
                  <a:schemeClr val="accent3">
                    <a:satMod val="175000"/>
                    <a:alpha val="40000"/>
                  </a:schemeClr>
                </a:glow>
              </a:effectLst>
            </p:spPr>
            <p:txBody>
              <a:bodyPr/>
              <a:lstStyle/>
              <a:p>
                <a:r>
                  <a:rPr lang="ar-IQ">
                    <a:noFill/>
                  </a:rPr>
                  <a:t> </a:t>
                </a:r>
              </a:p>
            </p:txBody>
          </p:sp>
        </mc:Fallback>
      </mc:AlternateContent>
    </p:spTree>
    <p:extLst>
      <p:ext uri="{BB962C8B-B14F-4D97-AF65-F5344CB8AC3E}">
        <p14:creationId xmlns:p14="http://schemas.microsoft.com/office/powerpoint/2010/main" val="3308978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32656"/>
            <a:ext cx="8229600" cy="576064"/>
          </a:xfrm>
          <a:effectLst>
            <a:glow rad="1397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a:normAutofit fontScale="90000"/>
          </a:bodyPr>
          <a:lstStyle/>
          <a:p>
            <a:r>
              <a:rPr lang="ar-IQ" dirty="0" smtClean="0"/>
              <a:t>2- معدل الخصوبة العام</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251520" y="1052736"/>
                <a:ext cx="8640960" cy="5544616"/>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Low"/>
                <a:r>
                  <a:rPr lang="ar-IQ" sz="2400" dirty="0" smtClean="0"/>
                  <a:t>ويعرف بإيجاد عدد المواليد في سنة لكل 1000 امرأة في عمر الانجاب اي في الفئة العمرية من 15 – 44 سنة, وذلك لتحديد المقام فقط الى النساء اللاتي من المتوقع ان يكنَ امهات وذلك باستبعاد جميع الذكور والنساء التي هن خارج عمر مدة الحمل الطبيعية, وبهذا </a:t>
                </a:r>
                <a:r>
                  <a:rPr lang="ar-IQ" sz="2400" dirty="0" err="1" smtClean="0"/>
                  <a:t>الشأ</a:t>
                </a:r>
                <a:r>
                  <a:rPr lang="ar-IQ" sz="2400" dirty="0" smtClean="0"/>
                  <a:t> يستعمل بعض الباحثين فئة عمرية واسعة للنساء تمتد من 15- 49 سنة ولكن طالما ان النساء في الفئة العمرية من 45 – 49 سنة لا يساهمن الا بعدد قليل من المواليد فيحبذ حذفها, وكذلك يوجد قياس جزئي للفئات العمرية للنساء نظرا للاختلاف  الخصوبة بين الفئات العمرية طالما ان الفئة العمرية من 20 – 29 سنة هو اكبر من الفئتين العمريتين 15 – 19  و 30 – 44 سنة</a:t>
                </a:r>
              </a:p>
              <a:p>
                <a:pPr algn="justLow"/>
                <a:r>
                  <a:rPr lang="ar-IQ" sz="2400" dirty="0" smtClean="0"/>
                  <a:t>ويحسب وفق المعادلة الاتية:-</a:t>
                </a:r>
              </a:p>
              <a:p>
                <a:pPr algn="justLow"/>
                <a:r>
                  <a:rPr lang="ar-IQ" sz="2400" dirty="0" smtClean="0"/>
                  <a:t>معدل الخصوبة العام</a:t>
                </a:r>
                <a:r>
                  <a:rPr lang="ar-IQ" sz="2400" dirty="0">
                    <a:solidFill>
                      <a:prstClr val="black"/>
                    </a:solidFill>
                  </a:rPr>
                  <a:t> </a:t>
                </a:r>
                <a:r>
                  <a:rPr lang="ar-IQ" sz="2400" dirty="0" smtClean="0">
                    <a:solidFill>
                      <a:prstClr val="black"/>
                    </a:solidFill>
                  </a:rPr>
                  <a:t>=</a:t>
                </a:r>
                <a:r>
                  <a:rPr lang="en-US" sz="2400" dirty="0" smtClean="0">
                    <a:solidFill>
                      <a:prstClr val="black"/>
                    </a:solidFill>
                  </a:rPr>
                  <a:t>    </a:t>
                </a:r>
                <a:r>
                  <a:rPr lang="en-US" sz="2400" dirty="0">
                    <a:solidFill>
                      <a:prstClr val="black"/>
                    </a:solidFill>
                  </a:rPr>
                  <a:t>1000   x  </a:t>
                </a:r>
                <a14:m>
                  <m:oMath xmlns:m="http://schemas.openxmlformats.org/officeDocument/2006/math">
                    <m:f>
                      <m:fPr>
                        <m:ctrlPr>
                          <a:rPr lang="en-US" sz="2400" i="1">
                            <a:solidFill>
                              <a:prstClr val="black"/>
                            </a:solidFill>
                            <a:latin typeface="Cambria Math"/>
                          </a:rPr>
                        </m:ctrlPr>
                      </m:fPr>
                      <m:num>
                        <m:r>
                          <a:rPr lang="ar-IQ" sz="2400" i="1">
                            <a:solidFill>
                              <a:prstClr val="black"/>
                            </a:solidFill>
                            <a:latin typeface="Cambria Math"/>
                          </a:rPr>
                          <m:t>الاحياء</m:t>
                        </m:r>
                        <m:r>
                          <a:rPr lang="ar-IQ" sz="2400" i="1">
                            <a:solidFill>
                              <a:prstClr val="black"/>
                            </a:solidFill>
                            <a:latin typeface="Cambria Math"/>
                          </a:rPr>
                          <m:t> </m:t>
                        </m:r>
                        <m:r>
                          <a:rPr lang="ar-IQ" sz="2400" i="1">
                            <a:solidFill>
                              <a:prstClr val="black"/>
                            </a:solidFill>
                            <a:latin typeface="Cambria Math"/>
                          </a:rPr>
                          <m:t>المواليد</m:t>
                        </m:r>
                        <m:r>
                          <a:rPr lang="ar-IQ" sz="2400" i="1">
                            <a:solidFill>
                              <a:prstClr val="black"/>
                            </a:solidFill>
                            <a:latin typeface="Cambria Math"/>
                          </a:rPr>
                          <m:t>  </m:t>
                        </m:r>
                        <m:r>
                          <a:rPr lang="ar-IQ" sz="2400" i="1">
                            <a:solidFill>
                              <a:prstClr val="black"/>
                            </a:solidFill>
                            <a:latin typeface="Cambria Math"/>
                          </a:rPr>
                          <m:t>عدد</m:t>
                        </m:r>
                      </m:num>
                      <m:den>
                        <m:r>
                          <a:rPr lang="ar-IQ" sz="2400" b="0" i="1" smtClean="0">
                            <a:solidFill>
                              <a:prstClr val="black"/>
                            </a:solidFill>
                            <a:latin typeface="Cambria Math"/>
                          </a:rPr>
                          <m:t>سنة</m:t>
                        </m:r>
                        <m:r>
                          <a:rPr lang="ar-IQ" sz="2400" b="0" i="1" smtClean="0">
                            <a:solidFill>
                              <a:prstClr val="black"/>
                            </a:solidFill>
                            <a:latin typeface="Cambria Math"/>
                          </a:rPr>
                          <m:t> </m:t>
                        </m:r>
                        <m:r>
                          <a:rPr lang="ar-IQ" sz="2400" b="1" i="1" smtClean="0">
                            <a:solidFill>
                              <a:prstClr val="black"/>
                            </a:solidFill>
                            <a:effectLst/>
                            <a:latin typeface="Cambria Math"/>
                          </a:rPr>
                          <m:t>𝟒𝟒</m:t>
                        </m:r>
                        <m:r>
                          <a:rPr lang="ar-IQ" sz="2400" b="1" i="1" smtClean="0">
                            <a:solidFill>
                              <a:prstClr val="black"/>
                            </a:solidFill>
                            <a:effectLst/>
                            <a:latin typeface="Cambria Math"/>
                          </a:rPr>
                          <m:t> −</m:t>
                        </m:r>
                        <m:r>
                          <a:rPr lang="ar-IQ" sz="2400" b="1" i="1" smtClean="0">
                            <a:solidFill>
                              <a:prstClr val="black"/>
                            </a:solidFill>
                            <a:effectLst/>
                            <a:latin typeface="Cambria Math"/>
                          </a:rPr>
                          <m:t>𝟏𝟓</m:t>
                        </m:r>
                        <m:r>
                          <a:rPr lang="ar-IQ" sz="2400" b="1" i="1" smtClean="0">
                            <a:solidFill>
                              <a:prstClr val="black"/>
                            </a:solidFill>
                            <a:effectLst/>
                            <a:latin typeface="Cambria Math"/>
                          </a:rPr>
                          <m:t> </m:t>
                        </m:r>
                        <m:r>
                          <a:rPr lang="ar-IQ" sz="2400" b="0" i="1" smtClean="0">
                            <a:solidFill>
                              <a:prstClr val="black"/>
                            </a:solidFill>
                            <a:latin typeface="Cambria Math"/>
                          </a:rPr>
                          <m:t>الحمل</m:t>
                        </m:r>
                        <m:r>
                          <a:rPr lang="ar-IQ" sz="2400" b="0" i="1" smtClean="0">
                            <a:solidFill>
                              <a:prstClr val="black"/>
                            </a:solidFill>
                            <a:latin typeface="Cambria Math"/>
                          </a:rPr>
                          <m:t> </m:t>
                        </m:r>
                        <m:r>
                          <a:rPr lang="ar-IQ" sz="2400" b="0" i="1" smtClean="0">
                            <a:solidFill>
                              <a:prstClr val="black"/>
                            </a:solidFill>
                            <a:latin typeface="Cambria Math"/>
                          </a:rPr>
                          <m:t>عمر</m:t>
                        </m:r>
                        <m:r>
                          <a:rPr lang="ar-IQ" sz="2400" b="0" i="1" smtClean="0">
                            <a:solidFill>
                              <a:prstClr val="black"/>
                            </a:solidFill>
                            <a:latin typeface="Cambria Math"/>
                          </a:rPr>
                          <m:t> </m:t>
                        </m:r>
                        <m:r>
                          <a:rPr lang="ar-IQ" sz="2400" b="0" i="1" smtClean="0">
                            <a:solidFill>
                              <a:prstClr val="black"/>
                            </a:solidFill>
                            <a:latin typeface="Cambria Math"/>
                          </a:rPr>
                          <m:t>في</m:t>
                        </m:r>
                        <m:r>
                          <a:rPr lang="ar-IQ" sz="2400" b="0" i="1" smtClean="0">
                            <a:solidFill>
                              <a:prstClr val="black"/>
                            </a:solidFill>
                            <a:latin typeface="Cambria Math"/>
                          </a:rPr>
                          <m:t> </m:t>
                        </m:r>
                        <m:r>
                          <a:rPr lang="ar-IQ" sz="2400" b="0" i="1" smtClean="0">
                            <a:solidFill>
                              <a:prstClr val="black"/>
                            </a:solidFill>
                            <a:latin typeface="Cambria Math"/>
                          </a:rPr>
                          <m:t>الاناث</m:t>
                        </m:r>
                        <m:r>
                          <a:rPr lang="ar-IQ" sz="2400" b="0" i="1" smtClean="0">
                            <a:solidFill>
                              <a:prstClr val="black"/>
                            </a:solidFill>
                            <a:latin typeface="Cambria Math"/>
                          </a:rPr>
                          <m:t>  </m:t>
                        </m:r>
                        <m:r>
                          <a:rPr lang="ar-IQ" sz="2400" b="0" i="1" smtClean="0">
                            <a:solidFill>
                              <a:prstClr val="black"/>
                            </a:solidFill>
                            <a:latin typeface="Cambria Math"/>
                          </a:rPr>
                          <m:t>عدد</m:t>
                        </m:r>
                      </m:den>
                    </m:f>
                  </m:oMath>
                </a14:m>
                <a:endParaRPr lang="en-US" sz="2400" dirty="0">
                  <a:solidFill>
                    <a:prstClr val="black"/>
                  </a:solidFill>
                </a:endParaRPr>
              </a:p>
              <a:p>
                <a:pPr algn="justLow"/>
                <a:r>
                  <a:rPr lang="ar-IQ" sz="2400" dirty="0">
                    <a:solidFill>
                      <a:prstClr val="black"/>
                    </a:solidFill>
                  </a:rPr>
                  <a:t>مثال بلغ عدد المواليد </a:t>
                </a:r>
                <a:r>
                  <a:rPr lang="ar-IQ" sz="2400" dirty="0" smtClean="0">
                    <a:solidFill>
                      <a:prstClr val="black"/>
                    </a:solidFill>
                  </a:rPr>
                  <a:t>الاحياء في </a:t>
                </a:r>
                <a:r>
                  <a:rPr lang="ar-IQ" sz="2400" dirty="0">
                    <a:solidFill>
                      <a:prstClr val="black"/>
                    </a:solidFill>
                  </a:rPr>
                  <a:t>بريطانيا </a:t>
                </a:r>
                <a:r>
                  <a:rPr lang="ar-IQ" sz="2400" dirty="0" smtClean="0">
                    <a:solidFill>
                      <a:prstClr val="black"/>
                    </a:solidFill>
                  </a:rPr>
                  <a:t>623100مولود, وبلغ عدد الاناث في عمر الانجاب للفئة من 15 – 44 سنة 10510200؟ فما هو معدل الخصوبة العام.</a:t>
                </a:r>
              </a:p>
              <a:p>
                <a:pPr lvl="0" algn="justLow"/>
                <a:r>
                  <a:rPr lang="ar-IQ" sz="2400" dirty="0" smtClean="0">
                    <a:solidFill>
                      <a:prstClr val="black"/>
                    </a:solidFill>
                  </a:rPr>
                  <a:t>الجواب / = </a:t>
                </a:r>
                <a:r>
                  <a:rPr lang="en-US" sz="2400" dirty="0" smtClean="0">
                    <a:solidFill>
                      <a:prstClr val="black"/>
                    </a:solidFill>
                  </a:rPr>
                  <a:t>1000   </a:t>
                </a:r>
                <a:r>
                  <a:rPr lang="en-US" sz="2400" dirty="0">
                    <a:solidFill>
                      <a:prstClr val="black"/>
                    </a:solidFill>
                  </a:rPr>
                  <a:t>x  </a:t>
                </a:r>
                <a14:m>
                  <m:oMath xmlns:m="http://schemas.openxmlformats.org/officeDocument/2006/math">
                    <m:f>
                      <m:fPr>
                        <m:ctrlPr>
                          <a:rPr lang="en-US" sz="2400" i="1">
                            <a:solidFill>
                              <a:prstClr val="black"/>
                            </a:solidFill>
                            <a:latin typeface="Cambria Math"/>
                          </a:rPr>
                        </m:ctrlPr>
                      </m:fPr>
                      <m:num>
                        <m:r>
                          <a:rPr lang="ar-IQ" sz="2400" b="0" i="1" smtClean="0">
                            <a:solidFill>
                              <a:prstClr val="black"/>
                            </a:solidFill>
                            <a:latin typeface="Cambria Math"/>
                          </a:rPr>
                          <m:t>623100</m:t>
                        </m:r>
                      </m:num>
                      <m:den>
                        <m:r>
                          <a:rPr lang="ar-IQ" sz="2400" b="0" i="1" smtClean="0">
                            <a:solidFill>
                              <a:prstClr val="black"/>
                            </a:solidFill>
                            <a:latin typeface="Cambria Math"/>
                          </a:rPr>
                          <m:t>10510200</m:t>
                        </m:r>
                      </m:den>
                    </m:f>
                  </m:oMath>
                </a14:m>
                <a:r>
                  <a:rPr lang="ar-IQ" sz="2400" dirty="0" smtClean="0">
                    <a:solidFill>
                      <a:prstClr val="black"/>
                    </a:solidFill>
                  </a:rPr>
                  <a:t>     = </a:t>
                </a:r>
                <a:r>
                  <a:rPr lang="en-US" sz="2400" dirty="0" smtClean="0">
                    <a:solidFill>
                      <a:prstClr val="black"/>
                    </a:solidFill>
                  </a:rPr>
                  <a:t>59,28 </a:t>
                </a:r>
                <a:r>
                  <a:rPr lang="en-US" sz="2400" dirty="0">
                    <a:solidFill>
                      <a:prstClr val="black"/>
                    </a:solidFill>
                  </a:rPr>
                  <a:t> </a:t>
                </a:r>
                <a:r>
                  <a:rPr lang="ar-IQ" sz="2400" dirty="0" smtClean="0">
                    <a:solidFill>
                      <a:prstClr val="black"/>
                    </a:solidFill>
                  </a:rPr>
                  <a:t>    بالألف</a:t>
                </a:r>
                <a:endParaRPr lang="ar-IQ" sz="2400" dirty="0">
                  <a:solidFill>
                    <a:prstClr val="black"/>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251520" y="1052736"/>
                <a:ext cx="8640960" cy="5544616"/>
              </a:xfrm>
              <a:blipFill rotWithShape="1">
                <a:blip r:embed="rId2"/>
                <a:stretch>
                  <a:fillRect l="-1899" t="-1205" r="-844"/>
                </a:stretch>
              </a:blipFill>
            </p:spPr>
            <p:txBody>
              <a:bodyPr/>
              <a:lstStyle/>
              <a:p>
                <a:r>
                  <a:rPr lang="ar-IQ">
                    <a:noFill/>
                  </a:rPr>
                  <a:t> </a:t>
                </a:r>
              </a:p>
            </p:txBody>
          </p:sp>
        </mc:Fallback>
      </mc:AlternateContent>
    </p:spTree>
    <p:extLst>
      <p:ext uri="{BB962C8B-B14F-4D97-AF65-F5344CB8AC3E}">
        <p14:creationId xmlns:p14="http://schemas.microsoft.com/office/powerpoint/2010/main" val="4077549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a:effectLst>
            <a:glow rad="228600">
              <a:schemeClr val="accent1">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ormAutofit/>
          </a:bodyPr>
          <a:lstStyle/>
          <a:p>
            <a:pPr marL="514350" lvl="0" indent="-514350">
              <a:spcBef>
                <a:spcPct val="20000"/>
              </a:spcBef>
            </a:pPr>
            <a:r>
              <a:rPr lang="ar-IQ" sz="3200" dirty="0" smtClean="0">
                <a:solidFill>
                  <a:prstClr val="black"/>
                </a:solidFill>
                <a:ea typeface="+mn-ea"/>
                <a:cs typeface="Arial"/>
              </a:rPr>
              <a:t>3- نسبة </a:t>
            </a:r>
            <a:r>
              <a:rPr lang="ar-IQ" sz="3200" dirty="0">
                <a:solidFill>
                  <a:prstClr val="black"/>
                </a:solidFill>
                <a:ea typeface="+mn-ea"/>
                <a:cs typeface="Arial"/>
              </a:rPr>
              <a:t>الاطفال الى </a:t>
            </a:r>
            <a:r>
              <a:rPr lang="ar-IQ" sz="3200" dirty="0" smtClean="0">
                <a:solidFill>
                  <a:prstClr val="black"/>
                </a:solidFill>
                <a:ea typeface="+mn-ea"/>
                <a:cs typeface="Arial"/>
              </a:rPr>
              <a:t>المرأة</a:t>
            </a:r>
            <a:endParaRPr lang="ar-IQ" dirty="0"/>
          </a:p>
        </p:txBody>
      </p:sp>
      <p:sp>
        <p:nvSpPr>
          <p:cNvPr id="3" name="عنصر نائب للمحتوى 2"/>
          <p:cNvSpPr>
            <a:spLocks noGrp="1"/>
          </p:cNvSpPr>
          <p:nvPr>
            <p:ph idx="1"/>
          </p:nvPr>
        </p:nvSpPr>
        <p:spPr>
          <a:xfrm>
            <a:off x="323528" y="1916832"/>
            <a:ext cx="8568952" cy="4608512"/>
          </a:xfrm>
          <a:effectLst>
            <a:glow rad="1397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a:lstStyle/>
          <a:p>
            <a:r>
              <a:rPr lang="ar-IQ" dirty="0" smtClean="0"/>
              <a:t>هو نسبة عدد الاطفال الذين تقل اعمارهم عن (5) سنوات لكل 1000 امرأة في عمر الحمل, وفي هذه الحالة تستعمل الفئة العمرية في مرحلة الحمل من 15 – 49 سنة بدلا من 15 – 44 سنة وذلك لان الاطفال الذين تقل اعمارهم عن 5 سنوات ولدو في مدة تدنو من 5 سنوات عندما كانت امهاتهم في عمر اقل, من مزايا هذه الطريقة سهولة الحصول على البيانات الاساسية المتيسرة في جدول العمر المدونة في تعداد السكان ولا تقتصر اهميتها على الدول النامية التي تفتقر الى نظم سجلات المواليد بل تتعداها الى الدول المتقدمة.</a:t>
            </a:r>
            <a:endParaRPr lang="ar-IQ" dirty="0"/>
          </a:p>
        </p:txBody>
      </p:sp>
    </p:spTree>
    <p:extLst>
      <p:ext uri="{BB962C8B-B14F-4D97-AF65-F5344CB8AC3E}">
        <p14:creationId xmlns:p14="http://schemas.microsoft.com/office/powerpoint/2010/main" val="1928505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r>
              <a:rPr lang="ar-IQ" sz="3200" dirty="0" smtClean="0"/>
              <a:t>ويمكن حساب نسبة الاطفال الى المرأة وفق المعادلة الاتية:-</a:t>
            </a:r>
            <a:endParaRPr lang="ar-IQ" sz="3200"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323528" y="1916832"/>
                <a:ext cx="8568952" cy="4392488"/>
              </a:xfrm>
              <a:effectLst>
                <a:glow rad="228600">
                  <a:schemeClr val="accent1">
                    <a:satMod val="175000"/>
                    <a:alpha val="40000"/>
                  </a:schemeClr>
                </a:glow>
              </a:effectLst>
            </p:spPr>
            <p:style>
              <a:lnRef idx="2">
                <a:schemeClr val="accent3"/>
              </a:lnRef>
              <a:fillRef idx="1">
                <a:schemeClr val="lt1"/>
              </a:fillRef>
              <a:effectRef idx="0">
                <a:schemeClr val="accent3"/>
              </a:effectRef>
              <a:fontRef idx="minor">
                <a:schemeClr val="dk1"/>
              </a:fontRef>
            </p:style>
            <p:txBody>
              <a:bodyPr/>
              <a:lstStyle/>
              <a:p>
                <a:pPr algn="justLow"/>
                <a:r>
                  <a:rPr lang="ar-IQ" dirty="0" smtClean="0">
                    <a:solidFill>
                      <a:prstClr val="black"/>
                    </a:solidFill>
                  </a:rPr>
                  <a:t>نسبة الاطفال الى المرأة </a:t>
                </a:r>
              </a:p>
              <a:p>
                <a:pPr marL="0" indent="0" algn="justLow">
                  <a:buNone/>
                </a:pPr>
                <a:r>
                  <a:rPr lang="ar-IQ" dirty="0" smtClean="0">
                    <a:solidFill>
                      <a:prstClr val="black"/>
                    </a:solidFill>
                  </a:rPr>
                  <a:t>       =</a:t>
                </a:r>
                <a:r>
                  <a:rPr lang="en-US" dirty="0" smtClean="0">
                    <a:solidFill>
                      <a:prstClr val="black"/>
                    </a:solidFill>
                  </a:rPr>
                  <a:t>    </a:t>
                </a:r>
                <a:r>
                  <a:rPr lang="en-US" sz="2800" dirty="0">
                    <a:solidFill>
                      <a:prstClr val="black"/>
                    </a:solidFill>
                  </a:rPr>
                  <a:t>1000</a:t>
                </a:r>
                <a:r>
                  <a:rPr lang="en-US" dirty="0">
                    <a:solidFill>
                      <a:prstClr val="black"/>
                    </a:solidFill>
                  </a:rPr>
                  <a:t>   x  </a:t>
                </a:r>
                <a14:m>
                  <m:oMath xmlns:m="http://schemas.openxmlformats.org/officeDocument/2006/math">
                    <m:f>
                      <m:fPr>
                        <m:ctrlPr>
                          <a:rPr lang="en-US" sz="2400" i="1">
                            <a:solidFill>
                              <a:prstClr val="black"/>
                            </a:solidFill>
                            <a:latin typeface="Cambria Math"/>
                          </a:rPr>
                        </m:ctrlPr>
                      </m:fPr>
                      <m:num>
                        <m:r>
                          <a:rPr lang="ar-IQ" sz="2400" b="0" i="1" smtClean="0">
                            <a:solidFill>
                              <a:prstClr val="black"/>
                            </a:solidFill>
                            <a:latin typeface="Cambria Math"/>
                          </a:rPr>
                          <m:t>سنوات</m:t>
                        </m:r>
                        <m:r>
                          <a:rPr lang="ar-IQ" sz="2400" b="0" i="1" smtClean="0">
                            <a:solidFill>
                              <a:prstClr val="black"/>
                            </a:solidFill>
                            <a:latin typeface="Cambria Math"/>
                          </a:rPr>
                          <m:t> </m:t>
                        </m:r>
                        <m:r>
                          <a:rPr lang="ar-IQ" sz="2400" b="0" i="1" smtClean="0">
                            <a:solidFill>
                              <a:prstClr val="black"/>
                            </a:solidFill>
                            <a:latin typeface="Cambria Math"/>
                          </a:rPr>
                          <m:t>5</m:t>
                        </m:r>
                        <m:r>
                          <a:rPr lang="ar-IQ" sz="2400" b="0" i="1" smtClean="0">
                            <a:solidFill>
                              <a:prstClr val="black"/>
                            </a:solidFill>
                            <a:latin typeface="Cambria Math"/>
                          </a:rPr>
                          <m:t>عن</m:t>
                        </m:r>
                        <m:r>
                          <a:rPr lang="ar-IQ" sz="2400" b="0" i="1" smtClean="0">
                            <a:solidFill>
                              <a:prstClr val="black"/>
                            </a:solidFill>
                            <a:latin typeface="Cambria Math"/>
                          </a:rPr>
                          <m:t>  </m:t>
                        </m:r>
                        <m:r>
                          <a:rPr lang="ar-IQ" sz="2400" b="0" i="1" smtClean="0">
                            <a:solidFill>
                              <a:prstClr val="black"/>
                            </a:solidFill>
                            <a:latin typeface="Cambria Math"/>
                          </a:rPr>
                          <m:t>اعمارهم</m:t>
                        </m:r>
                        <m:r>
                          <a:rPr lang="ar-IQ" sz="2400" b="0" i="1" smtClean="0">
                            <a:solidFill>
                              <a:prstClr val="black"/>
                            </a:solidFill>
                            <a:latin typeface="Cambria Math"/>
                          </a:rPr>
                          <m:t> </m:t>
                        </m:r>
                        <m:r>
                          <a:rPr lang="ar-IQ" sz="2400" b="0" i="1" smtClean="0">
                            <a:solidFill>
                              <a:prstClr val="black"/>
                            </a:solidFill>
                            <a:latin typeface="Cambria Math"/>
                          </a:rPr>
                          <m:t>تقل</m:t>
                        </m:r>
                        <m:r>
                          <a:rPr lang="ar-IQ" sz="2400" b="0" i="1" smtClean="0">
                            <a:solidFill>
                              <a:prstClr val="black"/>
                            </a:solidFill>
                            <a:latin typeface="Cambria Math"/>
                          </a:rPr>
                          <m:t> </m:t>
                        </m:r>
                        <m:r>
                          <a:rPr lang="ar-IQ" sz="2400" b="0" i="1" smtClean="0">
                            <a:solidFill>
                              <a:prstClr val="black"/>
                            </a:solidFill>
                            <a:latin typeface="Cambria Math"/>
                          </a:rPr>
                          <m:t>الذين</m:t>
                        </m:r>
                        <m:r>
                          <a:rPr lang="ar-IQ" sz="2400" b="0" i="1" smtClean="0">
                            <a:solidFill>
                              <a:prstClr val="black"/>
                            </a:solidFill>
                            <a:latin typeface="Cambria Math"/>
                          </a:rPr>
                          <m:t> </m:t>
                        </m:r>
                        <m:r>
                          <a:rPr lang="ar-IQ" sz="2400" b="0" i="1" smtClean="0">
                            <a:solidFill>
                              <a:prstClr val="black"/>
                            </a:solidFill>
                            <a:latin typeface="Cambria Math"/>
                          </a:rPr>
                          <m:t>الاطفال</m:t>
                        </m:r>
                        <m:r>
                          <a:rPr lang="ar-IQ" sz="2400" b="0" i="1" smtClean="0">
                            <a:solidFill>
                              <a:prstClr val="black"/>
                            </a:solidFill>
                            <a:latin typeface="Cambria Math"/>
                          </a:rPr>
                          <m:t> </m:t>
                        </m:r>
                        <m:r>
                          <a:rPr lang="ar-IQ" sz="2400" b="0" i="1" smtClean="0">
                            <a:solidFill>
                              <a:prstClr val="black"/>
                            </a:solidFill>
                            <a:latin typeface="Cambria Math"/>
                          </a:rPr>
                          <m:t>عدد</m:t>
                        </m:r>
                        <m:r>
                          <a:rPr lang="ar-IQ" sz="2400" b="0" i="1" smtClean="0">
                            <a:solidFill>
                              <a:prstClr val="black"/>
                            </a:solidFill>
                            <a:latin typeface="Cambria Math"/>
                          </a:rPr>
                          <m:t> </m:t>
                        </m:r>
                      </m:num>
                      <m:den>
                        <m:r>
                          <a:rPr lang="ar-IQ" sz="2400" i="1">
                            <a:solidFill>
                              <a:prstClr val="black"/>
                            </a:solidFill>
                            <a:latin typeface="Cambria Math"/>
                          </a:rPr>
                          <m:t>سنة</m:t>
                        </m:r>
                        <m:r>
                          <a:rPr lang="ar-IQ" sz="2400" i="1">
                            <a:solidFill>
                              <a:prstClr val="black"/>
                            </a:solidFill>
                            <a:latin typeface="Cambria Math"/>
                          </a:rPr>
                          <m:t> </m:t>
                        </m:r>
                        <m:r>
                          <a:rPr lang="ar-IQ" sz="2400" b="1" i="1">
                            <a:solidFill>
                              <a:prstClr val="black"/>
                            </a:solidFill>
                            <a:latin typeface="Cambria Math"/>
                          </a:rPr>
                          <m:t>𝟒</m:t>
                        </m:r>
                        <m:r>
                          <a:rPr lang="ar-IQ" sz="2400" b="1" i="1" smtClean="0">
                            <a:solidFill>
                              <a:prstClr val="black"/>
                            </a:solidFill>
                            <a:latin typeface="Cambria Math"/>
                          </a:rPr>
                          <m:t>𝟗</m:t>
                        </m:r>
                        <m:r>
                          <a:rPr lang="ar-IQ" sz="2400" b="1" i="1">
                            <a:solidFill>
                              <a:prstClr val="black"/>
                            </a:solidFill>
                            <a:latin typeface="Cambria Math"/>
                          </a:rPr>
                          <m:t> −</m:t>
                        </m:r>
                        <m:r>
                          <a:rPr lang="ar-IQ" sz="2400" b="1" i="1">
                            <a:solidFill>
                              <a:prstClr val="black"/>
                            </a:solidFill>
                            <a:latin typeface="Cambria Math"/>
                          </a:rPr>
                          <m:t>𝟏𝟓</m:t>
                        </m:r>
                        <m:r>
                          <a:rPr lang="ar-IQ" sz="2400" b="1" i="1">
                            <a:solidFill>
                              <a:prstClr val="black"/>
                            </a:solidFill>
                            <a:latin typeface="Cambria Math"/>
                          </a:rPr>
                          <m:t> </m:t>
                        </m:r>
                        <m:r>
                          <a:rPr lang="ar-IQ" sz="2400" i="1">
                            <a:solidFill>
                              <a:prstClr val="black"/>
                            </a:solidFill>
                            <a:latin typeface="Cambria Math"/>
                          </a:rPr>
                          <m:t>الحمل</m:t>
                        </m:r>
                        <m:r>
                          <a:rPr lang="ar-IQ" sz="2400" i="1">
                            <a:solidFill>
                              <a:prstClr val="black"/>
                            </a:solidFill>
                            <a:latin typeface="Cambria Math"/>
                          </a:rPr>
                          <m:t> </m:t>
                        </m:r>
                        <m:r>
                          <a:rPr lang="ar-IQ" sz="2400" i="1">
                            <a:solidFill>
                              <a:prstClr val="black"/>
                            </a:solidFill>
                            <a:latin typeface="Cambria Math"/>
                          </a:rPr>
                          <m:t>عمر</m:t>
                        </m:r>
                        <m:r>
                          <a:rPr lang="ar-IQ" sz="2400" i="1">
                            <a:solidFill>
                              <a:prstClr val="black"/>
                            </a:solidFill>
                            <a:latin typeface="Cambria Math"/>
                          </a:rPr>
                          <m:t> </m:t>
                        </m:r>
                        <m:r>
                          <a:rPr lang="ar-IQ" sz="2400" i="1">
                            <a:solidFill>
                              <a:prstClr val="black"/>
                            </a:solidFill>
                            <a:latin typeface="Cambria Math"/>
                          </a:rPr>
                          <m:t>في</m:t>
                        </m:r>
                        <m:r>
                          <a:rPr lang="ar-IQ" sz="2400" i="1">
                            <a:solidFill>
                              <a:prstClr val="black"/>
                            </a:solidFill>
                            <a:latin typeface="Cambria Math"/>
                          </a:rPr>
                          <m:t> </m:t>
                        </m:r>
                        <m:r>
                          <a:rPr lang="ar-IQ" sz="2400" i="1">
                            <a:solidFill>
                              <a:prstClr val="black"/>
                            </a:solidFill>
                            <a:latin typeface="Cambria Math"/>
                          </a:rPr>
                          <m:t>الاناث</m:t>
                        </m:r>
                        <m:r>
                          <a:rPr lang="ar-IQ" sz="2400" i="1">
                            <a:solidFill>
                              <a:prstClr val="black"/>
                            </a:solidFill>
                            <a:latin typeface="Cambria Math"/>
                          </a:rPr>
                          <m:t>  </m:t>
                        </m:r>
                        <m:r>
                          <a:rPr lang="ar-IQ" sz="2400" i="1">
                            <a:solidFill>
                              <a:prstClr val="black"/>
                            </a:solidFill>
                            <a:latin typeface="Cambria Math"/>
                          </a:rPr>
                          <m:t>عدد</m:t>
                        </m:r>
                      </m:den>
                    </m:f>
                  </m:oMath>
                </a14:m>
                <a:endParaRPr lang="en-US" dirty="0">
                  <a:solidFill>
                    <a:prstClr val="black"/>
                  </a:solidFill>
                </a:endParaRPr>
              </a:p>
              <a:p>
                <a:pPr marL="0" indent="0" algn="justLow">
                  <a:buNone/>
                </a:pPr>
                <a:r>
                  <a:rPr lang="ar-IQ" sz="2800" dirty="0" smtClean="0">
                    <a:solidFill>
                      <a:prstClr val="black"/>
                    </a:solidFill>
                  </a:rPr>
                  <a:t>مثال/ بلغ </a:t>
                </a:r>
                <a:r>
                  <a:rPr lang="ar-IQ" sz="2800" dirty="0">
                    <a:solidFill>
                      <a:prstClr val="black"/>
                    </a:solidFill>
                  </a:rPr>
                  <a:t>عدد </a:t>
                </a:r>
                <a:r>
                  <a:rPr lang="ar-IQ" sz="2800" dirty="0" smtClean="0">
                    <a:solidFill>
                      <a:prstClr val="black"/>
                    </a:solidFill>
                  </a:rPr>
                  <a:t>الاطفال الذين تقل اعمارهم عن 5 سنوات في </a:t>
                </a:r>
                <a:r>
                  <a:rPr lang="ar-IQ" sz="2800" dirty="0">
                    <a:solidFill>
                      <a:prstClr val="black"/>
                    </a:solidFill>
                  </a:rPr>
                  <a:t>بريطانيا </a:t>
                </a:r>
                <a:r>
                  <a:rPr lang="ar-IQ" sz="2800" dirty="0" smtClean="0">
                    <a:solidFill>
                      <a:prstClr val="black"/>
                    </a:solidFill>
                  </a:rPr>
                  <a:t>3119500 طفل , </a:t>
                </a:r>
                <a:r>
                  <a:rPr lang="ar-IQ" sz="2800" dirty="0">
                    <a:solidFill>
                      <a:prstClr val="black"/>
                    </a:solidFill>
                  </a:rPr>
                  <a:t>وبلغ عدد الاناث في </a:t>
                </a:r>
                <a:r>
                  <a:rPr lang="ar-IQ" sz="2800" dirty="0" smtClean="0">
                    <a:solidFill>
                      <a:prstClr val="black"/>
                    </a:solidFill>
                  </a:rPr>
                  <a:t>مدة الحمل للفئة </a:t>
                </a:r>
                <a:r>
                  <a:rPr lang="ar-IQ" sz="2800" dirty="0">
                    <a:solidFill>
                      <a:prstClr val="black"/>
                    </a:solidFill>
                  </a:rPr>
                  <a:t>من 15 – </a:t>
                </a:r>
                <a:r>
                  <a:rPr lang="ar-IQ" sz="2800" dirty="0" smtClean="0">
                    <a:solidFill>
                      <a:prstClr val="black"/>
                    </a:solidFill>
                  </a:rPr>
                  <a:t>49 </a:t>
                </a:r>
                <a:r>
                  <a:rPr lang="ar-IQ" sz="2800" dirty="0">
                    <a:solidFill>
                      <a:prstClr val="black"/>
                    </a:solidFill>
                  </a:rPr>
                  <a:t>سنة </a:t>
                </a:r>
                <a:r>
                  <a:rPr lang="ar-IQ" sz="2800" dirty="0" smtClean="0">
                    <a:solidFill>
                      <a:prstClr val="black"/>
                    </a:solidFill>
                  </a:rPr>
                  <a:t>11876300 امرأة ؟</a:t>
                </a:r>
              </a:p>
              <a:p>
                <a:pPr marL="0" lvl="0" indent="0" algn="justLow">
                  <a:buNone/>
                </a:pPr>
                <a:r>
                  <a:rPr lang="ar-IQ" sz="2800" dirty="0" smtClean="0">
                    <a:solidFill>
                      <a:prstClr val="black"/>
                    </a:solidFill>
                  </a:rPr>
                  <a:t>الجواب/ </a:t>
                </a:r>
                <a:r>
                  <a:rPr lang="en-US" sz="2800" dirty="0">
                    <a:solidFill>
                      <a:prstClr val="black"/>
                    </a:solidFill>
                  </a:rPr>
                  <a:t>1000</a:t>
                </a:r>
                <a:r>
                  <a:rPr lang="en-US" dirty="0">
                    <a:solidFill>
                      <a:prstClr val="black"/>
                    </a:solidFill>
                  </a:rPr>
                  <a:t>   x  </a:t>
                </a:r>
                <a14:m>
                  <m:oMath xmlns:m="http://schemas.openxmlformats.org/officeDocument/2006/math">
                    <m:f>
                      <m:fPr>
                        <m:ctrlPr>
                          <a:rPr lang="en-US" sz="2800" i="1">
                            <a:solidFill>
                              <a:prstClr val="black"/>
                            </a:solidFill>
                            <a:latin typeface="Cambria Math"/>
                          </a:rPr>
                        </m:ctrlPr>
                      </m:fPr>
                      <m:num>
                        <m:r>
                          <a:rPr lang="ar-IQ" sz="2800" b="0" i="1" smtClean="0">
                            <a:solidFill>
                              <a:prstClr val="black"/>
                            </a:solidFill>
                            <a:latin typeface="Cambria Math"/>
                          </a:rPr>
                          <m:t>3119500</m:t>
                        </m:r>
                      </m:num>
                      <m:den>
                        <m:r>
                          <a:rPr lang="ar-IQ" sz="2800" b="0" i="1" smtClean="0">
                            <a:solidFill>
                              <a:prstClr val="black"/>
                            </a:solidFill>
                            <a:latin typeface="Cambria Math"/>
                          </a:rPr>
                          <m:t>11876300</m:t>
                        </m:r>
                      </m:den>
                    </m:f>
                  </m:oMath>
                </a14:m>
                <a:r>
                  <a:rPr lang="ar-IQ" sz="2400" dirty="0" smtClean="0">
                    <a:solidFill>
                      <a:prstClr val="black"/>
                    </a:solidFill>
                  </a:rPr>
                  <a:t>    = </a:t>
                </a:r>
                <a:r>
                  <a:rPr lang="en-US" sz="2400" dirty="0" smtClean="0">
                    <a:solidFill>
                      <a:prstClr val="black"/>
                    </a:solidFill>
                  </a:rPr>
                  <a:t>262,66 </a:t>
                </a:r>
                <a:r>
                  <a:rPr lang="ar-IQ" sz="2400" dirty="0" smtClean="0">
                    <a:solidFill>
                      <a:prstClr val="black"/>
                    </a:solidFill>
                  </a:rPr>
                  <a:t> بالألف</a:t>
                </a:r>
                <a:endParaRPr lang="ar-IQ" sz="2400" dirty="0">
                  <a:solidFill>
                    <a:prstClr val="black"/>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323528" y="1916832"/>
                <a:ext cx="8568952" cy="4392488"/>
              </a:xfrm>
              <a:blipFill rotWithShape="1">
                <a:blip r:embed="rId2"/>
                <a:stretch>
                  <a:fillRect/>
                </a:stretch>
              </a:blipFill>
              <a:effectLst>
                <a:glow rad="228600">
                  <a:schemeClr val="accent1">
                    <a:satMod val="175000"/>
                    <a:alpha val="40000"/>
                  </a:schemeClr>
                </a:glow>
              </a:effectLst>
            </p:spPr>
            <p:txBody>
              <a:bodyPr/>
              <a:lstStyle/>
              <a:p>
                <a:r>
                  <a:rPr lang="ar-IQ">
                    <a:noFill/>
                  </a:rPr>
                  <a:t> </a:t>
                </a:r>
              </a:p>
            </p:txBody>
          </p:sp>
        </mc:Fallback>
      </mc:AlternateContent>
    </p:spTree>
    <p:extLst>
      <p:ext uri="{BB962C8B-B14F-4D97-AF65-F5344CB8AC3E}">
        <p14:creationId xmlns:p14="http://schemas.microsoft.com/office/powerpoint/2010/main" val="169589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ay_ignore_ucw" val="true"/>
  <p:tag name="ppt/slides/slide1.xml" val="983457088"/>
  <p:tag name="ppt/slides/slide6.xml" val="1077733745"/>
  <p:tag name="ppt/slides/slide5.xml" val="2984435004"/>
  <p:tag name="ppt/slides/slide4.xml" val="2534687604"/>
  <p:tag name="ppt/slides/slide12.xml" val="3858892792"/>
  <p:tag name="ppt/slides/slide2.xml" val="2078824019"/>
  <p:tag name="ppt/slides/slide7.xml" val="3901038271"/>
  <p:tag name="ppt/slides/slide3.xml" val="3611021895"/>
  <p:tag name="ppt/slides/slide9.xml" val="3283853107"/>
  <p:tag name="ppt/slides/slide11.xml" val="2390179510"/>
  <p:tag name="ppt/slides/slide8.xml" val="874680814"/>
  <p:tag name="ppt/slides/slide10.xml" val="3906700822"/>
  <p:tag name="ppt/slideMasters/slideMaster3.xml" val="829195399"/>
  <p:tag name="ppt/slideMasters/slideMaster2.xml" val="303416394"/>
  <p:tag name="ppt/slideMasters/slideMaster1.xml" val="935607158"/>
  <p:tag name="ppt/slideLayouts/slideLayout1.xml" val="244436066"/>
  <p:tag name="ppt/slideLayouts/slideLayout17.xml" val="1597763216"/>
  <p:tag name="ppt/slideLayouts/slideLayout18.xml" val="1917865810"/>
  <p:tag name="ppt/slideLayouts/slideLayout19.xml" val="2288875576"/>
  <p:tag name="ppt/slideLayouts/slideLayout20.xml" val="3188398908"/>
  <p:tag name="ppt/slideLayouts/slideLayout21.xml" val="1143664918"/>
  <p:tag name="ppt/slideLayouts/slideLayout22.xml" val="3069581084"/>
  <p:tag name="ppt/slideLayouts/slideLayout6.xml" val="1252261853"/>
  <p:tag name="ppt/slideLayouts/slideLayout16.xml" val="3934584308"/>
  <p:tag name="ppt/slideLayouts/slideLayout15.xml" val="768606803"/>
  <p:tag name="ppt/slideLayouts/slideLayout14.xml" val="1972401584"/>
  <p:tag name="ppt/slideLayouts/slideLayout7.xml" val="1260356175"/>
  <p:tag name="ppt/slideLayouts/slideLayout8.xml" val="489337942"/>
  <p:tag name="ppt/slideLayouts/slideLayout9.xml" val="3711897075"/>
  <p:tag name="ppt/slideLayouts/slideLayout10.xml" val="598785272"/>
  <p:tag name="ppt/slideLayouts/slideLayout11.xml" val="182458075"/>
  <p:tag name="ppt/slideLayouts/slideLayout12.xml" val="1919130056"/>
  <p:tag name="ppt/slideLayouts/slideLayout13.xml" val="2957664250"/>
  <p:tag name="ppt/slideLayouts/slideLayout24.xml" val="661252930"/>
  <p:tag name="ppt/slideLayouts/slideLayout23.xml" val="1968343152"/>
  <p:tag name="ppt/slideLayouts/slideLayout26.xml" val="4255543976"/>
  <p:tag name="ppt/slideLayouts/slideLayout33.xml" val="3448271703"/>
  <p:tag name="ppt/slideLayouts/slideLayout5.xml" val="1528965141"/>
  <p:tag name="ppt/slideLayouts/slideLayout4.xml" val="102697771"/>
  <p:tag name="ppt/slideLayouts/slideLayout3.xml" val="3708760556"/>
  <p:tag name="ppt/slideLayouts/slideLayout2.xml" val="393050963"/>
  <p:tag name="ppt/slideLayouts/slideLayout32.xml" val="2922622216"/>
  <p:tag name="ppt/slideLayouts/slideLayout25.xml" val="677995795"/>
  <p:tag name="ppt/slideLayouts/slideLayout30.xml" val="1727705099"/>
  <p:tag name="ppt/slideLayouts/slideLayout27.xml" val="3246398058"/>
  <p:tag name="ppt/slideLayouts/slideLayout31.xml" val="2060738869"/>
  <p:tag name="ppt/slideLayouts/slideLayout28.xml" val="191729387"/>
  <p:tag name="ppt/slideLayouts/slideLayout29.xml" val="1621440077"/>
  <p:tag name="ppt/media/image3.png" val="1094916802"/>
  <p:tag name="ppt/media/image1.jpeg" val="249088981"/>
  <p:tag name="ppt/theme/theme2.xml" val="590324549"/>
  <p:tag name="ppt/theme/theme1.xml" val="1958967875"/>
  <p:tag name="ppt/theme/theme3.xml" val="208680553"/>
  <p:tag name="ppt/media/image2.png" val="2427520278"/>
  <p:tag name="ppt/media/image7.png" val="2019381385"/>
  <p:tag name="ppt/media/image8.png" val="2122043691"/>
  <p:tag name="ppt/media/image5.png" val="4111817939"/>
  <p:tag name="ppt/media/image6.png" val="169516608"/>
  <p:tag name="ppt/media/image4.png" val="375378532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1076</Words>
  <Application>Microsoft Office PowerPoint</Application>
  <PresentationFormat>عرض على الشاشة (3:4)‏</PresentationFormat>
  <Paragraphs>59</Paragraphs>
  <Slides>12</Slides>
  <Notes>0</Notes>
  <HiddenSlides>0</HiddenSlides>
  <MMClips>0</MMClips>
  <ScaleCrop>false</ScaleCrop>
  <HeadingPairs>
    <vt:vector size="4" baseType="variant">
      <vt:variant>
        <vt:lpstr>نسق</vt:lpstr>
      </vt:variant>
      <vt:variant>
        <vt:i4>3</vt:i4>
      </vt:variant>
      <vt:variant>
        <vt:lpstr>عناوين الشرائح</vt:lpstr>
      </vt:variant>
      <vt:variant>
        <vt:i4>12</vt:i4>
      </vt:variant>
    </vt:vector>
  </HeadingPairs>
  <TitlesOfParts>
    <vt:vector size="15" baseType="lpstr">
      <vt:lpstr>شكل موجة</vt:lpstr>
      <vt:lpstr>1_نسق Office</vt:lpstr>
      <vt:lpstr>نسق Office</vt:lpstr>
      <vt:lpstr>وزارة التعليم العالي والبحث العلمي جامعة ديالى  كلية التربية للعلوم الانسانية قسم الجغرافية  الدراسة المسائية العام 2021 –2022  السبت 20 /11/ 2021</vt:lpstr>
      <vt:lpstr>الخصوبة fertility</vt:lpstr>
      <vt:lpstr>اهمية دراسة الخصوبة</vt:lpstr>
      <vt:lpstr>س/ للخصوبة اثر بالغ في تركيب السكان العمري</vt:lpstr>
      <vt:lpstr>مقاييس الخصوبة</vt:lpstr>
      <vt:lpstr>1- معدل المواليد الخام</vt:lpstr>
      <vt:lpstr>2- معدل الخصوبة العام</vt:lpstr>
      <vt:lpstr>3- نسبة الاطفال الى المرأة</vt:lpstr>
      <vt:lpstr>ويمكن حساب نسبة الاطفال الى المرأة وفق المعادلة الاتية:-</vt:lpstr>
      <vt:lpstr>4- معدل المواليد العمرية الخاصة</vt:lpstr>
      <vt:lpstr>5- معدل المواليد القياسي</vt:lpstr>
      <vt:lpstr>6- معدل الخصوبة الكلية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وزارة التعليم العالي والبحث العلمي جامعة ديالى  كلية التربية للعلوم الانسانية قسم الجغرافية  الدراسة المسائية العام 2021 –2022  السبت 20 /11/ 2021</dc:title>
  <dc:creator>zena</dc:creator>
  <cp:lastModifiedBy>DR.Ahmed Saker 2o1O</cp:lastModifiedBy>
  <cp:revision>1</cp:revision>
  <dcterms:modified xsi:type="dcterms:W3CDTF">2025-10-14T06:52:02Z</dcterms:modified>
</cp:coreProperties>
</file>