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AAB858C6-37B3-4D2C-9A48-A2DABDB2EE94}" type="datetimeFigureOut">
              <a:rPr lang="ar-SA" smtClean="0"/>
              <a:t>04/03/1443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4072058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AAB858C6-37B3-4D2C-9A48-A2DABDB2EE94}" type="datetimeFigureOut">
              <a:rPr lang="ar-SA" smtClean="0"/>
              <a:t>04/03/1443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315289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AAB858C6-37B3-4D2C-9A48-A2DABDB2EE94}" type="datetimeFigureOut">
              <a:rPr lang="ar-SA" smtClean="0"/>
              <a:t>04/03/1443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3926946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AAB858C6-37B3-4D2C-9A48-A2DABDB2EE94}" type="datetimeFigureOut">
              <a:rPr lang="ar-SA" smtClean="0"/>
              <a:t>04/03/1443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3253679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AAB858C6-37B3-4D2C-9A48-A2DABDB2EE94}" type="datetimeFigureOut">
              <a:rPr lang="ar-SA" smtClean="0"/>
              <a:t>04/03/1443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3733475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AAB858C6-37B3-4D2C-9A48-A2DABDB2EE94}" type="datetimeFigureOut">
              <a:rPr lang="ar-SA" smtClean="0"/>
              <a:t>04/03/1443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1852672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AAB858C6-37B3-4D2C-9A48-A2DABDB2EE94}" type="datetimeFigureOut">
              <a:rPr lang="ar-SA" smtClean="0"/>
              <a:t>04/03/1443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422309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AAB858C6-37B3-4D2C-9A48-A2DABDB2EE94}" type="datetimeFigureOut">
              <a:rPr lang="ar-SA" smtClean="0"/>
              <a:t>04/03/1443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1901920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AB858C6-37B3-4D2C-9A48-A2DABDB2EE94}" type="datetimeFigureOut">
              <a:rPr lang="ar-SA" smtClean="0"/>
              <a:t>04/03/1443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3720726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AAB858C6-37B3-4D2C-9A48-A2DABDB2EE94}" type="datetimeFigureOut">
              <a:rPr lang="ar-SA" smtClean="0"/>
              <a:t>04/03/1443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3014788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AAB858C6-37B3-4D2C-9A48-A2DABDB2EE94}" type="datetimeFigureOut">
              <a:rPr lang="ar-SA" smtClean="0"/>
              <a:t>04/03/1443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B10178A-CBB0-4CBB-AFE0-59386F78A9A5}" type="slidenum">
              <a:rPr lang="ar-SA" smtClean="0"/>
              <a:t>‹#›</a:t>
            </a:fld>
            <a:endParaRPr lang="ar-SA"/>
          </a:p>
        </p:txBody>
      </p:sp>
    </p:spTree>
    <p:extLst>
      <p:ext uri="{BB962C8B-B14F-4D97-AF65-F5344CB8AC3E}">
        <p14:creationId xmlns:p14="http://schemas.microsoft.com/office/powerpoint/2010/main" val="4252946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AB858C6-37B3-4D2C-9A48-A2DABDB2EE94}" type="datetimeFigureOut">
              <a:rPr lang="ar-SA" smtClean="0"/>
              <a:t>04/03/1443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B10178A-CBB0-4CBB-AFE0-59386F78A9A5}" type="slidenum">
              <a:rPr lang="ar-SA" smtClean="0"/>
              <a:t>‹#›</a:t>
            </a:fld>
            <a:endParaRPr lang="ar-SA"/>
          </a:p>
        </p:txBody>
      </p:sp>
    </p:spTree>
    <p:extLst>
      <p:ext uri="{BB962C8B-B14F-4D97-AF65-F5344CB8AC3E}">
        <p14:creationId xmlns:p14="http://schemas.microsoft.com/office/powerpoint/2010/main" val="136311863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د طلال </a:t>
            </a:r>
            <a:r>
              <a:rPr lang="ar-IQ" b="1" dirty="0" err="1"/>
              <a:t>منيهل</a:t>
            </a:r>
            <a:r>
              <a:rPr lang="ar-IQ" b="1" dirty="0"/>
              <a:t> كريم </a:t>
            </a:r>
            <a:br>
              <a:rPr lang="ar-SA" b="1" dirty="0"/>
            </a:br>
            <a:endParaRPr lang="ar-SA" dirty="0"/>
          </a:p>
        </p:txBody>
      </p:sp>
      <p:sp>
        <p:nvSpPr>
          <p:cNvPr id="3" name="عنوان فرعي 2"/>
          <p:cNvSpPr>
            <a:spLocks noGrp="1"/>
          </p:cNvSpPr>
          <p:nvPr>
            <p:ph type="subTitle" idx="1"/>
          </p:nvPr>
        </p:nvSpPr>
        <p:spPr>
          <a:xfrm flipH="1">
            <a:off x="7772400" y="4038600"/>
            <a:ext cx="533400" cy="990600"/>
          </a:xfrm>
        </p:spPr>
        <p:txBody>
          <a:bodyPr/>
          <a:lstStyle/>
          <a:p>
            <a:endParaRPr lang="ar-SA" dirty="0"/>
          </a:p>
        </p:txBody>
      </p:sp>
    </p:spTree>
    <p:extLst>
      <p:ext uri="{BB962C8B-B14F-4D97-AF65-F5344CB8AC3E}">
        <p14:creationId xmlns:p14="http://schemas.microsoft.com/office/powerpoint/2010/main" val="19200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838200"/>
            <a:ext cx="7315200" cy="4401205"/>
          </a:xfrm>
          <a:prstGeom prst="rect">
            <a:avLst/>
          </a:prstGeom>
        </p:spPr>
        <p:txBody>
          <a:bodyPr wrap="square">
            <a:spAutoFit/>
          </a:bodyPr>
          <a:lstStyle/>
          <a:p>
            <a:pPr algn="just"/>
            <a:r>
              <a:rPr lang="ar-IQ" sz="2800" b="1" dirty="0"/>
              <a:t>ج- الهضبة الجنوبية : </a:t>
            </a:r>
            <a:endParaRPr lang="en-US" sz="2800" b="1" dirty="0"/>
          </a:p>
          <a:p>
            <a:pPr algn="just"/>
            <a:r>
              <a:rPr lang="ar-IQ" sz="2800" dirty="0"/>
              <a:t>تتركز في اقصى الزاوية الجنوبية الشرقية من القارة وتمتاز بوجود الحافات البارزة ويتدرج انحدار الهضبة من الجنوب الشرقي نحو الشمال حيث تكون الاجزاء الجنوبية الشرقية اعلى اجزاء الهضبة ويتراوح ارتفاعها </a:t>
            </a:r>
            <a:r>
              <a:rPr lang="ar-IQ" sz="2800" dirty="0" err="1"/>
              <a:t>مابين</a:t>
            </a:r>
            <a:r>
              <a:rPr lang="ar-IQ" sz="2800" dirty="0"/>
              <a:t> ( 1800 – 2000 م ) .</a:t>
            </a:r>
            <a:endParaRPr lang="en-US" sz="2800" dirty="0"/>
          </a:p>
          <a:p>
            <a:pPr algn="just"/>
            <a:r>
              <a:rPr lang="ar-IQ" sz="2800" dirty="0"/>
              <a:t>ويتدرج الانحدار بصورة هضاب ثانوية حتى نهر </a:t>
            </a:r>
            <a:r>
              <a:rPr lang="ar-IQ" sz="2800" dirty="0" err="1"/>
              <a:t>الزمبيزي</a:t>
            </a:r>
            <a:r>
              <a:rPr lang="ar-IQ" sz="2800" dirty="0"/>
              <a:t> </a:t>
            </a:r>
            <a:r>
              <a:rPr lang="ar-IQ" sz="2800" dirty="0" err="1"/>
              <a:t>وانكولا</a:t>
            </a:r>
            <a:r>
              <a:rPr lang="ar-IQ" sz="2800" dirty="0"/>
              <a:t> والى زامبيا وبذلك تحصر منخفضاً كبيراً وهو حوض كلهاري الاوسط والشمالي وتبعد الحافة الجنوبية للهضبة عن الساحل الجنوبي بمسافة كبيرة تاركة منطقة جبلية </a:t>
            </a:r>
            <a:r>
              <a:rPr lang="ar-IQ" sz="2800" dirty="0" err="1"/>
              <a:t>لاتنتمي</a:t>
            </a:r>
            <a:r>
              <a:rPr lang="ar-IQ" sz="2800" dirty="0"/>
              <a:t> للهضبة .</a:t>
            </a:r>
            <a:endParaRPr lang="en-US" sz="2800" dirty="0"/>
          </a:p>
        </p:txBody>
      </p:sp>
    </p:spTree>
    <p:extLst>
      <p:ext uri="{BB962C8B-B14F-4D97-AF65-F5344CB8AC3E}">
        <p14:creationId xmlns:p14="http://schemas.microsoft.com/office/powerpoint/2010/main" val="3406550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685800"/>
            <a:ext cx="7391400" cy="4401205"/>
          </a:xfrm>
          <a:prstGeom prst="rect">
            <a:avLst/>
          </a:prstGeom>
        </p:spPr>
        <p:txBody>
          <a:bodyPr wrap="square">
            <a:spAutoFit/>
          </a:bodyPr>
          <a:lstStyle/>
          <a:p>
            <a:pPr algn="just"/>
            <a:r>
              <a:rPr lang="ar-IQ" sz="2800" dirty="0"/>
              <a:t>وفي الشرق تقترب حافة الهضبة من الساحل بحيث تشرق على المحيط ويمتاز سطح الهضبة بعدم التعقيد من حيث طبيعة الانحدار وتدرجة وتطلق بعض الاسماء المحلية على الهضبة منها ( </a:t>
            </a:r>
            <a:r>
              <a:rPr lang="ar-IQ" sz="2800" dirty="0" err="1"/>
              <a:t>الفيلد</a:t>
            </a:r>
            <a:r>
              <a:rPr lang="ar-IQ" sz="2800" dirty="0"/>
              <a:t> الاعلى ) </a:t>
            </a:r>
            <a:r>
              <a:rPr lang="ar-IQ" sz="2800" dirty="0" err="1"/>
              <a:t>بأرتفاعات</a:t>
            </a:r>
            <a:r>
              <a:rPr lang="ar-IQ" sz="2800" dirty="0"/>
              <a:t> تتراوح بين ( 200-300 م ) و( فلد </a:t>
            </a:r>
            <a:r>
              <a:rPr lang="ar-IQ" sz="2800" dirty="0" err="1"/>
              <a:t>السفانا</a:t>
            </a:r>
            <a:r>
              <a:rPr lang="ar-IQ" sz="2800" dirty="0"/>
              <a:t> الشجرية ) وتشمل معظم </a:t>
            </a:r>
            <a:r>
              <a:rPr lang="ar-IQ" sz="2800" dirty="0" err="1"/>
              <a:t>الترنسفال</a:t>
            </a:r>
            <a:r>
              <a:rPr lang="ar-IQ" sz="2800" dirty="0"/>
              <a:t> والى الغرب من </a:t>
            </a:r>
            <a:r>
              <a:rPr lang="ar-IQ" sz="2800" dirty="0" err="1"/>
              <a:t>الزمبيزي</a:t>
            </a:r>
            <a:r>
              <a:rPr lang="ar-IQ" sz="2800" dirty="0"/>
              <a:t> تتدرج الهضبة في الارتفاع حتى هضبة ( </a:t>
            </a:r>
            <a:r>
              <a:rPr lang="en-US" sz="2800" dirty="0" err="1"/>
              <a:t>Bie</a:t>
            </a:r>
            <a:r>
              <a:rPr lang="ar-IQ" sz="2800" dirty="0"/>
              <a:t> ) وسط </a:t>
            </a:r>
            <a:r>
              <a:rPr lang="ar-IQ" sz="2800" dirty="0" err="1"/>
              <a:t>انكولا</a:t>
            </a:r>
            <a:r>
              <a:rPr lang="ar-IQ" sz="2800" dirty="0"/>
              <a:t> ثم تأخذ بالانخفاض حتى مستنقعات </a:t>
            </a:r>
            <a:r>
              <a:rPr lang="ar-IQ" sz="2800" dirty="0" err="1"/>
              <a:t>ايتوشا</a:t>
            </a:r>
            <a:r>
              <a:rPr lang="ar-IQ" sz="2800" dirty="0"/>
              <a:t>. </a:t>
            </a:r>
            <a:endParaRPr lang="en-US" sz="2800" dirty="0"/>
          </a:p>
          <a:p>
            <a:pPr algn="just"/>
            <a:r>
              <a:rPr lang="ar-IQ" sz="2800" dirty="0"/>
              <a:t>وتكون الهضبة الجنوبية على شكل مدرجات في جنوب افريقية تنحدر </a:t>
            </a:r>
            <a:r>
              <a:rPr lang="ar-IQ" sz="2800" dirty="0" err="1"/>
              <a:t>بأتجاه</a:t>
            </a:r>
            <a:r>
              <a:rPr lang="ar-IQ" sz="2800" dirty="0"/>
              <a:t> الجنوب وتبدا من جبال ستورم بيركن ثم </a:t>
            </a:r>
            <a:r>
              <a:rPr lang="ar-IQ" sz="2800" dirty="0" err="1"/>
              <a:t>الكارو</a:t>
            </a:r>
            <a:r>
              <a:rPr lang="ar-IQ" sz="2800" dirty="0"/>
              <a:t> الكبرى </a:t>
            </a:r>
            <a:r>
              <a:rPr lang="ar-IQ" sz="2800" dirty="0" err="1"/>
              <a:t>والكارو</a:t>
            </a:r>
            <a:r>
              <a:rPr lang="ar-IQ" sz="2800" dirty="0"/>
              <a:t> الصغرى بارتفاع </a:t>
            </a:r>
            <a:r>
              <a:rPr lang="ar-IQ" sz="2800" dirty="0" err="1"/>
              <a:t>مابين</a:t>
            </a:r>
            <a:r>
              <a:rPr lang="ar-IQ" sz="2800" dirty="0"/>
              <a:t> ( 450 -600 م ) . </a:t>
            </a:r>
            <a:endParaRPr lang="en-US" sz="2800" dirty="0"/>
          </a:p>
        </p:txBody>
      </p:sp>
    </p:spTree>
    <p:extLst>
      <p:ext uri="{BB962C8B-B14F-4D97-AF65-F5344CB8AC3E}">
        <p14:creationId xmlns:p14="http://schemas.microsoft.com/office/powerpoint/2010/main" val="3257001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685801"/>
            <a:ext cx="7162800" cy="5693866"/>
          </a:xfrm>
          <a:prstGeom prst="rect">
            <a:avLst/>
          </a:prstGeom>
        </p:spPr>
        <p:txBody>
          <a:bodyPr wrap="square">
            <a:spAutoFit/>
          </a:bodyPr>
          <a:lstStyle/>
          <a:p>
            <a:pPr lvl="0" algn="just"/>
            <a:r>
              <a:rPr lang="ar-IQ" sz="2800" dirty="0"/>
              <a:t> 2</a:t>
            </a:r>
            <a:r>
              <a:rPr lang="ar-IQ" sz="2800" b="1" dirty="0"/>
              <a:t> - الجبال : </a:t>
            </a:r>
            <a:endParaRPr lang="en-US" sz="2800" b="1" dirty="0"/>
          </a:p>
          <a:p>
            <a:pPr algn="just"/>
            <a:r>
              <a:rPr lang="ar-IQ" sz="2800" dirty="0"/>
              <a:t>عند دراسة تضاريس اي قارة تتقدم دراسة الجبال على بقية التضاريس ولكن بالنسبة </a:t>
            </a:r>
            <a:r>
              <a:rPr lang="ar-IQ" sz="2800" dirty="0" err="1"/>
              <a:t>لافريقية</a:t>
            </a:r>
            <a:r>
              <a:rPr lang="ar-IQ" sz="2800" dirty="0"/>
              <a:t> فقد جاءت دراسة الهضاب متقدمة على الجبال ويعود سبب ذلك الى ان القارة الافريقية من ناحية التضاريس تعرف بقارة الهضاب ، وهذا </a:t>
            </a:r>
            <a:r>
              <a:rPr lang="ar-IQ" sz="2800" dirty="0" err="1"/>
              <a:t>لايعني</a:t>
            </a:r>
            <a:r>
              <a:rPr lang="ar-IQ" sz="2800" dirty="0"/>
              <a:t> انعدام دور الجبال فيها .</a:t>
            </a:r>
            <a:endParaRPr lang="en-US" sz="2800" dirty="0"/>
          </a:p>
          <a:p>
            <a:pPr algn="just"/>
            <a:r>
              <a:rPr lang="ar-IQ" sz="2800" dirty="0"/>
              <a:t>ومن ناحية </a:t>
            </a:r>
            <a:r>
              <a:rPr lang="ar-IQ" sz="2800" dirty="0" err="1"/>
              <a:t>المقارنه</a:t>
            </a:r>
            <a:r>
              <a:rPr lang="ar-IQ" sz="2800" dirty="0"/>
              <a:t> بين قارة افريقيا </a:t>
            </a:r>
            <a:r>
              <a:rPr lang="ar-IQ" sz="2800" dirty="0" err="1"/>
              <a:t>وبيقية</a:t>
            </a:r>
            <a:r>
              <a:rPr lang="ar-IQ" sz="2800" dirty="0"/>
              <a:t> القارات تكون قارة افريقيا اقل القارات جبالاً ويعود ذلك الى ان وجود الكتلة القديمة التي تتكون منها القارة الافريقية والتي قاومت وحددت من العوامل التي تساعد على تكون الجبال لذا اقتصرت المظاهر الجبلية على اطراف القارة ، اما المرتفعات فقد وجدت فوق سطح الهضبة والتي يمكن اعتبارها تكوينات جاءت نتيجة لعوامل التعرية . ومن الجبال في قارة افريقيا : </a:t>
            </a:r>
            <a:endParaRPr lang="en-US" sz="2800" dirty="0"/>
          </a:p>
        </p:txBody>
      </p:sp>
    </p:spTree>
    <p:extLst>
      <p:ext uri="{BB962C8B-B14F-4D97-AF65-F5344CB8AC3E}">
        <p14:creationId xmlns:p14="http://schemas.microsoft.com/office/powerpoint/2010/main" val="1139906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143000" y="762000"/>
            <a:ext cx="7086600" cy="5262979"/>
          </a:xfrm>
          <a:prstGeom prst="rect">
            <a:avLst/>
          </a:prstGeom>
        </p:spPr>
        <p:txBody>
          <a:bodyPr wrap="square">
            <a:spAutoFit/>
          </a:bodyPr>
          <a:lstStyle/>
          <a:p>
            <a:pPr lvl="0" algn="just"/>
            <a:r>
              <a:rPr lang="ar-IQ" sz="2800" dirty="0"/>
              <a:t>ا- الجبال الالتوائية : </a:t>
            </a:r>
            <a:endParaRPr lang="en-US" sz="2800" dirty="0"/>
          </a:p>
          <a:p>
            <a:pPr algn="just"/>
            <a:r>
              <a:rPr lang="ar-IQ" sz="2800" dirty="0"/>
              <a:t>تقسم الى الجبال الالتوائية الشمالية والتي تشمل الزاوية الشمالية الغربية من القارة ، والجبال الالتوائية الجنوبية والتي ترجع الى الالتواءات التي حدثت في اواخر الزمن الجيولوجي الاول والذي يعود </a:t>
            </a:r>
            <a:r>
              <a:rPr lang="ar-IQ" sz="2800" dirty="0" err="1"/>
              <a:t>تاريخة</a:t>
            </a:r>
            <a:r>
              <a:rPr lang="ar-IQ" sz="2800" dirty="0"/>
              <a:t> الى 400 مليون سنة وتعتبر اقدم من تكوينات جبال الاطلس وتعرضت لعوامل التعرية التي قللت من ارتفاعها وتتكون من مجموعتين الشرقية والغربية وتتركز المجموعة الغربية في </a:t>
            </a:r>
            <a:r>
              <a:rPr lang="ar-IQ" sz="2800" dirty="0" err="1"/>
              <a:t>كيتاون</a:t>
            </a:r>
            <a:r>
              <a:rPr lang="ar-IQ" sz="2800" dirty="0"/>
              <a:t> وتنبعث من العقد الجبلية المركزية التي تسمى عقدة </a:t>
            </a:r>
            <a:r>
              <a:rPr lang="ar-IQ" sz="2800" dirty="0" err="1"/>
              <a:t>روستر</a:t>
            </a:r>
            <a:r>
              <a:rPr lang="ar-IQ" sz="2800" dirty="0"/>
              <a:t> عدة سلاسل جبلية منها </a:t>
            </a:r>
            <a:r>
              <a:rPr lang="ar-IQ" sz="2800" dirty="0" err="1"/>
              <a:t>سيداربيرج</a:t>
            </a:r>
            <a:r>
              <a:rPr lang="ar-IQ" sz="2800" dirty="0"/>
              <a:t> وتتجه نحو الشمال الغربي . </a:t>
            </a:r>
            <a:endParaRPr lang="en-US" sz="2800" dirty="0"/>
          </a:p>
          <a:p>
            <a:pPr algn="just"/>
            <a:r>
              <a:rPr lang="ar-IQ" sz="2800" dirty="0"/>
              <a:t>اما المجموعة الجبلية الشرقية فتمتد في سلسلتين طويلتين من الشرق الى الغرب تتوازيان مع ساحل البحر . </a:t>
            </a:r>
            <a:endParaRPr lang="ar-SA" sz="2800" dirty="0"/>
          </a:p>
        </p:txBody>
      </p:sp>
    </p:spTree>
    <p:extLst>
      <p:ext uri="{BB962C8B-B14F-4D97-AF65-F5344CB8AC3E}">
        <p14:creationId xmlns:p14="http://schemas.microsoft.com/office/powerpoint/2010/main" val="15537180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762000"/>
            <a:ext cx="7391400" cy="3108543"/>
          </a:xfrm>
          <a:prstGeom prst="rect">
            <a:avLst/>
          </a:prstGeom>
        </p:spPr>
        <p:txBody>
          <a:bodyPr wrap="square">
            <a:spAutoFit/>
          </a:bodyPr>
          <a:lstStyle/>
          <a:p>
            <a:pPr lvl="0" algn="just"/>
            <a:r>
              <a:rPr lang="ar-IQ" sz="2800" dirty="0"/>
              <a:t> </a:t>
            </a:r>
            <a:r>
              <a:rPr lang="ar-IQ" sz="2800" b="1" dirty="0"/>
              <a:t>ب- الجبال الانكسارية : </a:t>
            </a:r>
            <a:endParaRPr lang="en-US" sz="2800" b="1" dirty="0"/>
          </a:p>
          <a:p>
            <a:pPr algn="just"/>
            <a:r>
              <a:rPr lang="ar-IQ" sz="2800" dirty="0"/>
              <a:t>نتيجة لتكون الاخدود الافريقي الذي تكون بسبب الحركات </a:t>
            </a:r>
            <a:r>
              <a:rPr lang="ar-IQ" sz="2800" dirty="0" err="1"/>
              <a:t>التكتونية</a:t>
            </a:r>
            <a:r>
              <a:rPr lang="ar-IQ" sz="2800" dirty="0"/>
              <a:t> في شرق افريقيا وكان من نتائجها تكون الجبال الانكسارية وبروز الحواف المحيطة بمنخفض الاخدود والتي اصبحت مثل الجبال الانكسارية كما هو الحال لجبال البحر الاحمر وتتألف من صخور اولية ومتحولة امتد تكوينها الى </a:t>
            </a:r>
            <a:r>
              <a:rPr lang="ar-IQ" sz="2800" dirty="0" err="1"/>
              <a:t>البلايوسين</a:t>
            </a:r>
            <a:r>
              <a:rPr lang="ar-IQ" sz="2800" dirty="0"/>
              <a:t> الاعلى . </a:t>
            </a:r>
            <a:endParaRPr lang="en-US" sz="2800" dirty="0"/>
          </a:p>
        </p:txBody>
      </p:sp>
    </p:spTree>
    <p:extLst>
      <p:ext uri="{BB962C8B-B14F-4D97-AF65-F5344CB8AC3E}">
        <p14:creationId xmlns:p14="http://schemas.microsoft.com/office/powerpoint/2010/main" val="1356836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838200"/>
            <a:ext cx="7467600" cy="5970865"/>
          </a:xfrm>
          <a:prstGeom prst="rect">
            <a:avLst/>
          </a:prstGeom>
        </p:spPr>
        <p:txBody>
          <a:bodyPr wrap="square">
            <a:spAutoFit/>
          </a:bodyPr>
          <a:lstStyle/>
          <a:p>
            <a:pPr lvl="0" algn="just"/>
            <a:r>
              <a:rPr lang="ar-IQ" sz="2800" b="1" dirty="0"/>
              <a:t>ج- الجبال البركانية : </a:t>
            </a:r>
            <a:endParaRPr lang="en-US" sz="2800" b="1" dirty="0"/>
          </a:p>
          <a:p>
            <a:pPr algn="just"/>
            <a:r>
              <a:rPr lang="ar-IQ" sz="2800" dirty="0"/>
              <a:t>نتيجة للضغط الذي تعرضت له الكتلة الافريقية والمقاومة الشديدة من هذه </a:t>
            </a:r>
            <a:r>
              <a:rPr lang="ar-IQ" sz="2800" dirty="0" err="1"/>
              <a:t>الكتله</a:t>
            </a:r>
            <a:r>
              <a:rPr lang="ar-IQ" sz="2800" dirty="0"/>
              <a:t> ادت الى حدوث بعض الانكسارات التي ساعدت على خروج الحمم ، تمتاز الجبال البركانية بأنها تركزت في اطراف الهضاب الافريقية ولذلك جاءت الهضبة الشرقية في مقدمة الهضاب التي تجمعت حول اطرافها الجبال البركانية ومنها جبل </a:t>
            </a:r>
            <a:r>
              <a:rPr lang="ar-IQ" sz="2800" dirty="0" err="1"/>
              <a:t>كليمنجورا</a:t>
            </a:r>
            <a:r>
              <a:rPr lang="ar-IQ" sz="2800" dirty="0"/>
              <a:t> الذي تصل قمتها ( 5895 م ) وجبل كينيا وشملت الحركة البركانية في عصر </a:t>
            </a:r>
            <a:r>
              <a:rPr lang="ar-IQ" sz="2800" dirty="0" err="1"/>
              <a:t>البلايستوسين</a:t>
            </a:r>
            <a:r>
              <a:rPr lang="ar-IQ" sz="2800" dirty="0"/>
              <a:t> وكان من نتيجة ذلك ارتفاع سطح الهضبة الى البعض منها ( 4620 م )  كما هو الحال في ( رأس </a:t>
            </a:r>
            <a:r>
              <a:rPr lang="ar-IQ" sz="2800" dirty="0" err="1"/>
              <a:t>داشان</a:t>
            </a:r>
            <a:r>
              <a:rPr lang="ar-IQ" sz="2800" dirty="0"/>
              <a:t> ) وبذلك اصبحت الحبشة بمجموعتها تغطيها التربة البركانية الصالحة للزراعة وخاصة بعد ان تعرضت تلك </a:t>
            </a:r>
            <a:r>
              <a:rPr lang="ar-IQ" sz="2800" dirty="0" err="1"/>
              <a:t>اللافا</a:t>
            </a:r>
            <a:r>
              <a:rPr lang="ar-IQ" sz="2800" dirty="0"/>
              <a:t> الى عمليات التجوية والامطار التي ساعدت على تفتيت التربة . </a:t>
            </a:r>
            <a:endParaRPr lang="en-US" sz="2800" dirty="0"/>
          </a:p>
          <a:p>
            <a:r>
              <a:rPr lang="ar-IQ" dirty="0"/>
              <a:t> </a:t>
            </a:r>
            <a:endParaRPr lang="en-US" dirty="0"/>
          </a:p>
        </p:txBody>
      </p:sp>
    </p:spTree>
    <p:extLst>
      <p:ext uri="{BB962C8B-B14F-4D97-AF65-F5344CB8AC3E}">
        <p14:creationId xmlns:p14="http://schemas.microsoft.com/office/powerpoint/2010/main" val="1880882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76400" y="990600"/>
            <a:ext cx="5867400" cy="584775"/>
          </a:xfrm>
          <a:prstGeom prst="rect">
            <a:avLst/>
          </a:prstGeom>
        </p:spPr>
        <p:txBody>
          <a:bodyPr wrap="square">
            <a:spAutoFit/>
          </a:bodyPr>
          <a:lstStyle/>
          <a:p>
            <a:pPr algn="ctr"/>
            <a:r>
              <a:rPr lang="ar-IQ" sz="3200" b="1" dirty="0"/>
              <a:t>تضاريس القارة الافريقية  </a:t>
            </a:r>
            <a:endParaRPr lang="en-US" sz="3200" b="1" dirty="0"/>
          </a:p>
        </p:txBody>
      </p:sp>
    </p:spTree>
    <p:extLst>
      <p:ext uri="{BB962C8B-B14F-4D97-AF65-F5344CB8AC3E}">
        <p14:creationId xmlns:p14="http://schemas.microsoft.com/office/powerpoint/2010/main" val="4092998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914400"/>
            <a:ext cx="7467600" cy="4832092"/>
          </a:xfrm>
          <a:prstGeom prst="rect">
            <a:avLst/>
          </a:prstGeom>
        </p:spPr>
        <p:txBody>
          <a:bodyPr wrap="square">
            <a:spAutoFit/>
          </a:bodyPr>
          <a:lstStyle/>
          <a:p>
            <a:pPr algn="just"/>
            <a:r>
              <a:rPr lang="ar-IQ" sz="2800" dirty="0"/>
              <a:t>عند دراسة تضاريس القارة الافريقية لابد من الاشارة الى اهم المميزات التي تمتاز بها هذه التضاريس وتميزها عن غيرها من القارات وهي : </a:t>
            </a:r>
            <a:endParaRPr lang="en-US" sz="2800" dirty="0"/>
          </a:p>
          <a:p>
            <a:pPr algn="just"/>
            <a:r>
              <a:rPr lang="ar-IQ" sz="2800" dirty="0"/>
              <a:t>- تمتاز تضاريس القارة الافريقية بوجود هضبة واسعة ممتدة من منطقة الصحراء الكبرى شمالاً حتى منطقة الكاب جنوباً ويتراوح ارتفاعها ما بين ( 500 – 1500 م ) واهم </a:t>
            </a:r>
            <a:r>
              <a:rPr lang="ar-IQ" sz="2800" dirty="0" err="1"/>
              <a:t>مايميز</a:t>
            </a:r>
            <a:r>
              <a:rPr lang="ar-IQ" sz="2800" dirty="0"/>
              <a:t> هذه الهضبة هي انعدام صفة الانتقال </a:t>
            </a:r>
            <a:r>
              <a:rPr lang="ar-IQ" sz="2800" dirty="0" err="1"/>
              <a:t>التضاريسي</a:t>
            </a:r>
            <a:r>
              <a:rPr lang="ar-IQ" sz="2800" dirty="0"/>
              <a:t> </a:t>
            </a:r>
            <a:r>
              <a:rPr lang="ar-IQ" sz="2800" dirty="0" err="1"/>
              <a:t>المفاجىء</a:t>
            </a:r>
            <a:r>
              <a:rPr lang="ar-IQ" sz="2800" dirty="0"/>
              <a:t> الا انه في بعض المناطق </a:t>
            </a:r>
            <a:r>
              <a:rPr lang="ar-IQ" sz="2800" dirty="0" err="1"/>
              <a:t>فألارتفاع</a:t>
            </a:r>
            <a:r>
              <a:rPr lang="ar-IQ" sz="2800" dirty="0"/>
              <a:t> والانخفاض يمتاز بكونه تدريجياً وقد جاء ارتفاع هذه الهضبة نتيجة انخفاض المناطق المجاورة لها بسبب تأثير عوامل التعرية مما جعل الهضبة تبدو اكثر ارتفاعاً من تلك المناطق وتتباين من منطقة </a:t>
            </a:r>
            <a:r>
              <a:rPr lang="ar-IQ" sz="2800" dirty="0" err="1"/>
              <a:t>لاخرى</a:t>
            </a:r>
            <a:r>
              <a:rPr lang="ar-IQ" sz="2800" dirty="0"/>
              <a:t> نتيجة صلابة الصخور </a:t>
            </a:r>
            <a:endParaRPr lang="ar-SA" sz="2800" dirty="0"/>
          </a:p>
        </p:txBody>
      </p:sp>
    </p:spTree>
    <p:extLst>
      <p:ext uri="{BB962C8B-B14F-4D97-AF65-F5344CB8AC3E}">
        <p14:creationId xmlns:p14="http://schemas.microsoft.com/office/powerpoint/2010/main" val="207596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762000"/>
            <a:ext cx="7239000" cy="4401205"/>
          </a:xfrm>
          <a:prstGeom prst="rect">
            <a:avLst/>
          </a:prstGeom>
        </p:spPr>
        <p:txBody>
          <a:bodyPr wrap="square">
            <a:spAutoFit/>
          </a:bodyPr>
          <a:lstStyle/>
          <a:p>
            <a:pPr lvl="0" algn="just"/>
            <a:r>
              <a:rPr lang="ar-IQ" sz="2800" dirty="0"/>
              <a:t>ومقاومتها لعوامل التعرية وقد اثر التراكم الناتج من خروج الحمم البركانية في ارتفاع بعض المناطق كما هو الحال في هضبة الحبشة وكذلك نتيجة وقوفها في مناطق مرتفعة في الاصل كما هو الحال في جبال كلمنجاروا .</a:t>
            </a:r>
            <a:endParaRPr lang="en-US" sz="2800" dirty="0"/>
          </a:p>
          <a:p>
            <a:pPr lvl="0" algn="just"/>
            <a:r>
              <a:rPr lang="ar-IQ" sz="2800" dirty="0"/>
              <a:t> - تمتاز بعدم وجود السهول المنبسطة كما هو بالنسبة لقارة اسيا ويرجع سبب ذلك الى اقتراب حافة الهضبة من خط الساحل في معظم افريقيا بحيث اصبحت السهول الداخلية معدومة الى حد ما وتشذ عن ذلك الاطراف الشمالية الغربية وقد ساعد على تكوين سهولها الساحلية الالتواءات التي ادت الى تكوين الجبال الالتوائية بعيداً عن تأثير الهضبة الافريقية . </a:t>
            </a:r>
            <a:endParaRPr lang="en-US" sz="2800" dirty="0"/>
          </a:p>
        </p:txBody>
      </p:sp>
    </p:spTree>
    <p:extLst>
      <p:ext uri="{BB962C8B-B14F-4D97-AF65-F5344CB8AC3E}">
        <p14:creationId xmlns:p14="http://schemas.microsoft.com/office/powerpoint/2010/main" val="2368765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685800"/>
            <a:ext cx="7391400" cy="4524315"/>
          </a:xfrm>
          <a:prstGeom prst="rect">
            <a:avLst/>
          </a:prstGeom>
        </p:spPr>
        <p:txBody>
          <a:bodyPr wrap="square">
            <a:spAutoFit/>
          </a:bodyPr>
          <a:lstStyle/>
          <a:p>
            <a:pPr lvl="0" algn="just"/>
            <a:r>
              <a:rPr lang="ar-IQ" sz="2400" dirty="0"/>
              <a:t>- تمتاز تضاريس القارة </a:t>
            </a:r>
            <a:r>
              <a:rPr lang="ar-IQ" sz="2400" dirty="0" err="1"/>
              <a:t>الاقريقية</a:t>
            </a:r>
            <a:r>
              <a:rPr lang="ar-IQ" sz="2400" dirty="0"/>
              <a:t> بعدم وجود التعاريج الساحلية وقلة الجزر التي تواجه السواحل القارية وندره اشباه الجزر التي تمتد من القارة ولا يستثنى من ذلك سوى جزيرة مدغشقر والتي كانت جزء من الساحل ثم انفصلت منه ، ويبلغ طول خط الساحل الافريقي ( 27000 كم ) في حين يبلغ طول الساحل الاسيوي ( 58000 كم ) وتبرز هذه الميزة في المناطق التي تتكون من كتل صلبة تعرضت لانكسارات جانبية جعلت المناطق الساحلية قليلة التعاريج من انعدام الجزر واهم الجزر التي </a:t>
            </a:r>
            <a:r>
              <a:rPr lang="ar-IQ" sz="2400" dirty="0" err="1"/>
              <a:t>افتربت</a:t>
            </a:r>
            <a:r>
              <a:rPr lang="ar-IQ" sz="2400" dirty="0"/>
              <a:t> من السواحل الافريقية هي زنجبار ومدغشقر ومجموعة جزر خليج </a:t>
            </a:r>
            <a:r>
              <a:rPr lang="ar-IQ" sz="2400" dirty="0" err="1"/>
              <a:t>بافرا</a:t>
            </a:r>
            <a:r>
              <a:rPr lang="ar-IQ" sz="2400" dirty="0"/>
              <a:t> وجزر كاب </a:t>
            </a:r>
            <a:r>
              <a:rPr lang="ar-IQ" sz="2400" dirty="0" err="1"/>
              <a:t>قيرد</a:t>
            </a:r>
            <a:r>
              <a:rPr lang="ar-IQ" sz="2400" dirty="0"/>
              <a:t> ودور هذه الجز كان ضعيفاً باستثناء جزيرة زنجبار وقلة التعاريج الساحلية بالنسبة لفارة افريقيا ساعد على انعدام </a:t>
            </a:r>
            <a:r>
              <a:rPr lang="ar-IQ" sz="2400" dirty="0" err="1"/>
              <a:t>الموانىء</a:t>
            </a:r>
            <a:r>
              <a:rPr lang="ar-IQ" sz="2400" dirty="0"/>
              <a:t> الطبيعية </a:t>
            </a:r>
            <a:r>
              <a:rPr lang="ar-IQ" sz="2400" dirty="0" err="1"/>
              <a:t>بأستثناء</a:t>
            </a:r>
            <a:r>
              <a:rPr lang="ar-IQ" sz="2400" dirty="0"/>
              <a:t> بعض المناطق المحدودة التي تعرضت فيها السواحل الى حركات التوائية متمثلة في شمال وجنوب القارة . </a:t>
            </a:r>
            <a:endParaRPr lang="en-US" sz="2400" dirty="0"/>
          </a:p>
        </p:txBody>
      </p:sp>
    </p:spTree>
    <p:extLst>
      <p:ext uri="{BB962C8B-B14F-4D97-AF65-F5344CB8AC3E}">
        <p14:creationId xmlns:p14="http://schemas.microsoft.com/office/powerpoint/2010/main" val="4105584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685800"/>
            <a:ext cx="7010400" cy="4401205"/>
          </a:xfrm>
          <a:prstGeom prst="rect">
            <a:avLst/>
          </a:prstGeom>
        </p:spPr>
        <p:txBody>
          <a:bodyPr wrap="square">
            <a:spAutoFit/>
          </a:bodyPr>
          <a:lstStyle/>
          <a:p>
            <a:pPr algn="just"/>
            <a:r>
              <a:rPr lang="ar-IQ" sz="2800" dirty="0"/>
              <a:t>بسبب عوامل الارتفاع والانخفاض التي تعرضت لها اطراف القارة الافريقية وعلاقة ذلك </a:t>
            </a:r>
            <a:r>
              <a:rPr lang="ar-IQ" sz="2800" dirty="0" err="1"/>
              <a:t>بأرتفاع</a:t>
            </a:r>
            <a:r>
              <a:rPr lang="ar-IQ" sz="2800" dirty="0"/>
              <a:t> وانخفاض مناسيب المياه فقد نشأت خلجان صغيرة تصلح ان تقوم فيها بعض  </a:t>
            </a:r>
            <a:r>
              <a:rPr lang="ar-IQ" sz="2800" dirty="0" err="1"/>
              <a:t>الموانىء</a:t>
            </a:r>
            <a:r>
              <a:rPr lang="ar-IQ" sz="2800" dirty="0"/>
              <a:t> ، من النتائج التي ترتبت على انعدام </a:t>
            </a:r>
            <a:r>
              <a:rPr lang="ar-IQ" sz="2800" dirty="0" err="1"/>
              <a:t>الموانىء</a:t>
            </a:r>
            <a:r>
              <a:rPr lang="ar-IQ" sz="2800" dirty="0"/>
              <a:t> الطبيعية والارصفة القارية ابتعاد السكان عن السواحل وتركزهم الى الداخل مما ادى الى قلة اهتمام السكان بشؤون البحار المجاورة وقد اثر ذلك على العلاقات الخارجية للقارة مما جعل قلب القارة يتأخر في الانفتاح على العالم الخارجي فكانت القارة الافريقية في مؤخرة القارات التي ركزت على الكشوف الجغرافية على هدف الوصول الى داخلها . </a:t>
            </a:r>
            <a:endParaRPr lang="en-US" sz="2800" dirty="0"/>
          </a:p>
        </p:txBody>
      </p:sp>
    </p:spTree>
    <p:extLst>
      <p:ext uri="{BB962C8B-B14F-4D97-AF65-F5344CB8AC3E}">
        <p14:creationId xmlns:p14="http://schemas.microsoft.com/office/powerpoint/2010/main" val="123970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685800"/>
            <a:ext cx="7239000" cy="3847207"/>
          </a:xfrm>
          <a:prstGeom prst="rect">
            <a:avLst/>
          </a:prstGeom>
        </p:spPr>
        <p:txBody>
          <a:bodyPr wrap="square">
            <a:spAutoFit/>
          </a:bodyPr>
          <a:lstStyle/>
          <a:p>
            <a:pPr algn="just"/>
            <a:r>
              <a:rPr lang="ar-IQ" sz="2800" b="1" dirty="0"/>
              <a:t>اهم التضاريس الارضية في قارة افريقيا :  </a:t>
            </a:r>
            <a:endParaRPr lang="en-US" sz="2800" b="1" dirty="0"/>
          </a:p>
          <a:p>
            <a:pPr algn="just"/>
            <a:r>
              <a:rPr lang="ar-IQ" sz="2400" dirty="0"/>
              <a:t> </a:t>
            </a:r>
            <a:endParaRPr lang="en-US" sz="2400" dirty="0"/>
          </a:p>
          <a:p>
            <a:pPr lvl="0" algn="just"/>
            <a:r>
              <a:rPr lang="ar-IQ" sz="2400" dirty="0"/>
              <a:t>1-  </a:t>
            </a:r>
            <a:r>
              <a:rPr lang="ar-IQ" sz="2400" b="1" dirty="0"/>
              <a:t>الهضاب : </a:t>
            </a:r>
            <a:endParaRPr lang="en-US" sz="2400" b="1" dirty="0"/>
          </a:p>
          <a:p>
            <a:pPr algn="just"/>
            <a:r>
              <a:rPr lang="ar-IQ" sz="2400" dirty="0"/>
              <a:t>ان الطابع العام الذي يسود سطح القارة الافريقية هو ارتفاع الكتل القديمة الواسعة التي تحيط بها مناطق منخفضة وان صفة الارتفاع تمتاز بالتدرج البسيط .</a:t>
            </a:r>
            <a:endParaRPr lang="en-US" sz="2400" dirty="0"/>
          </a:p>
          <a:p>
            <a:pPr algn="just"/>
            <a:r>
              <a:rPr lang="ar-IQ" sz="2400" dirty="0"/>
              <a:t>من خلال ذلك نلاحظ ان نسبة 62% من مساحة القارة هي على ارتفاع 1200 قدم وتتزايد هذه النسبة في الجنوب من خط الاستواء لتصل الى 80% كما ان الاراضي التي تعلو على 3000 قدم </a:t>
            </a:r>
            <a:r>
              <a:rPr lang="ar-IQ" sz="2400" dirty="0" err="1"/>
              <a:t>لاتقل</a:t>
            </a:r>
            <a:r>
              <a:rPr lang="ar-IQ" sz="2400" dirty="0"/>
              <a:t> نسبتها عن 47% ومن اهم المناطق </a:t>
            </a:r>
            <a:r>
              <a:rPr lang="ar-IQ" sz="2400" dirty="0" err="1"/>
              <a:t>الهضبية</a:t>
            </a:r>
            <a:r>
              <a:rPr lang="ar-IQ" sz="2400" dirty="0"/>
              <a:t> في القارة الافريقية : </a:t>
            </a:r>
            <a:endParaRPr lang="en-US" sz="2400" dirty="0"/>
          </a:p>
        </p:txBody>
      </p:sp>
    </p:spTree>
    <p:extLst>
      <p:ext uri="{BB962C8B-B14F-4D97-AF65-F5344CB8AC3E}">
        <p14:creationId xmlns:p14="http://schemas.microsoft.com/office/powerpoint/2010/main" val="3335119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838200"/>
            <a:ext cx="7696200" cy="5755422"/>
          </a:xfrm>
          <a:prstGeom prst="rect">
            <a:avLst/>
          </a:prstGeom>
        </p:spPr>
        <p:txBody>
          <a:bodyPr wrap="square">
            <a:spAutoFit/>
          </a:bodyPr>
          <a:lstStyle/>
          <a:p>
            <a:pPr lvl="0" algn="just"/>
            <a:r>
              <a:rPr lang="ar-IQ" sz="2800" b="1" dirty="0"/>
              <a:t>أ- الهضبة الغربية : </a:t>
            </a:r>
            <a:endParaRPr lang="en-US" sz="2800" b="1" dirty="0"/>
          </a:p>
          <a:p>
            <a:pPr algn="just"/>
            <a:r>
              <a:rPr lang="ar-IQ" sz="2800" dirty="0"/>
              <a:t>تعتبر من اوسع الهضاب في القارة الافريقية وهي تمتد من جبال اطلس الشمالية الى نهر الكونغو وتمتاز بوجود السفوح </a:t>
            </a:r>
            <a:r>
              <a:rPr lang="ar-IQ" sz="2800" dirty="0" err="1"/>
              <a:t>التحاتية</a:t>
            </a:r>
            <a:r>
              <a:rPr lang="ar-IQ" sz="2800" dirty="0"/>
              <a:t> وتعرض هذه السفوح لحركات رافعة دفعتها الى الاعلى دون ان تؤدي الى تكوين سلاسل جبلية ونتيجة لعمليات التعرية ساعدت على ظهور الصخور القديمة التي تكونت في الاعماق وان تباين صلابة الصخور ادى الى تباين مقاومة سطح القارة لعوامل التعرية مما ساعد على انخفاض بعض المناطق وظهور الصفة الحوضية فوق سطح الهضبة وبالرغم من وجود الحواجز التي تفصل بين الاحواض الا ان الامتداد العام لها من الجنوب الغربي الى الشمال الشرقي واهم ظاهرة للسطح هي وجود المرتفعات في جميع انحاء الهضبة ومنها هضبة </a:t>
            </a:r>
            <a:r>
              <a:rPr lang="ar-IQ" sz="2800" dirty="0" err="1"/>
              <a:t>بوتش</a:t>
            </a:r>
            <a:r>
              <a:rPr lang="ar-IQ" sz="2800" dirty="0"/>
              <a:t> في شمال نيجيريا . وساهمت في عمليات التعرية النهرية نهر السنغال ونهر النيجر الاعلى والادنى . </a:t>
            </a:r>
            <a:endParaRPr lang="en-US" sz="2800" dirty="0"/>
          </a:p>
        </p:txBody>
      </p:sp>
    </p:spTree>
    <p:extLst>
      <p:ext uri="{BB962C8B-B14F-4D97-AF65-F5344CB8AC3E}">
        <p14:creationId xmlns:p14="http://schemas.microsoft.com/office/powerpoint/2010/main" val="96920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685800" y="609600"/>
            <a:ext cx="7696200" cy="5262979"/>
          </a:xfrm>
          <a:prstGeom prst="rect">
            <a:avLst/>
          </a:prstGeom>
        </p:spPr>
        <p:txBody>
          <a:bodyPr wrap="square">
            <a:spAutoFit/>
          </a:bodyPr>
          <a:lstStyle/>
          <a:p>
            <a:pPr lvl="0" algn="just"/>
            <a:r>
              <a:rPr lang="ar-IQ" dirty="0"/>
              <a:t> </a:t>
            </a:r>
            <a:r>
              <a:rPr lang="ar-IQ" sz="2800" b="1" dirty="0"/>
              <a:t>ب-</a:t>
            </a:r>
            <a:r>
              <a:rPr lang="ar-IQ" dirty="0"/>
              <a:t> </a:t>
            </a:r>
            <a:r>
              <a:rPr lang="ar-IQ" sz="2800" b="1" dirty="0"/>
              <a:t>هضبة شرق افريقيا ( الحبشة ) : </a:t>
            </a:r>
            <a:endParaRPr lang="en-US" sz="2800" b="1" dirty="0"/>
          </a:p>
          <a:p>
            <a:pPr algn="just"/>
            <a:r>
              <a:rPr lang="ar-IQ" sz="2800" dirty="0"/>
              <a:t>تأتي في مقدمة المرتفعات حيث يتراوح ارتفاعها من ( 1500 – 1800 م ) ويعود سبب الارتفاع الى تراكم </a:t>
            </a:r>
            <a:r>
              <a:rPr lang="ar-IQ" sz="2800" dirty="0" err="1"/>
              <a:t>اللافا</a:t>
            </a:r>
            <a:r>
              <a:rPr lang="ar-IQ" sz="2800" dirty="0"/>
              <a:t> البركانية ومن اهم القمم البركانية في هذه الهضبة هي رأس </a:t>
            </a:r>
            <a:r>
              <a:rPr lang="ar-IQ" sz="2800" dirty="0" err="1"/>
              <a:t>داشان</a:t>
            </a:r>
            <a:r>
              <a:rPr lang="ar-IQ" sz="2800" dirty="0"/>
              <a:t> </a:t>
            </a:r>
            <a:r>
              <a:rPr lang="ar-IQ" sz="2800" dirty="0" err="1"/>
              <a:t>وارتفاعة</a:t>
            </a:r>
            <a:r>
              <a:rPr lang="ar-IQ" sz="2800" dirty="0"/>
              <a:t> ( 4620 م ) وتتميز الهضبة بوجود اكبر تجمع للجبال البركانية منها جبال </a:t>
            </a:r>
            <a:r>
              <a:rPr lang="ar-IQ" sz="2800" dirty="0" err="1"/>
              <a:t>كلينجارو</a:t>
            </a:r>
            <a:r>
              <a:rPr lang="ar-IQ" sz="2800" dirty="0"/>
              <a:t> ، ومن اهم المظاهر التي تمتاز بها الهضبة هي وجود شقين هما الاخدود الشرقي والغربي وتوفر البحيرات وسط الشقوق ومنها في الاخدود الغربي مثل بحيرة تنجانيقا </a:t>
            </a:r>
            <a:r>
              <a:rPr lang="ar-IQ" sz="2800" dirty="0" err="1"/>
              <a:t>وادورد</a:t>
            </a:r>
            <a:r>
              <a:rPr lang="ar-IQ" sz="2800" dirty="0"/>
              <a:t> والبرت . </a:t>
            </a:r>
            <a:endParaRPr lang="en-US" sz="2800" dirty="0"/>
          </a:p>
          <a:p>
            <a:pPr algn="just"/>
            <a:r>
              <a:rPr lang="ar-IQ" sz="2800" dirty="0"/>
              <a:t>اما في الاخدود الشرقي فتوجد بحيرات صغيرة اكبرها بحيرة </a:t>
            </a:r>
            <a:r>
              <a:rPr lang="ar-IQ" sz="2800" dirty="0" err="1"/>
              <a:t>رولف</a:t>
            </a:r>
            <a:r>
              <a:rPr lang="ar-IQ" sz="2800" dirty="0"/>
              <a:t> وتكون هذه البحيرات احد مصادر تغذية نهر النيل حيث غزارة الامطار في سطح الهضبة مما ادى الى امتلاء المنخفضات ومنها بحيرة فكتوريا . </a:t>
            </a:r>
            <a:endParaRPr lang="en-US" sz="2800" dirty="0"/>
          </a:p>
        </p:txBody>
      </p:sp>
    </p:spTree>
    <p:extLst>
      <p:ext uri="{BB962C8B-B14F-4D97-AF65-F5344CB8AC3E}">
        <p14:creationId xmlns:p14="http://schemas.microsoft.com/office/powerpoint/2010/main" val="336599233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1219</Words>
  <Application>Microsoft Office PowerPoint</Application>
  <PresentationFormat>عرض على الشاشة (4:3)</PresentationFormat>
  <Paragraphs>34</Paragraphs>
  <Slides>15</Slides>
  <Notes>0</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د طلال منيهل كريم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م طلال منيهل كريم</dc:title>
  <dc:creator>KM</dc:creator>
  <cp:lastModifiedBy>مستخدم غير معروف</cp:lastModifiedBy>
  <cp:revision>14</cp:revision>
  <dcterms:created xsi:type="dcterms:W3CDTF">2020-05-08T18:33:18Z</dcterms:created>
  <dcterms:modified xsi:type="dcterms:W3CDTF">2021-10-10T20:54:25Z</dcterms:modified>
</cp:coreProperties>
</file>