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7" r:id="rId2"/>
    <p:sldId id="258" r:id="rId3"/>
    <p:sldId id="259" r:id="rId4"/>
    <p:sldId id="260" r:id="rId5"/>
    <p:sldId id="261" r:id="rId6"/>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3" d="100"/>
          <a:sy n="63" d="100"/>
        </p:scale>
        <p:origin x="-159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8033BA05-CBA2-4708-BA6E-467FF248ED56}" type="datetimeFigureOut">
              <a:rPr lang="ar-IQ" smtClean="0"/>
              <a:t>17/10/1441</a:t>
            </a:fld>
            <a:endParaRPr lang="ar-IQ"/>
          </a:p>
        </p:txBody>
      </p:sp>
      <p:sp>
        <p:nvSpPr>
          <p:cNvPr id="19" name="Footer Placeholder 18"/>
          <p:cNvSpPr>
            <a:spLocks noGrp="1"/>
          </p:cNvSpPr>
          <p:nvPr>
            <p:ph type="ftr" sz="quarter" idx="11"/>
          </p:nvPr>
        </p:nvSpPr>
        <p:spPr/>
        <p:txBody>
          <a:bodyPr/>
          <a:lstStyle/>
          <a:p>
            <a:endParaRPr lang="ar-IQ"/>
          </a:p>
        </p:txBody>
      </p:sp>
      <p:sp>
        <p:nvSpPr>
          <p:cNvPr id="27" name="Slide Number Placeholder 26"/>
          <p:cNvSpPr>
            <a:spLocks noGrp="1"/>
          </p:cNvSpPr>
          <p:nvPr>
            <p:ph type="sldNum" sz="quarter" idx="12"/>
          </p:nvPr>
        </p:nvSpPr>
        <p:spPr/>
        <p:txBody>
          <a:bodyPr/>
          <a:lstStyle/>
          <a:p>
            <a:fld id="{BDED9E3F-0E62-41DA-912B-97E81A619A02}"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8033BA05-CBA2-4708-BA6E-467FF248ED56}" type="datetimeFigureOut">
              <a:rPr lang="ar-IQ" smtClean="0"/>
              <a:t>17/10/1441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BDED9E3F-0E62-41DA-912B-97E81A619A02}"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8033BA05-CBA2-4708-BA6E-467FF248ED56}" type="datetimeFigureOut">
              <a:rPr lang="ar-IQ" smtClean="0"/>
              <a:t>17/10/1441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BDED9E3F-0E62-41DA-912B-97E81A619A02}"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8033BA05-CBA2-4708-BA6E-467FF248ED56}" type="datetimeFigureOut">
              <a:rPr lang="ar-IQ" smtClean="0"/>
              <a:t>17/10/1441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BDED9E3F-0E62-41DA-912B-97E81A619A02}"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8033BA05-CBA2-4708-BA6E-467FF248ED56}" type="datetimeFigureOut">
              <a:rPr lang="ar-IQ" smtClean="0"/>
              <a:t>17/10/1441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BDED9E3F-0E62-41DA-912B-97E81A619A02}"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8033BA05-CBA2-4708-BA6E-467FF248ED56}" type="datetimeFigureOut">
              <a:rPr lang="ar-IQ" smtClean="0"/>
              <a:t>17/10/1441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BDED9E3F-0E62-41DA-912B-97E81A619A02}"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8033BA05-CBA2-4708-BA6E-467FF248ED56}" type="datetimeFigureOut">
              <a:rPr lang="ar-IQ" smtClean="0"/>
              <a:t>17/10/1441</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BDED9E3F-0E62-41DA-912B-97E81A619A02}"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8033BA05-CBA2-4708-BA6E-467FF248ED56}" type="datetimeFigureOut">
              <a:rPr lang="ar-IQ" smtClean="0"/>
              <a:t>17/10/1441</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BDED9E3F-0E62-41DA-912B-97E81A619A02}"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33BA05-CBA2-4708-BA6E-467FF248ED56}" type="datetimeFigureOut">
              <a:rPr lang="ar-IQ" smtClean="0"/>
              <a:t>17/10/1441</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BDED9E3F-0E62-41DA-912B-97E81A619A02}"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8033BA05-CBA2-4708-BA6E-467FF248ED56}" type="datetimeFigureOut">
              <a:rPr lang="ar-IQ" smtClean="0"/>
              <a:t>17/10/1441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BDED9E3F-0E62-41DA-912B-97E81A619A02}"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8033BA05-CBA2-4708-BA6E-467FF248ED56}" type="datetimeFigureOut">
              <a:rPr lang="ar-IQ" smtClean="0"/>
              <a:t>17/10/1441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a:xfrm>
            <a:off x="8077200" y="6356350"/>
            <a:ext cx="609600" cy="365125"/>
          </a:xfrm>
        </p:spPr>
        <p:txBody>
          <a:bodyPr/>
          <a:lstStyle/>
          <a:p>
            <a:fld id="{BDED9E3F-0E62-41DA-912B-97E81A619A02}" type="slidenum">
              <a:rPr lang="ar-IQ" smtClean="0"/>
              <a:t>‹#›</a:t>
            </a:fld>
            <a:endParaRPr lang="ar-IQ"/>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033BA05-CBA2-4708-BA6E-467FF248ED56}" type="datetimeFigureOut">
              <a:rPr lang="ar-IQ" smtClean="0"/>
              <a:t>17/10/1441</a:t>
            </a:fld>
            <a:endParaRPr lang="ar-IQ"/>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IQ"/>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DED9E3F-0E62-41DA-912B-97E81A619A02}" type="slidenum">
              <a:rPr lang="ar-IQ" smtClean="0"/>
              <a:t>‹#›</a:t>
            </a:fld>
            <a:endParaRPr lang="ar-IQ"/>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r>
              <a:rPr lang="ar-IQ" sz="3600" dirty="0" smtClean="0"/>
              <a:t>وزارة التعليم العالي والبحث العلمي</a:t>
            </a:r>
            <a:br>
              <a:rPr lang="ar-IQ" sz="3600" dirty="0" smtClean="0"/>
            </a:br>
            <a:r>
              <a:rPr lang="ar-IQ" sz="3600" dirty="0" smtClean="0"/>
              <a:t>جامعة ديالى للعلوم الانسانية/كلية التربية</a:t>
            </a:r>
            <a:br>
              <a:rPr lang="ar-IQ" sz="3600" dirty="0" smtClean="0"/>
            </a:br>
            <a:r>
              <a:rPr lang="ar-IQ" sz="3600" dirty="0" smtClean="0"/>
              <a:t>قسم الجغرافية /الدراسة </a:t>
            </a:r>
            <a:r>
              <a:rPr lang="ar-IQ" sz="3600" dirty="0" smtClean="0"/>
              <a:t>المسائية</a:t>
            </a:r>
            <a:br>
              <a:rPr lang="ar-IQ" sz="3600" dirty="0" smtClean="0"/>
            </a:br>
            <a:r>
              <a:rPr lang="ar-IQ" sz="3600" dirty="0" smtClean="0"/>
              <a:t>الريف</a:t>
            </a:r>
            <a:r>
              <a:rPr lang="en-US" sz="3600" dirty="0" smtClean="0"/>
              <a:t>  </a:t>
            </a:r>
            <a:r>
              <a:rPr lang="ar-IQ" sz="3600" dirty="0" smtClean="0"/>
              <a:t> </a:t>
            </a:r>
            <a:r>
              <a:rPr lang="ar-IQ" sz="3600" dirty="0" smtClean="0"/>
              <a:t>المرحلة </a:t>
            </a:r>
            <a:r>
              <a:rPr lang="ar-IQ" sz="3600" dirty="0" smtClean="0"/>
              <a:t>الثانية /الجغرافية</a:t>
            </a:r>
            <a:endParaRPr lang="ar-IQ" sz="3600" dirty="0"/>
          </a:p>
        </p:txBody>
      </p:sp>
      <p:sp>
        <p:nvSpPr>
          <p:cNvPr id="3" name="عنوان فرعي 2"/>
          <p:cNvSpPr>
            <a:spLocks noGrp="1"/>
          </p:cNvSpPr>
          <p:nvPr>
            <p:ph type="subTitle" idx="1"/>
          </p:nvPr>
        </p:nvSpPr>
        <p:spPr/>
        <p:txBody>
          <a:bodyPr>
            <a:normAutofit/>
          </a:bodyPr>
          <a:lstStyle/>
          <a:p>
            <a:r>
              <a:rPr lang="ar-IQ" sz="3600" dirty="0" smtClean="0"/>
              <a:t>م. م </a:t>
            </a:r>
            <a:r>
              <a:rPr lang="ar-IQ" sz="3600" dirty="0" smtClean="0"/>
              <a:t>نور رشيد حميد</a:t>
            </a:r>
            <a:endParaRPr lang="ar-IQ" sz="3600" dirty="0"/>
          </a:p>
        </p:txBody>
      </p:sp>
    </p:spTree>
    <p:extLst>
      <p:ext uri="{BB962C8B-B14F-4D97-AF65-F5344CB8AC3E}">
        <p14:creationId xmlns:p14="http://schemas.microsoft.com/office/powerpoint/2010/main" val="4095801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dirty="0"/>
          </a:p>
        </p:txBody>
      </p:sp>
      <p:sp>
        <p:nvSpPr>
          <p:cNvPr id="3" name="عنصر نائب للمحتوى 2"/>
          <p:cNvSpPr>
            <a:spLocks noGrp="1"/>
          </p:cNvSpPr>
          <p:nvPr>
            <p:ph idx="1"/>
          </p:nvPr>
        </p:nvSpPr>
        <p:spPr/>
        <p:txBody>
          <a:bodyPr>
            <a:normAutofit fontScale="92500"/>
          </a:bodyPr>
          <a:lstStyle/>
          <a:p>
            <a:r>
              <a:rPr lang="ar-IQ" dirty="0"/>
              <a:t>اسس الادارة الريفية </a:t>
            </a:r>
            <a:endParaRPr lang="en-US" dirty="0"/>
          </a:p>
          <a:p>
            <a:r>
              <a:rPr lang="ar-IQ" dirty="0"/>
              <a:t>سؤال //يتضمن التخطيط الريفي مجموعة من الاسس للإدارة الريفية ؟ ما هي هذه الاسس عددها </a:t>
            </a:r>
            <a:endParaRPr lang="en-US" dirty="0"/>
          </a:p>
          <a:p>
            <a:r>
              <a:rPr lang="ar-IQ" dirty="0"/>
              <a:t>الجواب:- على شكل نقاط صفحة 192</a:t>
            </a:r>
            <a:endParaRPr lang="en-US" dirty="0"/>
          </a:p>
          <a:p>
            <a:r>
              <a:rPr lang="ar-IQ" dirty="0"/>
              <a:t>سؤال //هنالك ثلاثة متغيرات يجب اخذها بنظر الاعتبار عند حساب ميزانية الارض ماهي هذه المتغيرات </a:t>
            </a:r>
            <a:endParaRPr lang="en-US" dirty="0"/>
          </a:p>
          <a:p>
            <a:r>
              <a:rPr lang="ar-IQ" dirty="0"/>
              <a:t>الجواب //على شكل نقاط الصفحة 194</a:t>
            </a:r>
            <a:endParaRPr lang="en-US" dirty="0"/>
          </a:p>
          <a:p>
            <a:r>
              <a:rPr lang="ar-IQ" dirty="0"/>
              <a:t>سؤال//يعد نظام التخطيط وسلبية تؤمن استخدام الارض عن طريق تنظيمات القانونية التخطيطية يصبح بالإمكان منع بعض انماط التطور غير المرغوب </a:t>
            </a:r>
            <a:r>
              <a:rPr lang="ar-IQ" dirty="0" err="1"/>
              <a:t>فيهامن</a:t>
            </a:r>
            <a:r>
              <a:rPr lang="ar-IQ" dirty="0"/>
              <a:t> جهة واجبار مالك الارض على استخدام ارضه وفقا للخطة من جهة اخرى </a:t>
            </a:r>
            <a:endParaRPr lang="en-US" dirty="0"/>
          </a:p>
          <a:p>
            <a:endParaRPr lang="ar-IQ" dirty="0"/>
          </a:p>
        </p:txBody>
      </p:sp>
    </p:spTree>
    <p:extLst>
      <p:ext uri="{BB962C8B-B14F-4D97-AF65-F5344CB8AC3E}">
        <p14:creationId xmlns:p14="http://schemas.microsoft.com/office/powerpoint/2010/main" val="1659680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lnSpcReduction="10000"/>
          </a:bodyPr>
          <a:lstStyle/>
          <a:p>
            <a:r>
              <a:rPr lang="ar-IQ" dirty="0"/>
              <a:t>سؤال //تسعى السياسة الزراعية في الوطن العربي الى تحقيق مجموعة من الاستراتيجيات للوصول الى الامن الغذائي العربي ؟</a:t>
            </a:r>
            <a:endParaRPr lang="en-US" dirty="0"/>
          </a:p>
          <a:p>
            <a:r>
              <a:rPr lang="ar-IQ" dirty="0"/>
              <a:t>ماهي هذه الاستراتيجيات </a:t>
            </a:r>
            <a:endParaRPr lang="en-US" dirty="0"/>
          </a:p>
          <a:p>
            <a:r>
              <a:rPr lang="ar-IQ" dirty="0"/>
              <a:t>الجواب //</a:t>
            </a:r>
            <a:endParaRPr lang="en-US" dirty="0"/>
          </a:p>
          <a:p>
            <a:r>
              <a:rPr lang="ar-IQ" dirty="0"/>
              <a:t>1- الاهداف المشتركة للتنمية الغذائية</a:t>
            </a:r>
            <a:endParaRPr lang="en-US" dirty="0"/>
          </a:p>
          <a:p>
            <a:r>
              <a:rPr lang="ar-IQ" dirty="0"/>
              <a:t>2-يقوم العمل العربي المشرك لتنمية الغذاء على اساس تعزيز الصالح الاقتصادي المباشر لجميع الاقطار المشتركة في هذا العمل </a:t>
            </a:r>
            <a:endParaRPr lang="en-US" dirty="0"/>
          </a:p>
          <a:p>
            <a:r>
              <a:rPr lang="ar-IQ" dirty="0"/>
              <a:t>3- يقوم التوسع الزراعي المشرك على اسس اقتصادية وبذألك يتم التوسع في الناطق والمشروعات والحاصلات الاقل تكلفة والاوفر انتاجا مما يتيح استخدام افضل للماد الزراعية</a:t>
            </a:r>
            <a:endParaRPr lang="en-US" dirty="0"/>
          </a:p>
          <a:p>
            <a:endParaRPr lang="ar-IQ" dirty="0"/>
          </a:p>
        </p:txBody>
      </p:sp>
    </p:spTree>
    <p:extLst>
      <p:ext uri="{BB962C8B-B14F-4D97-AF65-F5344CB8AC3E}">
        <p14:creationId xmlns:p14="http://schemas.microsoft.com/office/powerpoint/2010/main" val="2324577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92500" lnSpcReduction="20000"/>
          </a:bodyPr>
          <a:lstStyle/>
          <a:p>
            <a:r>
              <a:rPr lang="ar-IQ" dirty="0"/>
              <a:t>4- تتطلب مواجهة المشكلة تدبير التمويل المشترك بالقدر الذي يكفي لتحقيق الاهداف المشتركة في السيطرة على المشتركة في السيطرة على هذه المشكلة </a:t>
            </a:r>
            <a:endParaRPr lang="en-US" dirty="0"/>
          </a:p>
          <a:p>
            <a:r>
              <a:rPr lang="ar-IQ" dirty="0"/>
              <a:t>5- يخص التوسع الراسي يلزم تعميق وتوسيع نطاق البحث العلمي الزراعي وتطوير التقنية الزراعية المناسبة للبيئة العربية ومن ناحية اخرى فان امكان رفع مستوى اللغات بصورة مستمرة هو رهن التطور العلمي والبحث الزراعي المستمر </a:t>
            </a:r>
            <a:endParaRPr lang="en-US" dirty="0"/>
          </a:p>
          <a:p>
            <a:r>
              <a:rPr lang="ar-IQ" dirty="0"/>
              <a:t>سؤال// ما هي الاسس التي تقوم عليها استراتيجية السياسة الزراعية في العراق </a:t>
            </a:r>
            <a:endParaRPr lang="en-US" dirty="0"/>
          </a:p>
          <a:p>
            <a:r>
              <a:rPr lang="ar-IQ" dirty="0"/>
              <a:t>الجواب //</a:t>
            </a:r>
            <a:endParaRPr lang="en-US" dirty="0"/>
          </a:p>
          <a:p>
            <a:r>
              <a:rPr lang="ar-IQ" dirty="0"/>
              <a:t>1- تعميق التحولات الاشتراكية في الريف</a:t>
            </a:r>
            <a:endParaRPr lang="en-US" dirty="0"/>
          </a:p>
          <a:p>
            <a:r>
              <a:rPr lang="ar-IQ" dirty="0"/>
              <a:t>2- تقليل التفاوت بين الريف والمدينة </a:t>
            </a:r>
            <a:endParaRPr lang="en-US" dirty="0"/>
          </a:p>
          <a:p>
            <a:r>
              <a:rPr lang="ar-IQ" dirty="0"/>
              <a:t>3-  الاهتمام بالتخطيط الاقليمي وتهيئة مستلزماته </a:t>
            </a:r>
            <a:endParaRPr lang="en-US" dirty="0"/>
          </a:p>
          <a:p>
            <a:r>
              <a:rPr lang="ar-IQ" dirty="0"/>
              <a:t>4- وضع خطط بعيدة المدى </a:t>
            </a:r>
            <a:endParaRPr lang="en-US" dirty="0"/>
          </a:p>
          <a:p>
            <a:endParaRPr lang="ar-IQ" dirty="0"/>
          </a:p>
        </p:txBody>
      </p:sp>
    </p:spTree>
    <p:extLst>
      <p:ext uri="{BB962C8B-B14F-4D97-AF65-F5344CB8AC3E}">
        <p14:creationId xmlns:p14="http://schemas.microsoft.com/office/powerpoint/2010/main" val="2030085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r>
              <a:rPr lang="ar-IQ" dirty="0"/>
              <a:t>5- الموازنة بين الاهداف الاقتصادية والاجتماعية </a:t>
            </a:r>
            <a:endParaRPr lang="en-US" dirty="0"/>
          </a:p>
          <a:p>
            <a:r>
              <a:rPr lang="ar-IQ" dirty="0"/>
              <a:t>6- الموازنة بين خطة التنمية الزراعية وخطط القطاعات الاقتصادية الاخرى </a:t>
            </a:r>
            <a:endParaRPr lang="en-US" dirty="0"/>
          </a:p>
          <a:p>
            <a:r>
              <a:rPr lang="ar-IQ" dirty="0"/>
              <a:t>7- الموازنة بين الاهداف الانتاجية لكافة فروع القطاعات الزراعية </a:t>
            </a:r>
            <a:endParaRPr lang="en-US" dirty="0"/>
          </a:p>
          <a:p>
            <a:r>
              <a:rPr lang="ar-IQ" dirty="0"/>
              <a:t>8- تبني المشاريع الزراعية المتكاملة </a:t>
            </a:r>
            <a:endParaRPr lang="en-US" dirty="0"/>
          </a:p>
          <a:p>
            <a:r>
              <a:rPr lang="ar-IQ" dirty="0"/>
              <a:t>9- التأكيد على استراتيجية القطاع العام في التنمية الزراعية </a:t>
            </a:r>
            <a:endParaRPr lang="en-US" dirty="0"/>
          </a:p>
          <a:p>
            <a:r>
              <a:rPr lang="ar-IQ" dirty="0"/>
              <a:t>10- الموازنة بين استخدام المكننة ولأيدي العاملة </a:t>
            </a:r>
            <a:endParaRPr lang="en-US" dirty="0"/>
          </a:p>
          <a:p>
            <a:r>
              <a:rPr lang="ar-IQ" dirty="0"/>
              <a:t>11- الموازنة النوعية للاستهلاك الغذائي </a:t>
            </a:r>
            <a:endParaRPr lang="en-US" dirty="0"/>
          </a:p>
          <a:p>
            <a:endParaRPr lang="ar-IQ" dirty="0"/>
          </a:p>
        </p:txBody>
      </p:sp>
    </p:spTree>
    <p:extLst>
      <p:ext uri="{BB962C8B-B14F-4D97-AF65-F5344CB8AC3E}">
        <p14:creationId xmlns:p14="http://schemas.microsoft.com/office/powerpoint/2010/main" val="16214063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TotalTime>
  <Words>312</Words>
  <Application>Microsoft Office PowerPoint</Application>
  <PresentationFormat>عرض على الشاشة (3:4)‏</PresentationFormat>
  <Paragraphs>29</Paragraphs>
  <Slides>5</Slides>
  <Notes>0</Notes>
  <HiddenSlides>0</HiddenSlides>
  <MMClips>0</MMClips>
  <ScaleCrop>false</ScaleCrop>
  <HeadingPairs>
    <vt:vector size="4" baseType="variant">
      <vt:variant>
        <vt:lpstr>نسق</vt:lpstr>
      </vt:variant>
      <vt:variant>
        <vt:i4>1</vt:i4>
      </vt:variant>
      <vt:variant>
        <vt:lpstr>عناوين الشرائح</vt:lpstr>
      </vt:variant>
      <vt:variant>
        <vt:i4>5</vt:i4>
      </vt:variant>
    </vt:vector>
  </HeadingPairs>
  <TitlesOfParts>
    <vt:vector size="6" baseType="lpstr">
      <vt:lpstr>تدفق</vt:lpstr>
      <vt:lpstr>وزارة التعليم العالي والبحث العلمي جامعة ديالى للعلوم الانسانية/كلية التربية قسم الجغرافية /الدراسة المسائية الريف   المرحلة الثانية /الجغرافية</vt:lpstr>
      <vt:lpstr>عرض تقديمي في PowerPoint</vt:lpstr>
      <vt:lpstr>عرض تقديمي في PowerPoint</vt:lpstr>
      <vt:lpstr>عرض تقديمي في PowerPoint</vt:lpstr>
      <vt:lpstr>عرض تقديمي في PowerPoint</vt:lpstr>
    </vt:vector>
  </TitlesOfParts>
  <Company>Microsoft (C)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وزارة التعليم العالي والبحث العلمي جامعة ديالى للعلوم الانسانية/كلية التربية قسم الجغرافية /الدراسة المسائية الريف   المرحلة الثانية /الجغرافية</dc:title>
  <dc:creator>Smart</dc:creator>
  <cp:lastModifiedBy>Smart</cp:lastModifiedBy>
  <cp:revision>1</cp:revision>
  <dcterms:created xsi:type="dcterms:W3CDTF">2020-06-07T21:41:23Z</dcterms:created>
  <dcterms:modified xsi:type="dcterms:W3CDTF">2020-06-07T21:47:33Z</dcterms:modified>
</cp:coreProperties>
</file>