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5CDB6DE7-CE83-4425-B35B-6119A2192B62}"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213991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5CDB6DE7-CE83-4425-B35B-6119A2192B62}"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2234319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5CDB6DE7-CE83-4425-B35B-6119A2192B62}"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4147084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5CDB6DE7-CE83-4425-B35B-6119A2192B62}"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144168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5CDB6DE7-CE83-4425-B35B-6119A2192B62}"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357103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5CDB6DE7-CE83-4425-B35B-6119A2192B62}"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369006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5CDB6DE7-CE83-4425-B35B-6119A2192B62}"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2615767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5CDB6DE7-CE83-4425-B35B-6119A2192B62}"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4195949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CDB6DE7-CE83-4425-B35B-6119A2192B62}"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1805144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CDB6DE7-CE83-4425-B35B-6119A2192B62}"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622506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CDB6DE7-CE83-4425-B35B-6119A2192B62}"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1E36901-5BDF-4D8E-A8CE-08C36AA2650F}" type="slidenum">
              <a:rPr lang="ar-SA" smtClean="0"/>
              <a:t>‹#›</a:t>
            </a:fld>
            <a:endParaRPr lang="ar-SA"/>
          </a:p>
        </p:txBody>
      </p:sp>
    </p:spTree>
    <p:extLst>
      <p:ext uri="{BB962C8B-B14F-4D97-AF65-F5344CB8AC3E}">
        <p14:creationId xmlns:p14="http://schemas.microsoft.com/office/powerpoint/2010/main" val="261236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CDB6DE7-CE83-4425-B35B-6119A2192B62}"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1E36901-5BDF-4D8E-A8CE-08C36AA2650F}" type="slidenum">
              <a:rPr lang="ar-SA" smtClean="0"/>
              <a:t>‹#›</a:t>
            </a:fld>
            <a:endParaRPr lang="ar-SA"/>
          </a:p>
        </p:txBody>
      </p:sp>
    </p:spTree>
    <p:extLst>
      <p:ext uri="{BB962C8B-B14F-4D97-AF65-F5344CB8AC3E}">
        <p14:creationId xmlns:p14="http://schemas.microsoft.com/office/powerpoint/2010/main" val="1894133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1538321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457200"/>
            <a:ext cx="7848600" cy="4832092"/>
          </a:xfrm>
          <a:prstGeom prst="rect">
            <a:avLst/>
          </a:prstGeom>
        </p:spPr>
        <p:txBody>
          <a:bodyPr wrap="square">
            <a:spAutoFit/>
          </a:bodyPr>
          <a:lstStyle/>
          <a:p>
            <a:pPr algn="just"/>
            <a:r>
              <a:rPr lang="ar-IQ" sz="2800" dirty="0"/>
              <a:t>تظهر على هذه الجبال تكوينات الزمن الجيولوجي الأول حيث صخور </a:t>
            </a:r>
            <a:r>
              <a:rPr lang="ar-IQ" sz="2800" dirty="0" err="1"/>
              <a:t>الشيست</a:t>
            </a:r>
            <a:r>
              <a:rPr lang="ar-IQ" sz="2800" dirty="0"/>
              <a:t> , إضافة إلى بعض القمم البركانية كما في هضبة </a:t>
            </a:r>
            <a:r>
              <a:rPr lang="ar-IQ" sz="2800" dirty="0" err="1"/>
              <a:t>اثرتون</a:t>
            </a:r>
            <a:r>
              <a:rPr lang="ar-IQ" sz="2800" dirty="0"/>
              <a:t> في ولاية </a:t>
            </a:r>
            <a:r>
              <a:rPr lang="ar-IQ" sz="2800" dirty="0" err="1"/>
              <a:t>كويزلاند</a:t>
            </a:r>
            <a:r>
              <a:rPr lang="ar-IQ" sz="2800" dirty="0"/>
              <a:t> , وظهور الصخور الرملية كما في الجبل الأزرق غرب مدينة سدني. وتختفي السلاسل الجبلية في مضيق باس جنوبا لتظهر مرة أخرى في جزيرة تسمانيا لتمثل امتدادا طبيعيا لها  وعلى أجزائها الشرقية.</a:t>
            </a:r>
            <a:endParaRPr lang="en-US" sz="2800" dirty="0"/>
          </a:p>
          <a:p>
            <a:pPr algn="just"/>
            <a:r>
              <a:rPr lang="ar-IQ" sz="2800" dirty="0"/>
              <a:t>وتمثل أودية الزمن الجليدي في الجزيرة الحدود الجنوبية لهذه الجبال , وجزيرة تسمانيا هي الوحيدة من ارض القارة التي تعرضت للزحف الجليدي بسبب موقعها المتطرف البعيد عن خط الاستواء والقريب من الدائرة القطبية الجنوبية اذ تظهر على سطحها أثار هذه التعرية مثل الجزر </a:t>
            </a:r>
            <a:r>
              <a:rPr lang="ar-IQ" sz="2800" dirty="0" err="1"/>
              <a:t>والفيوردات</a:t>
            </a:r>
            <a:r>
              <a:rPr lang="ar-IQ" sz="2800" dirty="0"/>
              <a:t> والأودية المعلقة والبحيرات.</a:t>
            </a:r>
            <a:endParaRPr lang="en-US" sz="2800" dirty="0"/>
          </a:p>
        </p:txBody>
      </p:sp>
    </p:spTree>
    <p:extLst>
      <p:ext uri="{BB962C8B-B14F-4D97-AF65-F5344CB8AC3E}">
        <p14:creationId xmlns:p14="http://schemas.microsoft.com/office/powerpoint/2010/main" val="3650851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0"/>
            <a:ext cx="7848600" cy="4832092"/>
          </a:xfrm>
          <a:prstGeom prst="rect">
            <a:avLst/>
          </a:prstGeom>
        </p:spPr>
        <p:txBody>
          <a:bodyPr wrap="square">
            <a:spAutoFit/>
          </a:bodyPr>
          <a:lstStyle/>
          <a:p>
            <a:pPr algn="just"/>
            <a:r>
              <a:rPr lang="ar-IQ" sz="2800" dirty="0"/>
              <a:t>تظهر على هذه الجبال تكوينات الزمن الجيولوجي الأول حيث صخور </a:t>
            </a:r>
            <a:r>
              <a:rPr lang="ar-IQ" sz="2800" dirty="0" err="1"/>
              <a:t>الشيست</a:t>
            </a:r>
            <a:r>
              <a:rPr lang="ar-IQ" sz="2800" dirty="0"/>
              <a:t> , إضافة إلى بعض القمم البركانية كما في هضبة </a:t>
            </a:r>
            <a:r>
              <a:rPr lang="ar-IQ" sz="2800" dirty="0" err="1"/>
              <a:t>اثرتون</a:t>
            </a:r>
            <a:r>
              <a:rPr lang="ar-IQ" sz="2800" dirty="0"/>
              <a:t> في ولاية </a:t>
            </a:r>
            <a:r>
              <a:rPr lang="ar-IQ" sz="2800" dirty="0" err="1"/>
              <a:t>كويزلاند</a:t>
            </a:r>
            <a:r>
              <a:rPr lang="ar-IQ" sz="2800" dirty="0"/>
              <a:t> , وظهور الصخور الرملية كما في الجبل الأزرق غرب مدينة سدني. وتختفي السلاسل الجبلية في مضيق باس جنوبا لتظهر مرة أخرى في جزيرة تسمانيا لتمثل امتدادا طبيعيا لها  وعلى أجزائها الشرقية.</a:t>
            </a:r>
            <a:endParaRPr lang="en-US" sz="2800" dirty="0"/>
          </a:p>
          <a:p>
            <a:pPr algn="just"/>
            <a:r>
              <a:rPr lang="ar-IQ" sz="2800" dirty="0"/>
              <a:t>وتمثل أودية الزمن الجليدي في الجزيرة الحدود الجنوبية لهذه الجبال , وجزيرة تسمانيا هي الوحيدة من ارض القارة التي تعرضت للزحف الجليدي بسبب موقعها المتطرف البعيد عن خط الاستواء والقريب من الدائرة القطبية الجنوبية اذ تظهر على سطحها أثار هذه التعرية مثل الجزر </a:t>
            </a:r>
            <a:r>
              <a:rPr lang="ar-IQ" sz="2800" dirty="0" err="1"/>
              <a:t>والفيوردات</a:t>
            </a:r>
            <a:r>
              <a:rPr lang="ar-IQ" sz="2800" dirty="0"/>
              <a:t> والأودية المعلقة والبحيرات.</a:t>
            </a:r>
            <a:endParaRPr lang="en-US" sz="2800" dirty="0"/>
          </a:p>
        </p:txBody>
      </p:sp>
    </p:spTree>
    <p:extLst>
      <p:ext uri="{BB962C8B-B14F-4D97-AF65-F5344CB8AC3E}">
        <p14:creationId xmlns:p14="http://schemas.microsoft.com/office/powerpoint/2010/main" val="3716167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0"/>
            <a:ext cx="8153400" cy="5693866"/>
          </a:xfrm>
          <a:prstGeom prst="rect">
            <a:avLst/>
          </a:prstGeom>
        </p:spPr>
        <p:txBody>
          <a:bodyPr wrap="square">
            <a:spAutoFit/>
          </a:bodyPr>
          <a:lstStyle/>
          <a:p>
            <a:pPr algn="just"/>
            <a:r>
              <a:rPr lang="ar-IQ" sz="2800" dirty="0"/>
              <a:t>ثانيا : - </a:t>
            </a:r>
            <a:r>
              <a:rPr lang="ar-IQ" sz="2800" u="sng" dirty="0"/>
              <a:t>السهول الوسطى</a:t>
            </a:r>
            <a:r>
              <a:rPr lang="ar-IQ" sz="2800" dirty="0"/>
              <a:t> </a:t>
            </a:r>
            <a:endParaRPr lang="en-US" sz="2800" dirty="0"/>
          </a:p>
          <a:p>
            <a:pPr algn="just"/>
            <a:r>
              <a:rPr lang="ar-IQ" sz="2800" dirty="0"/>
              <a:t>           تقع بين المرتفعات الشرقية شرقا والهضبة الغربية غربا ومن خليج </a:t>
            </a:r>
            <a:r>
              <a:rPr lang="ar-IQ" sz="2800" dirty="0" err="1"/>
              <a:t>كاربنتاريا</a:t>
            </a:r>
            <a:r>
              <a:rPr lang="ar-IQ" sz="2800" dirty="0"/>
              <a:t> </a:t>
            </a:r>
            <a:r>
              <a:rPr lang="ar-IQ" sz="2800"/>
              <a:t>شمالا ومصب </a:t>
            </a:r>
            <a:r>
              <a:rPr lang="ar-IQ" sz="2800" dirty="0"/>
              <a:t>نهر ميري </a:t>
            </a:r>
            <a:r>
              <a:rPr lang="ar-IQ" sz="2800" dirty="0" err="1"/>
              <a:t>دارلنج</a:t>
            </a:r>
            <a:r>
              <a:rPr lang="ar-IQ" sz="2800" dirty="0"/>
              <a:t> . وهي عبارة عن سهول واسعة لا تقطعها إي مظاهر جبلية او </a:t>
            </a:r>
            <a:r>
              <a:rPr lang="ar-IQ" sz="2800" dirty="0" err="1"/>
              <a:t>هضبية</a:t>
            </a:r>
            <a:r>
              <a:rPr lang="ar-IQ" sz="2800" dirty="0"/>
              <a:t> ولا يزيد ارتفاع أعلى مناطقها عن 150 م عن مستوى سطح البحر , ويعتبر الجزء الجنوبي من هذه السهول اقل ارتفاعا من الاجزاء الشمالية.</a:t>
            </a:r>
            <a:endParaRPr lang="en-US" sz="2800" dirty="0"/>
          </a:p>
          <a:p>
            <a:pPr algn="just"/>
            <a:r>
              <a:rPr lang="ar-IQ" sz="2800" dirty="0"/>
              <a:t>يتكون السهل من ثلاثة أجزاء ,الشمالي منها الاعلى يحيط بخليج </a:t>
            </a:r>
            <a:r>
              <a:rPr lang="ar-IQ" sz="2800" dirty="0" err="1"/>
              <a:t>كاربنتاريا</a:t>
            </a:r>
            <a:r>
              <a:rPr lang="ar-IQ" sz="2800" dirty="0"/>
              <a:t> وينحدر نحوه بشكل تدريجي غير محسوس وتجري فيه مجموعة من الانهار القصيرة </a:t>
            </a:r>
            <a:r>
              <a:rPr lang="ar-IQ" sz="2800" dirty="0" err="1"/>
              <a:t>التى</a:t>
            </a:r>
            <a:r>
              <a:rPr lang="ar-IQ" sz="2800" dirty="0"/>
              <a:t> تجري في فصل الصيف المطير, والجزء الاوسط منه يكون  منخفضا خصوصا الجزء الذي تشغله بحيرة أيري التي تنخفض 11 م عن مستوى سطح البحر, وتحتل هذه المنطقة قلب الحوض الارتوازي العظيم الذي يختزن في تكويناته الصخرية الرسوبية كميات هائلة من المياه الجوفية القديمة. </a:t>
            </a:r>
            <a:endParaRPr lang="en-US" sz="2800" dirty="0"/>
          </a:p>
        </p:txBody>
      </p:sp>
    </p:spTree>
    <p:extLst>
      <p:ext uri="{BB962C8B-B14F-4D97-AF65-F5344CB8AC3E}">
        <p14:creationId xmlns:p14="http://schemas.microsoft.com/office/powerpoint/2010/main" val="2134866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381000"/>
            <a:ext cx="8077200" cy="5262979"/>
          </a:xfrm>
          <a:prstGeom prst="rect">
            <a:avLst/>
          </a:prstGeom>
        </p:spPr>
        <p:txBody>
          <a:bodyPr wrap="square">
            <a:spAutoFit/>
          </a:bodyPr>
          <a:lstStyle/>
          <a:p>
            <a:pPr algn="just"/>
            <a:r>
              <a:rPr lang="ar-IQ" sz="2800" dirty="0"/>
              <a:t>وفي الجزء الجنوبي من السهول تظهر منطقة حوض ميري </a:t>
            </a:r>
            <a:r>
              <a:rPr lang="ar-IQ" sz="2800" dirty="0" err="1"/>
              <a:t>دارلنج</a:t>
            </a:r>
            <a:r>
              <a:rPr lang="ar-IQ" sz="2800" dirty="0"/>
              <a:t> الذي يضم أهم نظام نهري في القارة وهو النهر الذي يحمل نفس الاسم ويبلغ طوله حوالي 2500 كم  وتكونت المنطقة في الزمن الجيولوجي الثالث وهي تكوينات رسوبية حديثة حملتها الانهار من المرتفعات الشرقية ,</a:t>
            </a:r>
            <a:endParaRPr lang="en-US" sz="2800" dirty="0"/>
          </a:p>
          <a:p>
            <a:pPr algn="just"/>
            <a:r>
              <a:rPr lang="ar-IQ" sz="2800" dirty="0"/>
              <a:t>لقد تعرضت السهول الوسطى الى الغمر البحري وتراجع مياه البحر عدة مرات, ويرجع تكوينها الى العصر </a:t>
            </a:r>
            <a:r>
              <a:rPr lang="ar-IQ" sz="2800" dirty="0" err="1"/>
              <a:t>الكريتاسي</a:t>
            </a:r>
            <a:r>
              <a:rPr lang="ar-IQ" sz="2800" dirty="0"/>
              <a:t> وكونت بفعل الغمر البحري طبقات ضخمة من التكوينات الرسوبية ’ وبعد انحسار مياه البحر تعرضت الطبقات الصخرية الى عملية رفع في بعض المناطق ورفع وهبوط في منتصف الحوض وامتلأت في إعقاب ذلك المناطق الحوضية بتكوينات الزمن الجيولوجي الثالث الحديثة , إذ أن كل المنطقة السهلية الوسطى من الشمال </a:t>
            </a:r>
            <a:endParaRPr lang="ar-SA" sz="2800" dirty="0"/>
          </a:p>
        </p:txBody>
      </p:sp>
    </p:spTree>
    <p:extLst>
      <p:ext uri="{BB962C8B-B14F-4D97-AF65-F5344CB8AC3E}">
        <p14:creationId xmlns:p14="http://schemas.microsoft.com/office/powerpoint/2010/main" val="906658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533401"/>
            <a:ext cx="8305800" cy="6124754"/>
          </a:xfrm>
          <a:prstGeom prst="rect">
            <a:avLst/>
          </a:prstGeom>
        </p:spPr>
        <p:txBody>
          <a:bodyPr wrap="square">
            <a:spAutoFit/>
          </a:bodyPr>
          <a:lstStyle/>
          <a:p>
            <a:pPr algn="just"/>
            <a:r>
              <a:rPr lang="ar-IQ" sz="2800" dirty="0"/>
              <a:t>الى الجنوب كانت عبارة عن اذرع للمحيط ملأت </a:t>
            </a:r>
            <a:r>
              <a:rPr lang="ar-IQ" sz="2800" dirty="0" err="1"/>
              <a:t>بالإرسابات</a:t>
            </a:r>
            <a:r>
              <a:rPr lang="ar-IQ" sz="2800" dirty="0"/>
              <a:t> ورفعت فيما بعد . ويظهر اثر </a:t>
            </a:r>
            <a:r>
              <a:rPr lang="ar-IQ" sz="2800" dirty="0" err="1"/>
              <a:t>الإرسابات</a:t>
            </a:r>
            <a:r>
              <a:rPr lang="ar-IQ" sz="2800" dirty="0"/>
              <a:t> من خلال الطبقات الصخرية الرسوبية الضخمة المسامية التي تعتبر خزانا مهما للمياه الجوفية التي تسربت في فترة العصور المطيرة أو مياه الإمطار التي تختزن في الطبقات الصخرية القريبة من سطح الأرض .</a:t>
            </a:r>
            <a:endParaRPr lang="en-US" sz="2800" dirty="0"/>
          </a:p>
          <a:p>
            <a:pPr algn="just"/>
            <a:r>
              <a:rPr lang="ar-IQ" sz="2800" dirty="0"/>
              <a:t>ثالثا : </a:t>
            </a:r>
            <a:r>
              <a:rPr lang="ar-IQ" sz="2800" u="sng" dirty="0"/>
              <a:t>- الهضبة الغربية</a:t>
            </a:r>
            <a:endParaRPr lang="en-US" sz="2800" dirty="0"/>
          </a:p>
          <a:p>
            <a:pPr algn="just"/>
            <a:r>
              <a:rPr lang="ar-IQ" sz="2800" dirty="0"/>
              <a:t>تشمل الهضبة الغربية النصف الغربي من القارة , وتتكون من صخور قديمة جدا إذ أنها جزء من كتلة </a:t>
            </a:r>
            <a:r>
              <a:rPr lang="ar-IQ" sz="2800" dirty="0" err="1"/>
              <a:t>جندونالاند</a:t>
            </a:r>
            <a:r>
              <a:rPr lang="ar-IQ" sz="2800" dirty="0"/>
              <a:t> القديمة , وترجع في تكويناتها الى ما قبل </a:t>
            </a:r>
            <a:r>
              <a:rPr lang="ar-IQ" sz="2800" dirty="0" err="1"/>
              <a:t>الكامبيري</a:t>
            </a:r>
            <a:r>
              <a:rPr lang="ar-IQ" sz="2800" dirty="0"/>
              <a:t> فهي صخور </a:t>
            </a:r>
            <a:r>
              <a:rPr lang="ar-IQ" sz="2800" dirty="0" err="1"/>
              <a:t>أركية</a:t>
            </a:r>
            <a:r>
              <a:rPr lang="ar-IQ" sz="2800" dirty="0"/>
              <a:t> نارية ومتحولة . ولم تتعرض الهضبة الى الغمر البحري إطلاقا فيما عدا الاجزاء الشمالية الغربية في نهاية الزمن الاول .</a:t>
            </a:r>
            <a:endParaRPr lang="en-US" sz="2800" dirty="0"/>
          </a:p>
          <a:p>
            <a:pPr algn="just"/>
            <a:r>
              <a:rPr lang="ar-IQ" sz="2800" dirty="0"/>
              <a:t>لقد كان ارتفاع الهضبة أكثر مما هي عليه الان  الا إن عوامل التعرية ولفترة زمنية طويلة أدى الى التقليل من ارتفاعها وهو يتراوح بين 200- 600 م عن مستوى سطح البحر .</a:t>
            </a:r>
            <a:endParaRPr lang="en-US" sz="2800" dirty="0"/>
          </a:p>
        </p:txBody>
      </p:sp>
    </p:spTree>
    <p:extLst>
      <p:ext uri="{BB962C8B-B14F-4D97-AF65-F5344CB8AC3E}">
        <p14:creationId xmlns:p14="http://schemas.microsoft.com/office/powerpoint/2010/main" val="504714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0"/>
            <a:ext cx="8001000" cy="5262979"/>
          </a:xfrm>
          <a:prstGeom prst="rect">
            <a:avLst/>
          </a:prstGeom>
        </p:spPr>
        <p:txBody>
          <a:bodyPr wrap="square">
            <a:spAutoFit/>
          </a:bodyPr>
          <a:lstStyle/>
          <a:p>
            <a:pPr algn="just"/>
            <a:r>
              <a:rPr lang="ar-IQ" sz="2400" dirty="0"/>
              <a:t>تتصف الهضبة بالتعرج وبغطاء من تربة </a:t>
            </a:r>
            <a:r>
              <a:rPr lang="ar-IQ" sz="2400" dirty="0" err="1"/>
              <a:t>اللاترايت</a:t>
            </a:r>
            <a:r>
              <a:rPr lang="ar-IQ" sz="2400" dirty="0"/>
              <a:t> خاصة في الجزء الشمالي منها , اما في القسم  الأوسط فالتكوينات الحصوية والرملية هي السائدة  , وهي على العموم ذات سطح منبسط , اما المرتفعات فهي نادرة ومتباعدة عن بعضها اذ ان مرتفعات ماكدونالد وجبال </a:t>
            </a:r>
            <a:r>
              <a:rPr lang="ar-IQ" sz="2400" dirty="0" err="1"/>
              <a:t>ماسكريف</a:t>
            </a:r>
            <a:r>
              <a:rPr lang="ar-IQ" sz="2400" dirty="0"/>
              <a:t> التي يبلغ ارتفاعها الى 1585 م  تقطع الهضبة باتجاه غربي شرقي , اضافة الى ذلك توجد مرتفعات اخرى كمرتفعات </a:t>
            </a:r>
            <a:r>
              <a:rPr lang="ar-IQ" sz="2400" dirty="0" err="1"/>
              <a:t>هامرسلي</a:t>
            </a:r>
            <a:r>
              <a:rPr lang="ar-IQ" sz="2400" dirty="0"/>
              <a:t>  التي كانت بمستوى الهضبة القديمة والتي تكونت في عصور جيولوجية قديمة لكنها تكونت بفعل عوامل التعرية التي أدت الى نحت الصخور المحيطة بهذه الجبال الا ان  صخور هذه الجبال أكثر مقاومة لعوامل التعرية من المناطق التي تجاورها فبقيت محافظة على ارتفاعها .</a:t>
            </a:r>
            <a:endParaRPr lang="en-US" sz="2400" dirty="0"/>
          </a:p>
          <a:p>
            <a:pPr algn="just"/>
            <a:r>
              <a:rPr lang="ar-IQ" sz="2400" dirty="0"/>
              <a:t>ان التنوع الأساسي الذي يظهر في المظاهر التضاريسية في الجزء الجنوبي الغربي حيث تجاور حافات الهضبة سهول ساحلية حول مدينة بيرث ( عاصمة ولاية استراليا الغربية)  وهذه الجبال محصورة بين مرتفعات </a:t>
            </a:r>
            <a:r>
              <a:rPr lang="ar-IQ" sz="2400" dirty="0" err="1"/>
              <a:t>دارلنج</a:t>
            </a:r>
            <a:r>
              <a:rPr lang="ar-IQ" sz="2400" dirty="0"/>
              <a:t> وخط الساحل والمناطق المجاورة . وتمتد هذه السهول لتصبح أكثر اتساعا في الاجزاء الجنوبية من القارة متمثلة بسهول </a:t>
            </a:r>
            <a:r>
              <a:rPr lang="ar-IQ" sz="2400" dirty="0" err="1"/>
              <a:t>نولاربور</a:t>
            </a:r>
            <a:r>
              <a:rPr lang="ar-IQ" sz="2400" dirty="0"/>
              <a:t> المطلة على خليج استراليا الكبير .</a:t>
            </a:r>
            <a:endParaRPr lang="en-US" sz="2400" dirty="0"/>
          </a:p>
        </p:txBody>
      </p:sp>
    </p:spTree>
    <p:extLst>
      <p:ext uri="{BB962C8B-B14F-4D97-AF65-F5344CB8AC3E}">
        <p14:creationId xmlns:p14="http://schemas.microsoft.com/office/powerpoint/2010/main" val="2387036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533401"/>
            <a:ext cx="8229600" cy="3539430"/>
          </a:xfrm>
          <a:prstGeom prst="rect">
            <a:avLst/>
          </a:prstGeom>
        </p:spPr>
        <p:txBody>
          <a:bodyPr wrap="square">
            <a:spAutoFit/>
          </a:bodyPr>
          <a:lstStyle/>
          <a:p>
            <a:pPr algn="just"/>
            <a:r>
              <a:rPr lang="ar-IQ" sz="2800" dirty="0"/>
              <a:t>تغطي مناطق الهضبة في بعض الاحيان تكوينات رملية كما في صحراء جبسون اضافة الى تكوينات صلبة تتخللها الرمال كما في صحراء فكتوريا , وتمثل الهضبة الغربية منطقة مهمة للثروة المعدنية اذ تحتوي على الكثير من المعادن كالذهب والرصاص والفضة  والنحاس والألمنيوم ..</a:t>
            </a:r>
            <a:endParaRPr lang="en-US" sz="2800" dirty="0"/>
          </a:p>
          <a:p>
            <a:pPr algn="just"/>
            <a:r>
              <a:rPr lang="ar-IQ" sz="2800" dirty="0"/>
              <a:t> </a:t>
            </a:r>
            <a:endParaRPr lang="en-US" sz="2800" dirty="0"/>
          </a:p>
          <a:p>
            <a:pPr algn="just"/>
            <a:endParaRPr lang="en-US" sz="2800" dirty="0"/>
          </a:p>
          <a:p>
            <a:pPr algn="just"/>
            <a:r>
              <a:rPr lang="en-US" sz="2800" dirty="0"/>
              <a:t>     </a:t>
            </a:r>
            <a:r>
              <a:rPr lang="ar-IQ" sz="2800" dirty="0"/>
              <a:t>                     انتهت المحاضرة . </a:t>
            </a:r>
            <a:endParaRPr lang="en-US" sz="2800" dirty="0"/>
          </a:p>
        </p:txBody>
      </p:sp>
    </p:spTree>
    <p:extLst>
      <p:ext uri="{BB962C8B-B14F-4D97-AF65-F5344CB8AC3E}">
        <p14:creationId xmlns:p14="http://schemas.microsoft.com/office/powerpoint/2010/main" val="2069737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52600" y="838200"/>
            <a:ext cx="5791200" cy="769441"/>
          </a:xfrm>
          <a:prstGeom prst="rect">
            <a:avLst/>
          </a:prstGeom>
        </p:spPr>
        <p:txBody>
          <a:bodyPr wrap="square">
            <a:spAutoFit/>
          </a:bodyPr>
          <a:lstStyle/>
          <a:p>
            <a:pPr algn="ctr"/>
            <a:r>
              <a:rPr lang="ar-IQ" sz="4400" b="1" dirty="0">
                <a:cs typeface="AF_Jeddah" pitchFamily="2" charset="-78"/>
              </a:rPr>
              <a:t>قارة استراليا</a:t>
            </a:r>
            <a:endParaRPr lang="en-US" sz="4400" dirty="0">
              <a:cs typeface="AF_Jeddah" pitchFamily="2" charset="-78"/>
            </a:endParaRPr>
          </a:p>
        </p:txBody>
      </p:sp>
    </p:spTree>
    <p:extLst>
      <p:ext uri="{BB962C8B-B14F-4D97-AF65-F5344CB8AC3E}">
        <p14:creationId xmlns:p14="http://schemas.microsoft.com/office/powerpoint/2010/main" val="2108704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762001"/>
            <a:ext cx="7620000" cy="4832092"/>
          </a:xfrm>
          <a:prstGeom prst="rect">
            <a:avLst/>
          </a:prstGeom>
        </p:spPr>
        <p:txBody>
          <a:bodyPr wrap="square">
            <a:spAutoFit/>
          </a:bodyPr>
          <a:lstStyle/>
          <a:p>
            <a:pPr algn="just"/>
            <a:r>
              <a:rPr lang="ar-IQ" sz="2800" dirty="0"/>
              <a:t>ان لفظة  استراليا مأخوذة من الكلمة اللاتينية (</a:t>
            </a:r>
            <a:r>
              <a:rPr lang="en-US" sz="2800" dirty="0" err="1"/>
              <a:t>austrlis</a:t>
            </a:r>
            <a:r>
              <a:rPr lang="ar-IQ" sz="2800" dirty="0"/>
              <a:t>) التي تعني الجنوبية حيث يعود تاريخها الى العصر الروماني , حتى اكتشفت حديثا في العصور الوسطى وعندها جاء الاسم استراليا, </a:t>
            </a:r>
            <a:endParaRPr lang="en-US" sz="2800" dirty="0"/>
          </a:p>
          <a:p>
            <a:pPr algn="just"/>
            <a:r>
              <a:rPr lang="ar-IQ" sz="2800" dirty="0"/>
              <a:t>وتعد القارة من اكبر الجزر في العالم فهي جزيرة ضخمة قابعة في وسط عدد كبير من البحار والمحيطات , ولكنها اصغر القارات مساحة واقلها سكانا  وسادس اكبر بلد في العالم, ورغم ذلك فهي من أغنى القارات وأكثرها نشاطا , ولم تكن القارة معروفة لسكان العالم القديم حتى القرن السابع عشر لبعدها وعزلتها النسبية عن بقية القارات , وظلت استراليا لسنوات طويلة مستعمرة بريطانية بعيدة ينفى اليها السجناء والمجرمون من بريطانيا وان هاجر اليها بعض الأحرار ليستقروا فيها فيما بعد .</a:t>
            </a:r>
            <a:endParaRPr lang="en-US" sz="2800" dirty="0"/>
          </a:p>
        </p:txBody>
      </p:sp>
    </p:spTree>
    <p:extLst>
      <p:ext uri="{BB962C8B-B14F-4D97-AF65-F5344CB8AC3E}">
        <p14:creationId xmlns:p14="http://schemas.microsoft.com/office/powerpoint/2010/main" val="2815469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09600"/>
            <a:ext cx="7924800" cy="6124754"/>
          </a:xfrm>
          <a:prstGeom prst="rect">
            <a:avLst/>
          </a:prstGeom>
        </p:spPr>
        <p:txBody>
          <a:bodyPr wrap="square">
            <a:spAutoFit/>
          </a:bodyPr>
          <a:lstStyle/>
          <a:p>
            <a:pPr algn="just"/>
            <a:r>
              <a:rPr lang="ar-IQ" sz="2800" dirty="0"/>
              <a:t>استراليا هي القارة الوحيدة المأهولة التي تقع بكاملها في نصف الكرة الجنوبي وفي أقصى شرق العالم اذ ان الفرق الزمني عن التوقيت العالمي ( </a:t>
            </a:r>
            <a:r>
              <a:rPr lang="ar-IQ" sz="2800" dirty="0" err="1"/>
              <a:t>كرينج</a:t>
            </a:r>
            <a:r>
              <a:rPr lang="ar-IQ" sz="2800" dirty="0"/>
              <a:t> </a:t>
            </a:r>
            <a:r>
              <a:rPr lang="en-US" sz="2800" dirty="0" err="1"/>
              <a:t>gm</a:t>
            </a:r>
            <a:r>
              <a:rPr lang="en-US" sz="2800" dirty="0"/>
              <a:t> </a:t>
            </a:r>
            <a:r>
              <a:rPr lang="ar-IQ" sz="2800" dirty="0"/>
              <a:t> ) +10 ساعات وعن بغداد 7 ساعات وهذا هو سبب تأخر اكتشافها, وتقع القارة جغرافيا بين المحيط الهادي( </a:t>
            </a:r>
            <a:r>
              <a:rPr lang="ar-IQ" sz="2800" dirty="0" err="1"/>
              <a:t>الباسفيكي</a:t>
            </a:r>
            <a:r>
              <a:rPr lang="ar-IQ" sz="2800" dirty="0"/>
              <a:t>) شرقا والمحيط الهندي غربا وجنوبا ومن الشمال يحدها بحر( </a:t>
            </a:r>
            <a:r>
              <a:rPr lang="ar-IQ" sz="2800" dirty="0" err="1"/>
              <a:t>ارفورا</a:t>
            </a:r>
            <a:r>
              <a:rPr lang="ar-IQ" sz="2800" dirty="0"/>
              <a:t> ) و(تيمور)  اللذان يفصلان استراليا عن آسيا الواقعة شمالها.</a:t>
            </a:r>
            <a:endParaRPr lang="en-US" sz="2800" dirty="0"/>
          </a:p>
          <a:p>
            <a:pPr algn="just"/>
            <a:r>
              <a:rPr lang="ar-IQ" sz="2800" dirty="0"/>
              <a:t>اما فلكيا ( الموقع بالنسبة الى خطوط الطول ودوائر العرض ) فإنها تقع بين دائرتي عرض 10 -44 جنوبا , وبين خطي طول 113 -153 شرقا , وتخترق دائرة عرض 23،5 جنوبا ( مدار الجدي ) منتصف القارة وكان لهذا الموقع الأثر البالغ في مناخ القارة الذي يتصف بارتفاع الحرارة . وتتبع القارة في الجنوب جزيرة كبيرة هي تسمانيا ( ولاية تسمانيا) وعاصمتها المحلية هوبارت التي يفصلها عنها مضيق باس .</a:t>
            </a:r>
            <a:endParaRPr lang="en-US" sz="2800" dirty="0"/>
          </a:p>
        </p:txBody>
      </p:sp>
    </p:spTree>
    <p:extLst>
      <p:ext uri="{BB962C8B-B14F-4D97-AF65-F5344CB8AC3E}">
        <p14:creationId xmlns:p14="http://schemas.microsoft.com/office/powerpoint/2010/main" val="1233907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85800"/>
            <a:ext cx="7543800" cy="4154984"/>
          </a:xfrm>
          <a:prstGeom prst="rect">
            <a:avLst/>
          </a:prstGeom>
        </p:spPr>
        <p:txBody>
          <a:bodyPr wrap="square">
            <a:spAutoFit/>
          </a:bodyPr>
          <a:lstStyle/>
          <a:p>
            <a:pPr algn="just"/>
            <a:r>
              <a:rPr lang="ar-IQ" sz="2400" dirty="0"/>
              <a:t>تبلغ مساحة القارة 7,685,850  كم</a:t>
            </a:r>
            <a:r>
              <a:rPr lang="ar-IQ" sz="2400" baseline="30000" dirty="0"/>
              <a:t>2</a:t>
            </a:r>
            <a:r>
              <a:rPr lang="ar-IQ" sz="2400" dirty="0"/>
              <a:t> وعدد سكانها حسب تقديرات عام 2009 كان حوالي 22مليون نسمة  والكثافة السكانية 2,8 شخص/كم</a:t>
            </a:r>
            <a:r>
              <a:rPr lang="ar-IQ" sz="2400" baseline="30000" dirty="0"/>
              <a:t>2 </a:t>
            </a:r>
            <a:r>
              <a:rPr lang="ar-IQ" sz="2400" dirty="0"/>
              <a:t> وهي أدنى المعدلات في العالم ويعود السبب في ذلك الى سعة المساحة وقلة السكان . </a:t>
            </a:r>
            <a:endParaRPr lang="en-US" sz="2400" dirty="0"/>
          </a:p>
          <a:p>
            <a:pPr algn="just"/>
            <a:r>
              <a:rPr lang="ar-IQ" sz="2400" dirty="0"/>
              <a:t>يعتبر شعب </a:t>
            </a:r>
            <a:r>
              <a:rPr lang="ar-IQ" sz="2400" dirty="0" err="1"/>
              <a:t>الابورجينال</a:t>
            </a:r>
            <a:r>
              <a:rPr lang="ar-IQ" sz="2400" dirty="0"/>
              <a:t> (</a:t>
            </a:r>
            <a:r>
              <a:rPr lang="en-US" sz="2400" dirty="0"/>
              <a:t>aboriginal</a:t>
            </a:r>
            <a:r>
              <a:rPr lang="ar-IQ" sz="2400" dirty="0"/>
              <a:t> ) الذين هاجروا للقارة من جنوب شرق آسيا منذ 60 ألف سنة مضت هم السكان الأوائل او الأصليون عندما كانت المياه حول القارة ضحلة وتسمح لهم بالترحال اليها بحرا , ثم ارتفعت المياه بعد ذلك لذوبان الثلوج في العصور الدافئة مما عزلت هؤلاء الوافدين من الاتصال بموطنهم الأصلي وأصبحوا معزولين داخل (قارتهم الجديدة) , لقد كان هؤلاء المهاجرون من جامعي الثمار وصائدي الأسماك والحيوانات ولم يربوا الحيوانات.</a:t>
            </a:r>
            <a:endParaRPr lang="en-US" sz="2400" dirty="0"/>
          </a:p>
        </p:txBody>
      </p:sp>
    </p:spTree>
    <p:extLst>
      <p:ext uri="{BB962C8B-B14F-4D97-AF65-F5344CB8AC3E}">
        <p14:creationId xmlns:p14="http://schemas.microsoft.com/office/powerpoint/2010/main" val="2878755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685800"/>
            <a:ext cx="8001000" cy="5693866"/>
          </a:xfrm>
          <a:prstGeom prst="rect">
            <a:avLst/>
          </a:prstGeom>
        </p:spPr>
        <p:txBody>
          <a:bodyPr wrap="square">
            <a:spAutoFit/>
          </a:bodyPr>
          <a:lstStyle/>
          <a:p>
            <a:pPr algn="just"/>
            <a:r>
              <a:rPr lang="ar-IQ" sz="2800" dirty="0"/>
              <a:t>وكانت لهم خصائصهم الثقافية والحضارية , لقد كان تعداد هؤلاء السكان الأصليون وقت مجيء الاستعمار الأوربي ما بين 750 ألف الى مليون شخص ,ولكنها انخفضت بشدة خلال 150 سنة التي مضت نتيجة لانتشار الأمراض المعدية .</a:t>
            </a:r>
            <a:endParaRPr lang="en-US" sz="2800" dirty="0"/>
          </a:p>
          <a:p>
            <a:pPr algn="just"/>
            <a:r>
              <a:rPr lang="ar-IQ" sz="2800" dirty="0"/>
              <a:t>كان أول تدفق أوربي الى استراليا في بدايات عام 1606 من قبل الهولنديين بعد ظهور حركة الكشف الجغرافي حيث سميت هولندا الجديدة ,بعد ذلك وصلها الملاحون الانكليز عام 1688 وفي عام 1770 وصل البحار الانكليزي جيمس كوك الى ساحل القارة الشرقي واسماها جنوب ويلز الجديدة واحتلتها بريطانيا العظمى , ومهدت رحلته هذه لإنشاء مستعمرات عقوبات اي نقل السجناء من بريطانيا إليها, و أنشأت بريطانيا بعد ذلك مستعمرة ملكية في26 ك2 1788 في المقاطعة السابقة واعتبر ذلك التاريخ العيد الوطني </a:t>
            </a:r>
            <a:r>
              <a:rPr lang="ar-IQ" sz="2800" dirty="0" err="1"/>
              <a:t>لاستراليا</a:t>
            </a:r>
            <a:r>
              <a:rPr lang="ar-IQ" sz="2800" dirty="0"/>
              <a:t> , تلتها إنشاء مستعمرات أخرى تمثل  الان الولايات الاسترالية المعروفة.</a:t>
            </a:r>
            <a:endParaRPr lang="en-US" sz="2800" dirty="0"/>
          </a:p>
        </p:txBody>
      </p:sp>
    </p:spTree>
    <p:extLst>
      <p:ext uri="{BB962C8B-B14F-4D97-AF65-F5344CB8AC3E}">
        <p14:creationId xmlns:p14="http://schemas.microsoft.com/office/powerpoint/2010/main" val="617477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533400"/>
            <a:ext cx="8077200" cy="5262979"/>
          </a:xfrm>
          <a:prstGeom prst="rect">
            <a:avLst/>
          </a:prstGeom>
        </p:spPr>
        <p:txBody>
          <a:bodyPr wrap="square">
            <a:spAutoFit/>
          </a:bodyPr>
          <a:lstStyle/>
          <a:p>
            <a:pPr algn="just"/>
            <a:r>
              <a:rPr lang="ar-IQ" sz="2400" dirty="0"/>
              <a:t>لقد كانت الولايات الاسترالية منفصلة عن بعضها حتى العام 1901 الذي أعلن فيه تأسيس الكومنولث الاسترالي(</a:t>
            </a:r>
            <a:r>
              <a:rPr lang="en-US" sz="2400" dirty="0"/>
              <a:t>commonwealth of Australia</a:t>
            </a:r>
            <a:r>
              <a:rPr lang="ar-IQ" sz="2400" dirty="0"/>
              <a:t>)  او ما يعرف بالاتحاد الفدرالي الذي يقوم على  أساس نظام سياسي برلماني ملكي دستوري فدرالي</a:t>
            </a:r>
            <a:endParaRPr lang="en-US" sz="2400" dirty="0"/>
          </a:p>
          <a:p>
            <a:pPr algn="just"/>
            <a:r>
              <a:rPr lang="ar-IQ" sz="2400" dirty="0"/>
              <a:t>يضم ستة ولايات تتمتع بحكم ذاتي برلماني واسع الصلاحيات  ولكل ولاية عاصمتها المحلية, إضافة مقاطعتين هما أشبه بالولايات , وعاصمة الدولة الاتحادية هي كانبيرا وليست سدني كما يعتقد البعض. وهذه الولايات هي </a:t>
            </a:r>
            <a:endParaRPr lang="en-US" sz="2400" dirty="0"/>
          </a:p>
          <a:p>
            <a:pPr algn="just"/>
            <a:r>
              <a:rPr lang="ar-IQ" sz="2400" dirty="0"/>
              <a:t>1-استراليا الغربية عاصمتها بيرث على المحيط الهندي 2- استراليا الجنوبية عاصمتها </a:t>
            </a:r>
            <a:r>
              <a:rPr lang="ar-IQ" sz="2400" dirty="0" err="1"/>
              <a:t>ادلايد</a:t>
            </a:r>
            <a:r>
              <a:rPr lang="ar-IQ" sz="2400" dirty="0"/>
              <a:t> جنوب القارة على خليج استراليا الكبير 3- </a:t>
            </a:r>
            <a:r>
              <a:rPr lang="ar-IQ" sz="2400" dirty="0" err="1"/>
              <a:t>كونزلاند</a:t>
            </a:r>
            <a:r>
              <a:rPr lang="ar-IQ" sz="2400" dirty="0"/>
              <a:t> شمال شرق القارة عاصمتها </a:t>
            </a:r>
            <a:r>
              <a:rPr lang="ar-IQ" sz="2400" dirty="0" err="1"/>
              <a:t>برزبن</a:t>
            </a:r>
            <a:r>
              <a:rPr lang="ar-IQ" sz="2400" dirty="0"/>
              <a:t> على المحيط الهادي 4- نيو ساوث ويلز شرق القارة عاصمتها سدني على المحيط الهادي 5- فيكتوريا جنوب شرق القارة عاصمتها ملبورن جنوب القارة على مضيق باس 6- تسمانيا الجزيرة في الجنوب عاصمتها هوبارت اما المقاطعات فهي 1- المقاطعة الشمالية في الشمال عاصمتها دارون على بحر تيمور2- مقاطعة العاصمة كانبيرا العاصمة الاتحادية .</a:t>
            </a:r>
            <a:endParaRPr lang="ar-SA" sz="2400" dirty="0"/>
          </a:p>
        </p:txBody>
      </p:sp>
    </p:spTree>
    <p:extLst>
      <p:ext uri="{BB962C8B-B14F-4D97-AF65-F5344CB8AC3E}">
        <p14:creationId xmlns:p14="http://schemas.microsoft.com/office/powerpoint/2010/main" val="4013436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381000"/>
            <a:ext cx="8001000" cy="923330"/>
          </a:xfrm>
          <a:prstGeom prst="rect">
            <a:avLst/>
          </a:prstGeom>
        </p:spPr>
        <p:txBody>
          <a:bodyPr wrap="square">
            <a:spAutoFit/>
          </a:bodyPr>
          <a:lstStyle/>
          <a:p>
            <a:pPr algn="ctr"/>
            <a:r>
              <a:rPr lang="ar-IQ" b="1" u="sng" dirty="0">
                <a:cs typeface="PT Bold Dusky" pitchFamily="2" charset="-78"/>
              </a:rPr>
              <a:t>استراليا البنية الجيولوجية </a:t>
            </a:r>
          </a:p>
          <a:p>
            <a:pPr algn="ctr"/>
            <a:endParaRPr lang="ar-IQ" b="1" u="sng" dirty="0">
              <a:cs typeface="PT Bold Dusky" pitchFamily="2" charset="-78"/>
            </a:endParaRPr>
          </a:p>
          <a:p>
            <a:pPr algn="ctr"/>
            <a:r>
              <a:rPr lang="ar-IQ" b="1" u="sng" dirty="0">
                <a:cs typeface="PT Bold Dusky" pitchFamily="2" charset="-78"/>
              </a:rPr>
              <a:t>والتضاريس</a:t>
            </a:r>
            <a:endParaRPr lang="ar-SA" b="1" dirty="0">
              <a:cs typeface="PT Bold Dusky" pitchFamily="2" charset="-78"/>
            </a:endParaRPr>
          </a:p>
        </p:txBody>
      </p:sp>
      <p:sp>
        <p:nvSpPr>
          <p:cNvPr id="3" name="مستطيل 2"/>
          <p:cNvSpPr/>
          <p:nvPr/>
        </p:nvSpPr>
        <p:spPr>
          <a:xfrm>
            <a:off x="228600" y="1304330"/>
            <a:ext cx="8610600" cy="4832092"/>
          </a:xfrm>
          <a:prstGeom prst="rect">
            <a:avLst/>
          </a:prstGeom>
        </p:spPr>
        <p:txBody>
          <a:bodyPr wrap="square">
            <a:spAutoFit/>
          </a:bodyPr>
          <a:lstStyle/>
          <a:p>
            <a:pPr algn="just"/>
            <a:r>
              <a:rPr lang="ar-IQ" sz="2800" dirty="0"/>
              <a:t>تقع قارة استراليا بأكملها في النصف الجنوبي من الأرض وهي بذلك تنفرد عن بقية القارات وتمتد فلكيا بين دائرتي غرض 10-44 ج وخطي طول 112- 153 ش , واستراليا اكبر جزيرة في العالم وهي قارة متماسكة</a:t>
            </a:r>
            <a:endParaRPr lang="en-US" sz="2800" dirty="0"/>
          </a:p>
          <a:p>
            <a:pPr algn="just"/>
            <a:r>
              <a:rPr lang="ar-IQ" sz="2800" dirty="0"/>
              <a:t>تشغل مساحة من اليابس تبلغ 7682300 كم </a:t>
            </a:r>
            <a:r>
              <a:rPr lang="ar-IQ" sz="2800" baseline="30000" dirty="0"/>
              <a:t>2</a:t>
            </a:r>
            <a:r>
              <a:rPr lang="ar-IQ" sz="2800" dirty="0"/>
              <a:t> أي ما يعادل ثلاثة أرباع قارة أوربا, وبقدر مسلحة الولايات المتحدة وان أقصى امتداد لها من الشمال إلى الجنوب يبلغ 3134 كم  ومن الشرق إلى الغرب 3782 كم.</a:t>
            </a:r>
            <a:endParaRPr lang="en-US" sz="2800" dirty="0"/>
          </a:p>
          <a:p>
            <a:pPr algn="just"/>
            <a:r>
              <a:rPr lang="ar-IQ" sz="2800" dirty="0"/>
              <a:t>وقارة استراليا من اقل قارات العالم ارتفاعا إذ يبلغ معدل ارتفاعها 210 م عن مستوى سطح البحر مقارنة مع قارة اوربا339 م واسيا 1010 م , وان أعلى قمة جبلية فيها هي جبل </a:t>
            </a:r>
            <a:r>
              <a:rPr lang="ar-IQ" sz="2800" dirty="0" err="1"/>
              <a:t>كوسيكو</a:t>
            </a:r>
            <a:r>
              <a:rPr lang="ar-IQ" sz="2800" dirty="0"/>
              <a:t> الذي يبلغ ارتفاعه 2230 م, وهناك 7% من مساحة القارة فقط يتجاوز ارتفاعها 650 م, وكل هذه المنطق تقع في الجهات الشرقية الساحلية من القارة وعلى الرغم من </a:t>
            </a:r>
            <a:endParaRPr lang="ar-SA" sz="2800" dirty="0"/>
          </a:p>
        </p:txBody>
      </p:sp>
    </p:spTree>
    <p:extLst>
      <p:ext uri="{BB962C8B-B14F-4D97-AF65-F5344CB8AC3E}">
        <p14:creationId xmlns:p14="http://schemas.microsoft.com/office/powerpoint/2010/main" val="4235922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457200"/>
            <a:ext cx="8229600" cy="6124754"/>
          </a:xfrm>
          <a:prstGeom prst="rect">
            <a:avLst/>
          </a:prstGeom>
        </p:spPr>
        <p:txBody>
          <a:bodyPr wrap="square">
            <a:spAutoFit/>
          </a:bodyPr>
          <a:lstStyle/>
          <a:p>
            <a:pPr algn="just"/>
            <a:r>
              <a:rPr lang="ar-IQ" sz="2800" dirty="0"/>
              <a:t>صفة الاستواء التي يتميز بها سطح القارة الا انه يمكن تقسيمه إلى الأقسام التضاريسية الآتية : .</a:t>
            </a:r>
            <a:endParaRPr lang="en-US" sz="2800" dirty="0"/>
          </a:p>
          <a:p>
            <a:pPr algn="just"/>
            <a:r>
              <a:rPr lang="ar-IQ" sz="2800" dirty="0"/>
              <a:t> أولا : -   </a:t>
            </a:r>
            <a:r>
              <a:rPr lang="ar-IQ" sz="2800" u="sng" dirty="0"/>
              <a:t>المرتفعات الشرقية</a:t>
            </a:r>
            <a:r>
              <a:rPr lang="ar-IQ" sz="2800" dirty="0"/>
              <a:t> </a:t>
            </a:r>
            <a:endParaRPr lang="en-US" sz="2800" dirty="0"/>
          </a:p>
          <a:p>
            <a:pPr algn="just"/>
            <a:r>
              <a:rPr lang="ar-IQ" sz="2800" dirty="0"/>
              <a:t>          تتكون من مجموعة من السلاسل الجبلية تمتد لمسافة 3000 كم من أقصى شمال القارة عند شبه جزيرة يورك إلى الجنوب حتى جزيرة تسمانيا وبمحاذاة الساحل الشرقي ولا تقطع هذه السلسلة إلا بعض الأودية الضيقة والممرات الجبلية الني أصبح لها دورا كبيرا فيما بعد في مد وتطوير طرق النقل  مثل بوابة </a:t>
            </a:r>
            <a:r>
              <a:rPr lang="ar-IQ" sz="2800" dirty="0" err="1"/>
              <a:t>كاسليس</a:t>
            </a:r>
            <a:r>
              <a:rPr lang="ar-IQ" sz="2800" dirty="0"/>
              <a:t> وممر بحيرة جورج وبوابة </a:t>
            </a:r>
            <a:r>
              <a:rPr lang="ar-IQ" sz="2800" dirty="0" err="1"/>
              <a:t>كيلمور</a:t>
            </a:r>
            <a:r>
              <a:rPr lang="ar-IQ" sz="2800" dirty="0"/>
              <a:t> .</a:t>
            </a:r>
            <a:endParaRPr lang="en-US" sz="2800" dirty="0"/>
          </a:p>
          <a:p>
            <a:pPr algn="just"/>
            <a:r>
              <a:rPr lang="ar-IQ" sz="2800" dirty="0"/>
              <a:t>تأخذ هذه الجبال بالارتفاع كلما اتجهنا جنوبا فهي تكون على شكل هضاب صغيرة وتلال قليلة الارتفاع في الشمال ويبدأ الارتفاع المفاجئ بعد مدينة </a:t>
            </a:r>
            <a:r>
              <a:rPr lang="ar-IQ" sz="2800" dirty="0" err="1"/>
              <a:t>برسبون</a:t>
            </a:r>
            <a:r>
              <a:rPr lang="ar-IQ" sz="2800" dirty="0"/>
              <a:t> جنوبا, وتكون أكثر تضرسا وتعقيدا وارتفاعا في ولاية نيو ساوث ويلز وولاية فيكتوريا حيث توجد فيها أعلى القمم الجبلية جبل </a:t>
            </a:r>
            <a:r>
              <a:rPr lang="ar-IQ" sz="2800" dirty="0" err="1"/>
              <a:t>كوسيكو</a:t>
            </a:r>
            <a:endParaRPr lang="en-US" sz="2800" dirty="0"/>
          </a:p>
        </p:txBody>
      </p:sp>
    </p:spTree>
    <p:extLst>
      <p:ext uri="{BB962C8B-B14F-4D97-AF65-F5344CB8AC3E}">
        <p14:creationId xmlns:p14="http://schemas.microsoft.com/office/powerpoint/2010/main" val="75283676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1600</Words>
  <Application>Microsoft Office PowerPoint</Application>
  <PresentationFormat>On-screen Show (4:3)</PresentationFormat>
  <Paragraphs>42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د طلال منيهل كريم</dc:title>
  <dc:creator>KM</dc:creator>
  <cp:lastModifiedBy>9647831345146</cp:lastModifiedBy>
  <cp:revision>9</cp:revision>
  <dcterms:created xsi:type="dcterms:W3CDTF">2020-08-07T20:06:47Z</dcterms:created>
  <dcterms:modified xsi:type="dcterms:W3CDTF">2021-07-12T12:49:55Z</dcterms:modified>
</cp:coreProperties>
</file>