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9" d="100"/>
          <a:sy n="79" d="100"/>
        </p:scale>
        <p:origin x="-111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19" name="Footer Placeholder 18"/>
          <p:cNvSpPr>
            <a:spLocks noGrp="1"/>
          </p:cNvSpPr>
          <p:nvPr>
            <p:ph type="ftr" sz="quarter" idx="11"/>
          </p:nvPr>
        </p:nvSpPr>
        <p:spPr/>
        <p:txBody>
          <a:bodyPr/>
          <a:lstStyle/>
          <a:p>
            <a:endParaRPr lang="ar-IQ" dirty="0"/>
          </a:p>
        </p:txBody>
      </p:sp>
      <p:sp>
        <p:nvSpPr>
          <p:cNvPr id="27" name="Slide Number Placeholder 26"/>
          <p:cNvSpPr>
            <a:spLocks noGrp="1"/>
          </p:cNvSpPr>
          <p:nvPr>
            <p:ph type="sldNum" sz="quarter" idx="12"/>
          </p:nvPr>
        </p:nvSpPr>
        <p:spPr/>
        <p:txBody>
          <a:bodyPr/>
          <a:lstStyle/>
          <a:p>
            <a:fld id="{49075AEA-86F0-4438-AC3E-A19C1E3EDB5B}" type="slidenum">
              <a:rPr lang="ar-IQ" smtClean="0"/>
              <a:t>‹#›</a:t>
            </a:fld>
            <a:endParaRPr lang="ar-IQ"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5" name="Footer Placeholder 4"/>
          <p:cNvSpPr>
            <a:spLocks noGrp="1"/>
          </p:cNvSpPr>
          <p:nvPr>
            <p:ph type="ftr" sz="quarter" idx="11"/>
          </p:nvPr>
        </p:nvSpPr>
        <p:spPr/>
        <p:txBody>
          <a:bodyPr/>
          <a:lstStyle/>
          <a:p>
            <a:endParaRPr lang="ar-IQ" dirty="0"/>
          </a:p>
        </p:txBody>
      </p:sp>
      <p:sp>
        <p:nvSpPr>
          <p:cNvPr id="6" name="Slide Number Placeholder 5"/>
          <p:cNvSpPr>
            <a:spLocks noGrp="1"/>
          </p:cNvSpPr>
          <p:nvPr>
            <p:ph type="sldNum" sz="quarter" idx="12"/>
          </p:nvPr>
        </p:nvSpPr>
        <p:spPr/>
        <p:txBody>
          <a:bodyPr/>
          <a:lstStyle/>
          <a:p>
            <a:fld id="{49075AEA-86F0-4438-AC3E-A19C1E3EDB5B}" type="slidenum">
              <a:rPr lang="ar-IQ" smtClean="0"/>
              <a:t>‹#›</a:t>
            </a:fld>
            <a:endParaRPr lang="ar-IQ"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5" name="Footer Placeholder 4"/>
          <p:cNvSpPr>
            <a:spLocks noGrp="1"/>
          </p:cNvSpPr>
          <p:nvPr>
            <p:ph type="ftr" sz="quarter" idx="11"/>
          </p:nvPr>
        </p:nvSpPr>
        <p:spPr/>
        <p:txBody>
          <a:bodyPr/>
          <a:lstStyle/>
          <a:p>
            <a:endParaRPr lang="ar-IQ" dirty="0"/>
          </a:p>
        </p:txBody>
      </p:sp>
      <p:sp>
        <p:nvSpPr>
          <p:cNvPr id="6" name="Slide Number Placeholder 5"/>
          <p:cNvSpPr>
            <a:spLocks noGrp="1"/>
          </p:cNvSpPr>
          <p:nvPr>
            <p:ph type="sldNum" sz="quarter" idx="12"/>
          </p:nvPr>
        </p:nvSpPr>
        <p:spPr/>
        <p:txBody>
          <a:bodyPr/>
          <a:lstStyle/>
          <a:p>
            <a:fld id="{49075AEA-86F0-4438-AC3E-A19C1E3EDB5B}" type="slidenum">
              <a:rPr lang="ar-IQ" smtClean="0"/>
              <a:t>‹#›</a:t>
            </a:fld>
            <a:endParaRPr lang="ar-IQ"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5" name="Footer Placeholder 4"/>
          <p:cNvSpPr>
            <a:spLocks noGrp="1"/>
          </p:cNvSpPr>
          <p:nvPr>
            <p:ph type="ftr" sz="quarter" idx="11"/>
          </p:nvPr>
        </p:nvSpPr>
        <p:spPr/>
        <p:txBody>
          <a:bodyPr/>
          <a:lstStyle/>
          <a:p>
            <a:endParaRPr lang="ar-IQ" dirty="0"/>
          </a:p>
        </p:txBody>
      </p:sp>
      <p:sp>
        <p:nvSpPr>
          <p:cNvPr id="6" name="Slide Number Placeholder 5"/>
          <p:cNvSpPr>
            <a:spLocks noGrp="1"/>
          </p:cNvSpPr>
          <p:nvPr>
            <p:ph type="sldNum" sz="quarter" idx="12"/>
          </p:nvPr>
        </p:nvSpPr>
        <p:spPr/>
        <p:txBody>
          <a:bodyPr/>
          <a:lstStyle/>
          <a:p>
            <a:fld id="{49075AEA-86F0-4438-AC3E-A19C1E3EDB5B}" type="slidenum">
              <a:rPr lang="ar-IQ" smtClean="0"/>
              <a:t>‹#›</a:t>
            </a:fld>
            <a:endParaRPr lang="ar-IQ"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5" name="Footer Placeholder 4"/>
          <p:cNvSpPr>
            <a:spLocks noGrp="1"/>
          </p:cNvSpPr>
          <p:nvPr>
            <p:ph type="ftr" sz="quarter" idx="11"/>
          </p:nvPr>
        </p:nvSpPr>
        <p:spPr/>
        <p:txBody>
          <a:bodyPr/>
          <a:lstStyle/>
          <a:p>
            <a:endParaRPr lang="ar-IQ" dirty="0"/>
          </a:p>
        </p:txBody>
      </p:sp>
      <p:sp>
        <p:nvSpPr>
          <p:cNvPr id="6" name="Slide Number Placeholder 5"/>
          <p:cNvSpPr>
            <a:spLocks noGrp="1"/>
          </p:cNvSpPr>
          <p:nvPr>
            <p:ph type="sldNum" sz="quarter" idx="12"/>
          </p:nvPr>
        </p:nvSpPr>
        <p:spPr/>
        <p:txBody>
          <a:bodyPr/>
          <a:lstStyle/>
          <a:p>
            <a:fld id="{49075AEA-86F0-4438-AC3E-A19C1E3EDB5B}" type="slidenum">
              <a:rPr lang="ar-IQ" smtClean="0"/>
              <a:t>‹#›</a:t>
            </a:fld>
            <a:endParaRPr lang="ar-IQ"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6" name="Footer Placeholder 5"/>
          <p:cNvSpPr>
            <a:spLocks noGrp="1"/>
          </p:cNvSpPr>
          <p:nvPr>
            <p:ph type="ftr" sz="quarter" idx="11"/>
          </p:nvPr>
        </p:nvSpPr>
        <p:spPr/>
        <p:txBody>
          <a:bodyPr/>
          <a:lstStyle/>
          <a:p>
            <a:endParaRPr lang="ar-IQ" dirty="0"/>
          </a:p>
        </p:txBody>
      </p:sp>
      <p:sp>
        <p:nvSpPr>
          <p:cNvPr id="7" name="Slide Number Placeholder 6"/>
          <p:cNvSpPr>
            <a:spLocks noGrp="1"/>
          </p:cNvSpPr>
          <p:nvPr>
            <p:ph type="sldNum" sz="quarter" idx="12"/>
          </p:nvPr>
        </p:nvSpPr>
        <p:spPr/>
        <p:txBody>
          <a:bodyPr/>
          <a:lstStyle/>
          <a:p>
            <a:fld id="{49075AEA-86F0-4438-AC3E-A19C1E3EDB5B}" type="slidenum">
              <a:rPr lang="ar-IQ" smtClean="0"/>
              <a:t>‹#›</a:t>
            </a:fld>
            <a:endParaRPr lang="ar-IQ"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8" name="Footer Placeholder 7"/>
          <p:cNvSpPr>
            <a:spLocks noGrp="1"/>
          </p:cNvSpPr>
          <p:nvPr>
            <p:ph type="ftr" sz="quarter" idx="11"/>
          </p:nvPr>
        </p:nvSpPr>
        <p:spPr/>
        <p:txBody>
          <a:bodyPr/>
          <a:lstStyle/>
          <a:p>
            <a:endParaRPr lang="ar-IQ" dirty="0"/>
          </a:p>
        </p:txBody>
      </p:sp>
      <p:sp>
        <p:nvSpPr>
          <p:cNvPr id="9" name="Slide Number Placeholder 8"/>
          <p:cNvSpPr>
            <a:spLocks noGrp="1"/>
          </p:cNvSpPr>
          <p:nvPr>
            <p:ph type="sldNum" sz="quarter" idx="12"/>
          </p:nvPr>
        </p:nvSpPr>
        <p:spPr/>
        <p:txBody>
          <a:bodyPr/>
          <a:lstStyle/>
          <a:p>
            <a:fld id="{49075AEA-86F0-4438-AC3E-A19C1E3EDB5B}" type="slidenum">
              <a:rPr lang="ar-IQ" smtClean="0"/>
              <a:t>‹#›</a:t>
            </a:fld>
            <a:endParaRPr lang="ar-IQ"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4" name="Footer Placeholder 3"/>
          <p:cNvSpPr>
            <a:spLocks noGrp="1"/>
          </p:cNvSpPr>
          <p:nvPr>
            <p:ph type="ftr" sz="quarter" idx="11"/>
          </p:nvPr>
        </p:nvSpPr>
        <p:spPr/>
        <p:txBody>
          <a:bodyPr/>
          <a:lstStyle/>
          <a:p>
            <a:endParaRPr lang="ar-IQ" dirty="0"/>
          </a:p>
        </p:txBody>
      </p:sp>
      <p:sp>
        <p:nvSpPr>
          <p:cNvPr id="5" name="Slide Number Placeholder 4"/>
          <p:cNvSpPr>
            <a:spLocks noGrp="1"/>
          </p:cNvSpPr>
          <p:nvPr>
            <p:ph type="sldNum" sz="quarter" idx="12"/>
          </p:nvPr>
        </p:nvSpPr>
        <p:spPr/>
        <p:txBody>
          <a:bodyPr/>
          <a:lstStyle/>
          <a:p>
            <a:fld id="{49075AEA-86F0-4438-AC3E-A19C1E3EDB5B}" type="slidenum">
              <a:rPr lang="ar-IQ" smtClean="0"/>
              <a:t>‹#›</a:t>
            </a:fld>
            <a:endParaRPr lang="ar-IQ"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3" name="Footer Placeholder 2"/>
          <p:cNvSpPr>
            <a:spLocks noGrp="1"/>
          </p:cNvSpPr>
          <p:nvPr>
            <p:ph type="ftr" sz="quarter" idx="11"/>
          </p:nvPr>
        </p:nvSpPr>
        <p:spPr/>
        <p:txBody>
          <a:bodyPr/>
          <a:lstStyle/>
          <a:p>
            <a:endParaRPr lang="ar-IQ" dirty="0"/>
          </a:p>
        </p:txBody>
      </p:sp>
      <p:sp>
        <p:nvSpPr>
          <p:cNvPr id="4" name="Slide Number Placeholder 3"/>
          <p:cNvSpPr>
            <a:spLocks noGrp="1"/>
          </p:cNvSpPr>
          <p:nvPr>
            <p:ph type="sldNum" sz="quarter" idx="12"/>
          </p:nvPr>
        </p:nvSpPr>
        <p:spPr/>
        <p:txBody>
          <a:bodyPr/>
          <a:lstStyle/>
          <a:p>
            <a:fld id="{49075AEA-86F0-4438-AC3E-A19C1E3EDB5B}" type="slidenum">
              <a:rPr lang="ar-IQ" smtClean="0"/>
              <a:t>‹#›</a:t>
            </a:fld>
            <a:endParaRPr lang="ar-IQ"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6" name="Footer Placeholder 5"/>
          <p:cNvSpPr>
            <a:spLocks noGrp="1"/>
          </p:cNvSpPr>
          <p:nvPr>
            <p:ph type="ftr" sz="quarter" idx="11"/>
          </p:nvPr>
        </p:nvSpPr>
        <p:spPr/>
        <p:txBody>
          <a:bodyPr/>
          <a:lstStyle/>
          <a:p>
            <a:endParaRPr lang="ar-IQ" dirty="0"/>
          </a:p>
        </p:txBody>
      </p:sp>
      <p:sp>
        <p:nvSpPr>
          <p:cNvPr id="7" name="Slide Number Placeholder 6"/>
          <p:cNvSpPr>
            <a:spLocks noGrp="1"/>
          </p:cNvSpPr>
          <p:nvPr>
            <p:ph type="sldNum" sz="quarter" idx="12"/>
          </p:nvPr>
        </p:nvSpPr>
        <p:spPr/>
        <p:txBody>
          <a:bodyPr/>
          <a:lstStyle/>
          <a:p>
            <a:fld id="{49075AEA-86F0-4438-AC3E-A19C1E3EDB5B}" type="slidenum">
              <a:rPr lang="ar-IQ" smtClean="0"/>
              <a:t>‹#›</a:t>
            </a:fld>
            <a:endParaRPr lang="ar-IQ"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A338BF77-2938-43EC-9E79-40585A8AA1AD}" type="datetimeFigureOut">
              <a:rPr lang="ar-IQ" smtClean="0"/>
              <a:t>14/08/1441</a:t>
            </a:fld>
            <a:endParaRPr lang="ar-IQ" dirty="0"/>
          </a:p>
        </p:txBody>
      </p:sp>
      <p:sp>
        <p:nvSpPr>
          <p:cNvPr id="6" name="Footer Placeholder 5"/>
          <p:cNvSpPr>
            <a:spLocks noGrp="1"/>
          </p:cNvSpPr>
          <p:nvPr>
            <p:ph type="ftr" sz="quarter" idx="11"/>
          </p:nvPr>
        </p:nvSpPr>
        <p:spPr/>
        <p:txBody>
          <a:bodyPr/>
          <a:lstStyle/>
          <a:p>
            <a:endParaRPr lang="ar-IQ" dirty="0"/>
          </a:p>
        </p:txBody>
      </p:sp>
      <p:sp>
        <p:nvSpPr>
          <p:cNvPr id="7" name="Slide Number Placeholder 6"/>
          <p:cNvSpPr>
            <a:spLocks noGrp="1"/>
          </p:cNvSpPr>
          <p:nvPr>
            <p:ph type="sldNum" sz="quarter" idx="12"/>
          </p:nvPr>
        </p:nvSpPr>
        <p:spPr>
          <a:xfrm>
            <a:off x="8077200" y="6356350"/>
            <a:ext cx="609600" cy="365125"/>
          </a:xfrm>
        </p:spPr>
        <p:txBody>
          <a:bodyPr/>
          <a:lstStyle/>
          <a:p>
            <a:fld id="{49075AEA-86F0-4438-AC3E-A19C1E3EDB5B}" type="slidenum">
              <a:rPr lang="ar-IQ" smtClean="0"/>
              <a:t>‹#›</a:t>
            </a:fld>
            <a:endParaRPr lang="ar-IQ"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338BF77-2938-43EC-9E79-40585A8AA1AD}" type="datetimeFigureOut">
              <a:rPr lang="ar-IQ" smtClean="0"/>
              <a:t>14/08/1441</a:t>
            </a:fld>
            <a:endParaRPr lang="ar-IQ"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9075AEA-86F0-4438-AC3E-A19C1E3EDB5B}" type="slidenum">
              <a:rPr lang="ar-IQ" smtClean="0"/>
              <a:t>‹#›</a:t>
            </a:fld>
            <a:endParaRPr lang="ar-IQ"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332657"/>
            <a:ext cx="7918648" cy="1512167"/>
          </a:xfrm>
        </p:spPr>
        <p:txBody>
          <a:bodyPr>
            <a:normAutofit/>
          </a:bodyPr>
          <a:lstStyle/>
          <a:p>
            <a:r>
              <a:rPr lang="ar-IQ" sz="2400" dirty="0" smtClean="0"/>
              <a:t>وزارة التعليم العالي والبحث العلمي </a:t>
            </a:r>
            <a:br>
              <a:rPr lang="ar-IQ" sz="2400" dirty="0" smtClean="0"/>
            </a:br>
            <a:endParaRPr lang="ar-IQ" sz="2400" dirty="0"/>
          </a:p>
        </p:txBody>
      </p:sp>
      <p:sp>
        <p:nvSpPr>
          <p:cNvPr id="3" name="عنوان فرعي 2"/>
          <p:cNvSpPr>
            <a:spLocks noGrp="1"/>
          </p:cNvSpPr>
          <p:nvPr>
            <p:ph type="subTitle" idx="1"/>
          </p:nvPr>
        </p:nvSpPr>
        <p:spPr>
          <a:xfrm>
            <a:off x="1371600" y="1268760"/>
            <a:ext cx="6584776" cy="4370040"/>
          </a:xfrm>
        </p:spPr>
        <p:txBody>
          <a:bodyPr/>
          <a:lstStyle/>
          <a:p>
            <a:r>
              <a:rPr lang="ar-IQ" dirty="0" smtClean="0"/>
              <a:t>جامعة ديالى   </a:t>
            </a:r>
          </a:p>
          <a:p>
            <a:r>
              <a:rPr lang="ar-IQ" dirty="0" smtClean="0"/>
              <a:t>كلية التربية للعلوم الانسانية </a:t>
            </a:r>
          </a:p>
          <a:p>
            <a:r>
              <a:rPr lang="ar-IQ" dirty="0" smtClean="0"/>
              <a:t>قسم الجغرافية </a:t>
            </a:r>
          </a:p>
          <a:p>
            <a:r>
              <a:rPr lang="ar-IQ" dirty="0" smtClean="0"/>
              <a:t>المرحلة الثالثة /الدراسة المسائية </a:t>
            </a:r>
          </a:p>
          <a:p>
            <a:r>
              <a:rPr lang="ar-IQ" dirty="0" smtClean="0"/>
              <a:t>جغرافية الريف </a:t>
            </a:r>
          </a:p>
          <a:p>
            <a:r>
              <a:rPr lang="ar-IQ" dirty="0" smtClean="0"/>
              <a:t>م .م نور رشيد حميد</a:t>
            </a:r>
          </a:p>
          <a:p>
            <a:endParaRPr lang="ar-IQ" dirty="0" smtClean="0"/>
          </a:p>
          <a:p>
            <a:endParaRPr lang="ar-IQ" dirty="0"/>
          </a:p>
        </p:txBody>
      </p:sp>
    </p:spTree>
    <p:extLst>
      <p:ext uri="{BB962C8B-B14F-4D97-AF65-F5344CB8AC3E}">
        <p14:creationId xmlns:p14="http://schemas.microsoft.com/office/powerpoint/2010/main" val="1116841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                    جغرافية الريف</a:t>
            </a:r>
            <a:endParaRPr lang="ar-IQ" dirty="0"/>
          </a:p>
        </p:txBody>
      </p:sp>
      <p:sp>
        <p:nvSpPr>
          <p:cNvPr id="3" name="عنصر نائب للمحتوى 2"/>
          <p:cNvSpPr>
            <a:spLocks noGrp="1"/>
          </p:cNvSpPr>
          <p:nvPr>
            <p:ph idx="1"/>
          </p:nvPr>
        </p:nvSpPr>
        <p:spPr/>
        <p:txBody>
          <a:bodyPr>
            <a:normAutofit/>
          </a:bodyPr>
          <a:lstStyle/>
          <a:p>
            <a:pPr marL="0" indent="0">
              <a:buNone/>
            </a:pPr>
            <a:r>
              <a:rPr lang="ar-IQ" sz="3200" dirty="0" smtClean="0"/>
              <a:t> او المحمية من الرياح والاعاصير الباردة . اما العوامل البشرية التي تشجع على الاستيطان المدمج فأهمها رغبة الانسان في لحياة الجماعية والاعمال المرهقة خاصة في اسلوب الزراعة الكثيفة الذي يحتاج ايدي عاملة كثيرة . يتخذ الاستيطان المدمج اشكال عدة منها الشكل الطولي اذا ما نمت ف واد ضيق او على ضفاف الانهار وتتخذ شكلا مربعا او دائريا اذا ما بنيت على </a:t>
            </a:r>
            <a:r>
              <a:rPr lang="ar-IQ" sz="3200" dirty="0" smtClean="0"/>
              <a:t>رؤوس </a:t>
            </a:r>
            <a:r>
              <a:rPr lang="ar-IQ" sz="3200" dirty="0" smtClean="0"/>
              <a:t>التلال او في الجزر بسبب صغر مساحة الارض الصالحة للزراعة.</a:t>
            </a:r>
          </a:p>
          <a:p>
            <a:pPr marL="0" indent="0">
              <a:buNone/>
            </a:pPr>
            <a:endParaRPr lang="ar-IQ" sz="3200" dirty="0" smtClean="0"/>
          </a:p>
          <a:p>
            <a:pPr marL="0" indent="0">
              <a:buNone/>
            </a:pPr>
            <a:endParaRPr lang="ar-IQ" sz="3200" dirty="0"/>
          </a:p>
        </p:txBody>
      </p:sp>
    </p:spTree>
    <p:extLst>
      <p:ext uri="{BB962C8B-B14F-4D97-AF65-F5344CB8AC3E}">
        <p14:creationId xmlns:p14="http://schemas.microsoft.com/office/powerpoint/2010/main" val="3285272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                 جغرافية الريف</a:t>
            </a:r>
            <a:endParaRPr lang="ar-IQ" dirty="0"/>
          </a:p>
        </p:txBody>
      </p:sp>
      <p:sp>
        <p:nvSpPr>
          <p:cNvPr id="3" name="عنصر نائب للمحتوى 2"/>
          <p:cNvSpPr>
            <a:spLocks noGrp="1"/>
          </p:cNvSpPr>
          <p:nvPr>
            <p:ph idx="1"/>
          </p:nvPr>
        </p:nvSpPr>
        <p:spPr/>
        <p:txBody>
          <a:bodyPr>
            <a:normAutofit fontScale="92500"/>
          </a:bodyPr>
          <a:lstStyle/>
          <a:p>
            <a:pPr marL="0" indent="0">
              <a:buNone/>
            </a:pPr>
            <a:r>
              <a:rPr lang="ar-IQ" sz="3200" dirty="0" smtClean="0"/>
              <a:t>  ب- الاستيطان المشتت/ القرى المشتتة حديثة الى درجة كبيرة وقد تشكلت بعد ان قطع الانسان مراحل حضارية تحرر فيها والى حد كبير من الخوف من الوحدة وتطور طرق ووسائل النقل والاتصالات وتطور وسائل الانتاج وفي اساليبه ,ان هذا النمط من الاستيطان يوجد في المناطق التي يتحتم على الفلاح فيها الوجود بالقرب من حقله كما وينتشر هذا النوع من الاستيطان في المناطق الجبلية عند الرعاة الذين ينتشرون عبر مراع واسعة , ايضا عندما تنخفض مقدرة الارض على الاعالة يحتاج الفلاح الى مساحة واسعة من الارض قليلة الخصب حتى يستطيع سد تكاليف الحياة .</a:t>
            </a:r>
            <a:endParaRPr lang="ar-IQ" sz="3200" dirty="0"/>
          </a:p>
        </p:txBody>
      </p:sp>
    </p:spTree>
    <p:extLst>
      <p:ext uri="{BB962C8B-B14F-4D97-AF65-F5344CB8AC3E}">
        <p14:creationId xmlns:p14="http://schemas.microsoft.com/office/powerpoint/2010/main" val="1916311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               جغرافية الريف</a:t>
            </a:r>
            <a:endParaRPr lang="ar-IQ" dirty="0"/>
          </a:p>
        </p:txBody>
      </p:sp>
      <p:sp>
        <p:nvSpPr>
          <p:cNvPr id="3" name="عنصر نائب للمحتوى 2"/>
          <p:cNvSpPr>
            <a:spLocks noGrp="1"/>
          </p:cNvSpPr>
          <p:nvPr>
            <p:ph idx="1"/>
          </p:nvPr>
        </p:nvSpPr>
        <p:spPr/>
        <p:txBody>
          <a:bodyPr>
            <a:normAutofit fontScale="92500"/>
          </a:bodyPr>
          <a:lstStyle/>
          <a:p>
            <a:pPr marL="0" indent="0">
              <a:buNone/>
            </a:pPr>
            <a:r>
              <a:rPr lang="ar-IQ" sz="3200" dirty="0" smtClean="0"/>
              <a:t> </a:t>
            </a:r>
            <a:r>
              <a:rPr lang="ar-IQ" sz="3200" b="1" dirty="0" smtClean="0"/>
              <a:t>العوامل المؤثرة في الاستيطان الريفي</a:t>
            </a:r>
          </a:p>
          <a:p>
            <a:pPr marL="0" indent="0">
              <a:buNone/>
            </a:pPr>
            <a:r>
              <a:rPr lang="ar-IQ" sz="3200" dirty="0" smtClean="0"/>
              <a:t>1- الموارد المائية/ نظرا </a:t>
            </a:r>
            <a:r>
              <a:rPr lang="ar-IQ" sz="3200" dirty="0" smtClean="0"/>
              <a:t>لأهمية </a:t>
            </a:r>
            <a:r>
              <a:rPr lang="ar-IQ" sz="3200" dirty="0" smtClean="0"/>
              <a:t>الماء المعروف </a:t>
            </a:r>
            <a:r>
              <a:rPr lang="ar-IQ" sz="3200" dirty="0" smtClean="0"/>
              <a:t>للإنسان </a:t>
            </a:r>
            <a:r>
              <a:rPr lang="ar-IQ" sz="3200" dirty="0" smtClean="0"/>
              <a:t>والحيوان والري . نادر ما يمكن الحصول على مثال لقرية لا تمتلك موردا مائيا او انها لا توجد بالقرب من مورد مائي . انه من الطبيعي في الاستيطان الريفي وجود القرى اما بالقرب من الانهار او بالقرب من البحيرات الحلوة او العيون وفي بعض الاحيان يسكن الناس في الاراضي المنخفضة والمعرضة للفيضان اوفي الجزر المحاطة بمياه المستنقعات في سبيل المورد المائي . اما في مجال النقل فقد كان النهر ولايزال شريانا حيويا للنقل </a:t>
            </a:r>
            <a:endParaRPr lang="ar-IQ" sz="3200" dirty="0"/>
          </a:p>
        </p:txBody>
      </p:sp>
    </p:spTree>
    <p:extLst>
      <p:ext uri="{BB962C8B-B14F-4D97-AF65-F5344CB8AC3E}">
        <p14:creationId xmlns:p14="http://schemas.microsoft.com/office/powerpoint/2010/main" val="1864371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                   جغرافية الريف</a:t>
            </a:r>
            <a:endParaRPr lang="ar-IQ" dirty="0"/>
          </a:p>
        </p:txBody>
      </p:sp>
      <p:sp>
        <p:nvSpPr>
          <p:cNvPr id="3" name="عنصر نائب للمحتوى 2"/>
          <p:cNvSpPr>
            <a:spLocks noGrp="1"/>
          </p:cNvSpPr>
          <p:nvPr>
            <p:ph idx="1"/>
          </p:nvPr>
        </p:nvSpPr>
        <p:spPr/>
        <p:txBody>
          <a:bodyPr>
            <a:normAutofit/>
          </a:bodyPr>
          <a:lstStyle/>
          <a:p>
            <a:pPr marL="0" indent="0">
              <a:buNone/>
            </a:pPr>
            <a:r>
              <a:rPr lang="ar-IQ" sz="3200" dirty="0" smtClean="0"/>
              <a:t> 2- الارض المنتجة/ان الارض عامل ثان مهم يحدد مكان المستوطنة وحجمها (اي عدد سكانها) اذ لا يمكن للفلاحين العيش في ارض غير منتجة بل انهم يختارون بشكل طبيعي الارض التي تتوفر فيها درجة معينة من الخصوبة حتى يمكن لها ان تعيلهم . هذا من ناحية ومن ناحية اخرى فان المناطق التي تتمتع </a:t>
            </a:r>
            <a:r>
              <a:rPr lang="ar-IQ" sz="3200" dirty="0" smtClean="0"/>
              <a:t>بإمكانية </a:t>
            </a:r>
            <a:r>
              <a:rPr lang="ar-IQ" sz="3200" dirty="0" smtClean="0"/>
              <a:t>توفر تنوع في استثمار الارض تأوي عادة مستوطنات ريفية اكبر حجما واكثر عددا حيث توفر الارض المنتجة الكفاية الذاتية من زراعة المحاصيل ورعي الحيوانات </a:t>
            </a:r>
            <a:endParaRPr lang="ar-IQ" sz="3200" dirty="0"/>
          </a:p>
        </p:txBody>
      </p:sp>
    </p:spTree>
    <p:extLst>
      <p:ext uri="{BB962C8B-B14F-4D97-AF65-F5344CB8AC3E}">
        <p14:creationId xmlns:p14="http://schemas.microsoft.com/office/powerpoint/2010/main" val="2078766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                   جغرافية الريف</a:t>
            </a:r>
            <a:endParaRPr lang="ar-IQ" dirty="0"/>
          </a:p>
        </p:txBody>
      </p:sp>
      <p:sp>
        <p:nvSpPr>
          <p:cNvPr id="3" name="عنصر نائب للمحتوى 2"/>
          <p:cNvSpPr>
            <a:spLocks noGrp="1"/>
          </p:cNvSpPr>
          <p:nvPr>
            <p:ph idx="1"/>
          </p:nvPr>
        </p:nvSpPr>
        <p:spPr/>
        <p:txBody>
          <a:bodyPr>
            <a:normAutofit lnSpcReduction="10000"/>
          </a:bodyPr>
          <a:lstStyle/>
          <a:p>
            <a:pPr marL="0" indent="0">
              <a:buNone/>
            </a:pPr>
            <a:r>
              <a:rPr lang="ar-IQ" sz="3200" dirty="0" smtClean="0"/>
              <a:t>   3- الموضع/ ان الموضع الذي تبنى فوقه القرية او المستوطنة ودرجة صلاحيته يؤثر </a:t>
            </a:r>
            <a:r>
              <a:rPr lang="ar-IQ" sz="3200" dirty="0" smtClean="0"/>
              <a:t>تأثيرا </a:t>
            </a:r>
            <a:r>
              <a:rPr lang="ar-IQ" sz="3200" dirty="0" smtClean="0"/>
              <a:t>حيويا على اختيار مكان القرية هذ غالبا ما يختار الناس المواضع الجافة التي يكون تعرضها لمياه الفيضانات المتكررة قليل الاحتمال حتى لا يكون الخسارة في الارواح والمساكن كما تتوفر ظروف ملائمة ضد اخطار الطبيعة المحتملة من السيول والفيضانات </a:t>
            </a:r>
          </a:p>
          <a:p>
            <a:pPr marL="0" indent="0">
              <a:buNone/>
            </a:pPr>
            <a:r>
              <a:rPr lang="ar-IQ" sz="3200" dirty="0" smtClean="0"/>
              <a:t>4- توفير الحماية والملجأ/ ان امكانية الحصول على مواد البناء </a:t>
            </a:r>
            <a:r>
              <a:rPr lang="ar-IQ" sz="3200" dirty="0" smtClean="0"/>
              <a:t>لإقامة </a:t>
            </a:r>
            <a:r>
              <a:rPr lang="ar-IQ" sz="3200" dirty="0" smtClean="0"/>
              <a:t>المساكن تكون في الاعتبار الاول عند التفكير في الاستيطان وبناء المستوطنة . ففي الجبال يختار الريفيون لبناء </a:t>
            </a:r>
            <a:endParaRPr lang="ar-IQ" sz="3200" dirty="0"/>
          </a:p>
        </p:txBody>
      </p:sp>
    </p:spTree>
    <p:extLst>
      <p:ext uri="{BB962C8B-B14F-4D97-AF65-F5344CB8AC3E}">
        <p14:creationId xmlns:p14="http://schemas.microsoft.com/office/powerpoint/2010/main" val="1040976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                   جغرافية الريف</a:t>
            </a:r>
            <a:endParaRPr lang="ar-IQ" dirty="0"/>
          </a:p>
        </p:txBody>
      </p:sp>
      <p:sp>
        <p:nvSpPr>
          <p:cNvPr id="3" name="عنصر نائب للمحتوى 2"/>
          <p:cNvSpPr>
            <a:spLocks noGrp="1"/>
          </p:cNvSpPr>
          <p:nvPr>
            <p:ph idx="1"/>
          </p:nvPr>
        </p:nvSpPr>
        <p:spPr/>
        <p:txBody>
          <a:bodyPr>
            <a:normAutofit/>
          </a:bodyPr>
          <a:lstStyle/>
          <a:p>
            <a:pPr marL="0" indent="0">
              <a:buNone/>
            </a:pPr>
            <a:r>
              <a:rPr lang="ar-IQ" sz="3200" dirty="0" smtClean="0"/>
              <a:t>  قراهم مواقع في سفوح الجبال تواجه الشمس طلبا </a:t>
            </a:r>
            <a:r>
              <a:rPr lang="ar-IQ" sz="3200" dirty="0" smtClean="0"/>
              <a:t>للدفيء </a:t>
            </a:r>
            <a:r>
              <a:rPr lang="ar-IQ" sz="3200" dirty="0" smtClean="0"/>
              <a:t>. كما يجب ان تكون محمية من الرياح الباردة بظهور الجبال . اما في السهول فتبنى مجاميع الدور في المستوطنة لحصولها على الظل في السهول الحارة والجافة </a:t>
            </a:r>
          </a:p>
          <a:p>
            <a:pPr marL="0" indent="0">
              <a:buNone/>
            </a:pPr>
            <a:r>
              <a:rPr lang="ar-IQ" sz="3200" dirty="0" smtClean="0"/>
              <a:t>5- الدفاع/ ان سبب قيام العديد من المستوطنات في مناطق مختلفة كان سببا دفاعيا فقد كانت تقام العديد من القرى بالقرب من القلاع او الاديرة او عند اقدام التلال للاحتماء بها عند الضرورة. </a:t>
            </a:r>
            <a:endParaRPr lang="ar-IQ" sz="3200" dirty="0"/>
          </a:p>
        </p:txBody>
      </p:sp>
    </p:spTree>
    <p:extLst>
      <p:ext uri="{BB962C8B-B14F-4D97-AF65-F5344CB8AC3E}">
        <p14:creationId xmlns:p14="http://schemas.microsoft.com/office/powerpoint/2010/main" val="2144995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                  جغرافية الريف</a:t>
            </a:r>
            <a:endParaRPr lang="ar-IQ" dirty="0"/>
          </a:p>
        </p:txBody>
      </p:sp>
      <p:sp>
        <p:nvSpPr>
          <p:cNvPr id="3" name="عنصر نائب للمحتوى 2"/>
          <p:cNvSpPr>
            <a:spLocks noGrp="1"/>
          </p:cNvSpPr>
          <p:nvPr>
            <p:ph idx="1"/>
          </p:nvPr>
        </p:nvSpPr>
        <p:spPr/>
        <p:txBody>
          <a:bodyPr>
            <a:normAutofit/>
          </a:bodyPr>
          <a:lstStyle/>
          <a:p>
            <a:pPr marL="0" indent="0">
              <a:buNone/>
            </a:pPr>
            <a:r>
              <a:rPr lang="ar-IQ" sz="3200" dirty="0" smtClean="0"/>
              <a:t> 6- المستوطنات المخططة / المستوطنات التي تم ذكرها مسبقا هي مستوطنات كان للظروف البيئية اثر كبير في وجودها وتطورها .الا ان الانسان في سبيل تحسين ظروفه المعاشية واستثمار الموارد الطبيعية اعتمد اسلوب التخطيط في توسيع مستوطناته البشرية </a:t>
            </a:r>
          </a:p>
          <a:p>
            <a:pPr marL="0" indent="0">
              <a:buNone/>
            </a:pPr>
            <a:r>
              <a:rPr lang="ar-IQ" sz="3200" b="1" dirty="0" smtClean="0"/>
              <a:t>انماط الاستيطان الريفي وعلاقتها بعدم استقرار اليد العاملة</a:t>
            </a:r>
          </a:p>
          <a:p>
            <a:pPr marL="0" indent="0">
              <a:buNone/>
            </a:pPr>
            <a:r>
              <a:rPr lang="ar-IQ" sz="3200" b="1" dirty="0" smtClean="0"/>
              <a:t>1- حجم المستوطنة الريفية/</a:t>
            </a:r>
            <a:r>
              <a:rPr lang="ar-IQ" sz="3200" dirty="0" smtClean="0"/>
              <a:t>تتألف المستوطنة الريفية من ثلاث حجوم وهي</a:t>
            </a:r>
            <a:endParaRPr lang="ar-IQ" sz="3200" b="1" dirty="0"/>
          </a:p>
        </p:txBody>
      </p:sp>
    </p:spTree>
    <p:extLst>
      <p:ext uri="{BB962C8B-B14F-4D97-AF65-F5344CB8AC3E}">
        <p14:creationId xmlns:p14="http://schemas.microsoft.com/office/powerpoint/2010/main" val="3398825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               جغرافية الريف</a:t>
            </a:r>
            <a:endParaRPr lang="ar-IQ" dirty="0"/>
          </a:p>
        </p:txBody>
      </p:sp>
      <p:sp>
        <p:nvSpPr>
          <p:cNvPr id="3" name="عنصر نائب للمحتوى 2"/>
          <p:cNvSpPr>
            <a:spLocks noGrp="1"/>
          </p:cNvSpPr>
          <p:nvPr>
            <p:ph idx="1"/>
          </p:nvPr>
        </p:nvSpPr>
        <p:spPr/>
        <p:txBody>
          <a:bodyPr>
            <a:normAutofit fontScale="92500" lnSpcReduction="10000"/>
          </a:bodyPr>
          <a:lstStyle/>
          <a:p>
            <a:pPr marL="0" indent="0">
              <a:buNone/>
            </a:pPr>
            <a:r>
              <a:rPr lang="ar-IQ" sz="3200" dirty="0" smtClean="0"/>
              <a:t> أ- السكن الريفي المنعزل/ هذا النوع من الاستيطان الر يفي ليس الا منزلا ريفيا منعزلا او مجموعة من المنازل تبتعد كثيرا عن المساكن الريفية المنعزلة الاخرى كما وتأوي عائلة ريفية واحدة او ربما مجموعة صغيرة من اللذين يعملون في حقل زراعي واحد . ان السبب في وجود هكذا نوع من السكن الريفي هو حتى لا يضطر الفلاح الى التنقل يوميا من والى حقله الذي قد يكون بعيدا عن القرية.</a:t>
            </a:r>
          </a:p>
          <a:p>
            <a:pPr marL="0" indent="0">
              <a:buNone/>
            </a:pPr>
            <a:r>
              <a:rPr lang="ar-IQ" sz="3200" dirty="0" smtClean="0"/>
              <a:t>ب- القرى الصغيرة/ تضم هذه القرى عددا صغيرا جدا من المساكن لا يتجاوز الثلاثة او اربعة مساكن ريفية كما وتنتشر في مناطق واسعة وبشكل منعزل حيث يندر السكان. </a:t>
            </a:r>
            <a:endParaRPr lang="ar-IQ" sz="3200" dirty="0"/>
          </a:p>
        </p:txBody>
      </p:sp>
    </p:spTree>
    <p:extLst>
      <p:ext uri="{BB962C8B-B14F-4D97-AF65-F5344CB8AC3E}">
        <p14:creationId xmlns:p14="http://schemas.microsoft.com/office/powerpoint/2010/main" val="732813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                  جغرافية الريف</a:t>
            </a:r>
            <a:endParaRPr lang="ar-IQ" dirty="0"/>
          </a:p>
        </p:txBody>
      </p:sp>
      <p:sp>
        <p:nvSpPr>
          <p:cNvPr id="3" name="عنصر نائب للمحتوى 2"/>
          <p:cNvSpPr>
            <a:spLocks noGrp="1"/>
          </p:cNvSpPr>
          <p:nvPr>
            <p:ph idx="1"/>
          </p:nvPr>
        </p:nvSpPr>
        <p:spPr/>
        <p:txBody>
          <a:bodyPr>
            <a:normAutofit/>
          </a:bodyPr>
          <a:lstStyle/>
          <a:p>
            <a:pPr marL="0" indent="0">
              <a:buNone/>
            </a:pPr>
            <a:r>
              <a:rPr lang="ar-IQ" sz="3200" dirty="0" smtClean="0"/>
              <a:t> ان هذا النوع من القرى الصغيرة والذي وجد اصلا لأسباب تتعلق بقابلية الارض على الاعالة حيث تندر الارض الصالحة للاستثمار والاستيطان وفي الناطق المستنقعية حيث تقل الارض الصالحة للزراعة او في السهول الواسعة حيث يندر السكان</a:t>
            </a:r>
          </a:p>
          <a:p>
            <a:pPr marL="0" indent="0">
              <a:buNone/>
            </a:pPr>
            <a:r>
              <a:rPr lang="ar-IQ" sz="3200" dirty="0" smtClean="0"/>
              <a:t>ج- القرى الاعتيادية/ القرى الاعتيادية هي الشكل النمطي (النموذجي ) للمستوطنة الريفية . ويختلف حجم القرية هذه من دولة الى اخرى ومن مرحلة زمنية الى اخرى حسب الكثافة السكانية ودرجة استثمار الارض وقابلية الارض على اعالة</a:t>
            </a:r>
            <a:endParaRPr lang="ar-IQ" sz="3200" dirty="0"/>
          </a:p>
        </p:txBody>
      </p:sp>
    </p:spTree>
    <p:extLst>
      <p:ext uri="{BB962C8B-B14F-4D97-AF65-F5344CB8AC3E}">
        <p14:creationId xmlns:p14="http://schemas.microsoft.com/office/powerpoint/2010/main" val="1993149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                 جغرافية الريف</a:t>
            </a:r>
            <a:endParaRPr lang="ar-IQ" dirty="0"/>
          </a:p>
        </p:txBody>
      </p:sp>
      <p:sp>
        <p:nvSpPr>
          <p:cNvPr id="3" name="عنصر نائب للمحتوى 2"/>
          <p:cNvSpPr>
            <a:spLocks noGrp="1"/>
          </p:cNvSpPr>
          <p:nvPr>
            <p:ph idx="1"/>
          </p:nvPr>
        </p:nvSpPr>
        <p:spPr/>
        <p:txBody>
          <a:bodyPr>
            <a:normAutofit/>
          </a:bodyPr>
          <a:lstStyle/>
          <a:p>
            <a:pPr marL="0" indent="0">
              <a:buNone/>
            </a:pPr>
            <a:r>
              <a:rPr lang="ar-IQ" sz="3200" dirty="0" smtClean="0"/>
              <a:t> السكان ودرجة تطور المناطق الحضرية</a:t>
            </a:r>
          </a:p>
          <a:p>
            <a:pPr marL="0" indent="0">
              <a:buNone/>
            </a:pPr>
            <a:r>
              <a:rPr lang="ar-IQ" sz="3200" b="1" dirty="0" smtClean="0"/>
              <a:t>2- انماط الاستيطان الريفي/ </a:t>
            </a:r>
          </a:p>
          <a:p>
            <a:pPr marL="514350" indent="-514350">
              <a:buAutoNum type="arabic1Minus"/>
            </a:pPr>
            <a:r>
              <a:rPr lang="ar-IQ" sz="3200" dirty="0" smtClean="0"/>
              <a:t>الاستيطان المدمج / القرى المدمجة قديمة قدم الانسان وله اسباب طبيعية وبشرية لوجوده . </a:t>
            </a:r>
          </a:p>
          <a:p>
            <a:pPr marL="0" indent="0">
              <a:buNone/>
            </a:pPr>
            <a:r>
              <a:rPr lang="ar-IQ" sz="3200" dirty="0"/>
              <a:t> </a:t>
            </a:r>
            <a:r>
              <a:rPr lang="ar-IQ" sz="3200" dirty="0" smtClean="0"/>
              <a:t>من الاسباب الطبيعية هو الحصول على الماء لندرته خاصة في المناطق الصحراوية </a:t>
            </a:r>
          </a:p>
          <a:p>
            <a:pPr marL="0" indent="0">
              <a:buNone/>
            </a:pPr>
            <a:r>
              <a:rPr lang="ar-IQ" sz="3200" dirty="0" smtClean="0"/>
              <a:t>ايضا للظروف المناخية السبب الذي يدفع السكان في المناطق الجبلية لبناء مستوطناتهم المدمجة فوق السفوح الجبلية المشمسة </a:t>
            </a:r>
            <a:endParaRPr lang="ar-IQ" sz="3200" dirty="0"/>
          </a:p>
        </p:txBody>
      </p:sp>
    </p:spTree>
    <p:extLst>
      <p:ext uri="{BB962C8B-B14F-4D97-AF65-F5344CB8AC3E}">
        <p14:creationId xmlns:p14="http://schemas.microsoft.com/office/powerpoint/2010/main" val="11689276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174</TotalTime>
  <Words>837</Words>
  <Application>Microsoft Office PowerPoint</Application>
  <PresentationFormat>عرض على الشاشة (3:4)‏</PresentationFormat>
  <Paragraphs>38</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تدفق</vt:lpstr>
      <vt:lpstr>وزارة التعليم العالي والبحث العلمي  </vt:lpstr>
      <vt:lpstr>               جغرافية الريف</vt:lpstr>
      <vt:lpstr>                   جغرافية الريف</vt:lpstr>
      <vt:lpstr>                   جغرافية الريف</vt:lpstr>
      <vt:lpstr>                   جغرافية الريف</vt:lpstr>
      <vt:lpstr>                  جغرافية الريف</vt:lpstr>
      <vt:lpstr>               جغرافية الريف</vt:lpstr>
      <vt:lpstr>                  جغرافية الريف</vt:lpstr>
      <vt:lpstr>                 جغرافية الريف</vt:lpstr>
      <vt:lpstr>                    جغرافية الريف</vt:lpstr>
      <vt:lpstr>                 جغرافية الريف</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dc:title>
  <dc:creator>Smart</dc:creator>
  <cp:lastModifiedBy>Smart</cp:lastModifiedBy>
  <cp:revision>15</cp:revision>
  <dcterms:created xsi:type="dcterms:W3CDTF">2020-04-06T20:39:41Z</dcterms:created>
  <dcterms:modified xsi:type="dcterms:W3CDTF">2020-04-07T20:19:28Z</dcterms:modified>
</cp:coreProperties>
</file>