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F2F7765-97D6-4C10-B00E-01F00C95D4A1}" type="datetimeFigureOut">
              <a:rPr lang="ar-SA" smtClean="0"/>
              <a:t>03/12/1442</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F5C930A-1936-4FDC-81BC-39F5CE22C726}" type="slidenum">
              <a:rPr lang="ar-SA" smtClean="0"/>
              <a:t>‹#›</a:t>
            </a:fld>
            <a:endParaRPr lang="ar-SA"/>
          </a:p>
        </p:txBody>
      </p:sp>
    </p:spTree>
    <p:extLst>
      <p:ext uri="{BB962C8B-B14F-4D97-AF65-F5344CB8AC3E}">
        <p14:creationId xmlns:p14="http://schemas.microsoft.com/office/powerpoint/2010/main" val="364538142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CF5C930A-1936-4FDC-81BC-39F5CE22C726}" type="slidenum">
              <a:rPr lang="ar-SA" smtClean="0"/>
              <a:t>19</a:t>
            </a:fld>
            <a:endParaRPr lang="ar-SA"/>
          </a:p>
        </p:txBody>
      </p:sp>
    </p:spTree>
    <p:extLst>
      <p:ext uri="{BB962C8B-B14F-4D97-AF65-F5344CB8AC3E}">
        <p14:creationId xmlns:p14="http://schemas.microsoft.com/office/powerpoint/2010/main" val="4006259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4FDFDBA3-71C2-4579-961A-22E8DFA433B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3770283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FDFDBA3-71C2-4579-961A-22E8DFA433B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998859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FDFDBA3-71C2-4579-961A-22E8DFA433B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1643848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FDFDBA3-71C2-4579-961A-22E8DFA433B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499328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4FDFDBA3-71C2-4579-961A-22E8DFA433B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1060121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4FDFDBA3-71C2-4579-961A-22E8DFA433BD}"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2545718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4FDFDBA3-71C2-4579-961A-22E8DFA433BD}"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1278396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4FDFDBA3-71C2-4579-961A-22E8DFA433BD}"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6007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FDFDBA3-71C2-4579-961A-22E8DFA433BD}"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30992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FDFDBA3-71C2-4579-961A-22E8DFA433BD}"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840046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FDFDBA3-71C2-4579-961A-22E8DFA433BD}"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477A53B-47C0-4CC8-9650-0CED5715E19D}" type="slidenum">
              <a:rPr lang="ar-SA" smtClean="0"/>
              <a:t>‹#›</a:t>
            </a:fld>
            <a:endParaRPr lang="ar-SA"/>
          </a:p>
        </p:txBody>
      </p:sp>
    </p:spTree>
    <p:extLst>
      <p:ext uri="{BB962C8B-B14F-4D97-AF65-F5344CB8AC3E}">
        <p14:creationId xmlns:p14="http://schemas.microsoft.com/office/powerpoint/2010/main" val="116004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FDFDBA3-71C2-4579-961A-22E8DFA433BD}"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477A53B-47C0-4CC8-9650-0CED5715E19D}" type="slidenum">
              <a:rPr lang="ar-SA" smtClean="0"/>
              <a:t>‹#›</a:t>
            </a:fld>
            <a:endParaRPr lang="ar-SA"/>
          </a:p>
        </p:txBody>
      </p:sp>
    </p:spTree>
    <p:extLst>
      <p:ext uri="{BB962C8B-B14F-4D97-AF65-F5344CB8AC3E}">
        <p14:creationId xmlns:p14="http://schemas.microsoft.com/office/powerpoint/2010/main" val="152211502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a:xfrm flipV="1">
            <a:off x="1371600" y="5791200"/>
            <a:ext cx="6400800" cy="228600"/>
          </a:xfrm>
        </p:spPr>
        <p:txBody>
          <a:bodyPr>
            <a:normAutofit fontScale="32500" lnSpcReduction="20000"/>
          </a:bodyPr>
          <a:lstStyle/>
          <a:p>
            <a:pPr algn="r"/>
            <a:endParaRPr lang="ar-IQ" dirty="0"/>
          </a:p>
          <a:p>
            <a:pPr algn="r"/>
            <a:endParaRPr lang="ar-IQ" dirty="0"/>
          </a:p>
          <a:p>
            <a:pPr algn="r"/>
            <a:endParaRPr lang="ar-IQ" dirty="0"/>
          </a:p>
          <a:p>
            <a:pPr algn="r"/>
            <a:endParaRPr lang="ar-SA" dirty="0"/>
          </a:p>
        </p:txBody>
      </p:sp>
    </p:spTree>
    <p:extLst>
      <p:ext uri="{BB962C8B-B14F-4D97-AF65-F5344CB8AC3E}">
        <p14:creationId xmlns:p14="http://schemas.microsoft.com/office/powerpoint/2010/main" val="4076010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762000"/>
            <a:ext cx="7391400" cy="6001643"/>
          </a:xfrm>
          <a:prstGeom prst="rect">
            <a:avLst/>
          </a:prstGeom>
        </p:spPr>
        <p:txBody>
          <a:bodyPr wrap="square">
            <a:spAutoFit/>
          </a:bodyPr>
          <a:lstStyle/>
          <a:p>
            <a:r>
              <a:rPr lang="ar-IQ" sz="2400" b="1" dirty="0"/>
              <a:t>مناطق الضغط والرياح في قارة افريقيا : </a:t>
            </a:r>
            <a:endParaRPr lang="en-US" sz="2400" dirty="0"/>
          </a:p>
          <a:p>
            <a:pPr lvl="0"/>
            <a:r>
              <a:rPr lang="ar-IQ" sz="2400" b="1" dirty="0"/>
              <a:t>مناطق الضغط والرياح في شهر كانون الثاني : </a:t>
            </a:r>
            <a:endParaRPr lang="en-US" sz="2400" dirty="0"/>
          </a:p>
          <a:p>
            <a:pPr algn="just"/>
            <a:r>
              <a:rPr lang="ar-IQ" b="1" dirty="0"/>
              <a:t> </a:t>
            </a:r>
            <a:r>
              <a:rPr lang="ar-IQ" sz="2400" dirty="0"/>
              <a:t>نتيجة لتعامد الشمس على مدار الجدي الذي يمر في نصف القارة الجنوبي تنشأ ضغوط محلية وضغوط مجاورة ومؤثرة على الضغط الافريقي ومنها : </a:t>
            </a:r>
            <a:endParaRPr lang="en-US" sz="2400" dirty="0"/>
          </a:p>
          <a:p>
            <a:pPr lvl="0" algn="just"/>
            <a:r>
              <a:rPr lang="ar-IQ" sz="2400" b="1" dirty="0"/>
              <a:t> أ - الضغط </a:t>
            </a:r>
            <a:r>
              <a:rPr lang="ar-IQ" sz="2400" b="1" dirty="0" err="1"/>
              <a:t>الاوزوري</a:t>
            </a:r>
            <a:r>
              <a:rPr lang="ar-IQ" sz="2400" b="1" dirty="0"/>
              <a:t> المرتفع : </a:t>
            </a:r>
            <a:endParaRPr lang="en-US" sz="2400" b="1" dirty="0"/>
          </a:p>
          <a:p>
            <a:pPr algn="just"/>
            <a:r>
              <a:rPr lang="ar-IQ" sz="2400" dirty="0"/>
              <a:t>يكون مركزة فوق جزر ازور الواقعة في المحيط الاطلسي ويتكون من نطاق واسع يمتد اثره فيشمل الاقسام الجنوبية للسواحل الشمالية الغربية ويتركز جنوب جبال الاطلسي ويشمل الصحراء الكبرى ويزداد اتساعاً </a:t>
            </a:r>
            <a:r>
              <a:rPr lang="ar-IQ" sz="2400" dirty="0" err="1"/>
              <a:t>بأتجاه</a:t>
            </a:r>
            <a:r>
              <a:rPr lang="ar-IQ" sz="2400" dirty="0"/>
              <a:t> الشرق حتى يتصل بمركز الضغط الاسيوي المرتفع شتاءً .</a:t>
            </a:r>
            <a:endParaRPr lang="en-US" sz="2400" dirty="0"/>
          </a:p>
          <a:p>
            <a:pPr lvl="0" algn="just"/>
            <a:r>
              <a:rPr lang="ar-IQ" sz="2400" b="1" dirty="0"/>
              <a:t> ب - الضغط المنخفض فوق البحر المتوسط : </a:t>
            </a:r>
            <a:endParaRPr lang="en-US" sz="2400" b="1" dirty="0"/>
          </a:p>
          <a:p>
            <a:pPr algn="just"/>
            <a:r>
              <a:rPr lang="ar-IQ" sz="2400" dirty="0"/>
              <a:t>نتيجة لدفئه النسبي بالنسبة للمناطق المجاورة وخاصة الاجزاء الشمالية ونتيجة للتجاور الموجود بين الضغط </a:t>
            </a:r>
            <a:r>
              <a:rPr lang="ar-IQ" sz="2400" dirty="0" err="1"/>
              <a:t>الازوري</a:t>
            </a:r>
            <a:r>
              <a:rPr lang="ar-IQ" sz="2400" dirty="0"/>
              <a:t> المرتفع وضغط البحر المتوسط المنخفض تندفع الرياح نحو البحر المتوسط والمناطق المجاورة وتكون جنوبية غربية ويتعرض البحر المتوسط في الشتاء لكثير من الانخفاضات الجوية التي تتحرك من الغرب الى الشرق وتسبب الامطار الشتوية على الاطراف الشمالية . </a:t>
            </a:r>
            <a:endParaRPr lang="en-US" sz="2400" dirty="0"/>
          </a:p>
        </p:txBody>
      </p:sp>
    </p:spTree>
    <p:extLst>
      <p:ext uri="{BB962C8B-B14F-4D97-AF65-F5344CB8AC3E}">
        <p14:creationId xmlns:p14="http://schemas.microsoft.com/office/powerpoint/2010/main" val="1814711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335846"/>
            <a:ext cx="8077200" cy="6001643"/>
          </a:xfrm>
          <a:prstGeom prst="rect">
            <a:avLst/>
          </a:prstGeom>
        </p:spPr>
        <p:txBody>
          <a:bodyPr wrap="square">
            <a:spAutoFit/>
          </a:bodyPr>
          <a:lstStyle/>
          <a:p>
            <a:r>
              <a:rPr lang="ar-IQ" b="1" dirty="0"/>
              <a:t>ج -  </a:t>
            </a:r>
            <a:r>
              <a:rPr lang="ar-IQ" sz="2400" b="1" dirty="0" err="1"/>
              <a:t>الضعط</a:t>
            </a:r>
            <a:r>
              <a:rPr lang="ar-IQ" sz="2400" b="1" dirty="0"/>
              <a:t> المنخفض الاستوائي : </a:t>
            </a:r>
            <a:endParaRPr lang="en-US" sz="2400" b="1" dirty="0"/>
          </a:p>
          <a:p>
            <a:r>
              <a:rPr lang="ar-IQ" sz="2400" dirty="0"/>
              <a:t>يعرف بالرهو الاستوائي ويتركز حول خط الاستواء ويتحرك نحو الجنوب واقصى تركيز يكون في شمال خط الاستواء دائرة عرض 5 شمالاً ، ونتيجة لطبيعة الضغوط السابقة وتأثير الضغط </a:t>
            </a:r>
            <a:r>
              <a:rPr lang="ar-IQ" sz="2400" dirty="0" err="1"/>
              <a:t>الازوري</a:t>
            </a:r>
            <a:r>
              <a:rPr lang="ar-IQ" sz="2400" dirty="0"/>
              <a:t> تسود الرياح التجارية الشمالية ويتصل بهذا النطاق من الجنوب نطاق الضغط </a:t>
            </a:r>
            <a:r>
              <a:rPr lang="ar-IQ" sz="2400" dirty="0" err="1"/>
              <a:t>الواطىء</a:t>
            </a:r>
            <a:r>
              <a:rPr lang="ar-IQ" sz="2400" dirty="0"/>
              <a:t> شمال مدار الجدي لتعامد الشمس . </a:t>
            </a:r>
            <a:endParaRPr lang="en-US" sz="2400" dirty="0"/>
          </a:p>
          <a:p>
            <a:r>
              <a:rPr lang="ar-IQ" sz="2400" b="1" dirty="0"/>
              <a:t>د- منطقة الضغط المرتفع وراء مدار الجدي : </a:t>
            </a:r>
            <a:endParaRPr lang="en-US" sz="2400" b="1" dirty="0"/>
          </a:p>
          <a:p>
            <a:r>
              <a:rPr lang="ar-IQ" sz="2400" dirty="0"/>
              <a:t>يتركز في منطقتين منفصلتين احدهما على المحيط الهندي والاخرى على المحيط الاطلسي وعلى جانبي رأس القارة وبنفس دوائر العرض وتفصل بينهما منطقة للضغط على جنوب القارة . </a:t>
            </a:r>
            <a:endParaRPr lang="en-US" sz="2400" dirty="0"/>
          </a:p>
          <a:p>
            <a:r>
              <a:rPr lang="ar-IQ" sz="2400" dirty="0"/>
              <a:t>والحصيلة العامة لتوزيع الضغوط السابقة الاسيوي </a:t>
            </a:r>
            <a:r>
              <a:rPr lang="ar-IQ" sz="2400" dirty="0" err="1"/>
              <a:t>والازوري</a:t>
            </a:r>
            <a:r>
              <a:rPr lang="ar-IQ" sz="2400" dirty="0"/>
              <a:t> والصحراوي هبوب رياح باردة </a:t>
            </a:r>
            <a:r>
              <a:rPr lang="ar-IQ" sz="2400" dirty="0" err="1"/>
              <a:t>بأتجاه</a:t>
            </a:r>
            <a:r>
              <a:rPr lang="ar-IQ" sz="2400" dirty="0"/>
              <a:t> خط الاستواء وساحل غانا ويتفق مسارها على منطقة هبوب الرياح التجارية الشمالية .</a:t>
            </a:r>
            <a:endParaRPr lang="en-US" sz="2400" dirty="0"/>
          </a:p>
          <a:p>
            <a:r>
              <a:rPr lang="ar-IQ" sz="2400" dirty="0"/>
              <a:t>اما في النصف الجنوبي من القارة فأنه بسبب </a:t>
            </a:r>
            <a:r>
              <a:rPr lang="ar-IQ" sz="2400" dirty="0" err="1"/>
              <a:t>وقوعة</a:t>
            </a:r>
            <a:r>
              <a:rPr lang="ar-IQ" sz="2400" dirty="0"/>
              <a:t> تحت تأثير الضغط الاستوائي المنخفض وامتداده نحو الجنوب ووجود مركزين للضغط العالي تهب الرياح الجنوبية الشرقية من مركز الضغط العالي </a:t>
            </a:r>
            <a:r>
              <a:rPr lang="ar-IQ" sz="2400" dirty="0" err="1"/>
              <a:t>بأتجاه</a:t>
            </a:r>
            <a:r>
              <a:rPr lang="ar-IQ" sz="2400" dirty="0"/>
              <a:t> القسم الاوسط من جنوب القارة وتكون محمله ببخار الماء مسببة سقوط الامطار كلما توغلنا داخل القارة . </a:t>
            </a:r>
            <a:endParaRPr lang="en-US" sz="2400" dirty="0"/>
          </a:p>
        </p:txBody>
      </p:sp>
    </p:spTree>
    <p:extLst>
      <p:ext uri="{BB962C8B-B14F-4D97-AF65-F5344CB8AC3E}">
        <p14:creationId xmlns:p14="http://schemas.microsoft.com/office/powerpoint/2010/main" val="3970246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543800" cy="6124754"/>
          </a:xfrm>
          <a:prstGeom prst="rect">
            <a:avLst/>
          </a:prstGeom>
        </p:spPr>
        <p:txBody>
          <a:bodyPr wrap="square">
            <a:spAutoFit/>
          </a:bodyPr>
          <a:lstStyle/>
          <a:p>
            <a:pPr lvl="0" algn="just"/>
            <a:r>
              <a:rPr lang="ar-IQ" sz="2800" b="1" dirty="0"/>
              <a:t>الضغط والرياح في شهر تموز : </a:t>
            </a:r>
            <a:endParaRPr lang="en-US" sz="2800" dirty="0"/>
          </a:p>
          <a:p>
            <a:pPr algn="just"/>
            <a:r>
              <a:rPr lang="ar-IQ" sz="2800" dirty="0"/>
              <a:t>يتركز تعامد الشمس في نصف القارة الشمالي لان شهر تموز يمثل الصيف في نصف القارة الشمالي والشتاء في نصف القارة الجنوبي ونتيجة لذلك ستتغير حالة الضغط والرياح عما كانت عليه في شهر كانون الثاني ويتمثل التغير في ان تغيير مراكز الضغط المشار اليها في شهر كانون الثاني او انها تنتقل شمالاً وجنوباً ومن مراكز الضغط : </a:t>
            </a:r>
            <a:endParaRPr lang="en-US" sz="2800" dirty="0"/>
          </a:p>
          <a:p>
            <a:pPr lvl="0" algn="just"/>
            <a:r>
              <a:rPr lang="ar-IQ" sz="2600" b="1" dirty="0"/>
              <a:t>أ - منطقة الضغط المنخفض فوق الصحراء الكبرى : </a:t>
            </a:r>
            <a:endParaRPr lang="en-US" sz="2600" b="1" dirty="0"/>
          </a:p>
          <a:p>
            <a:pPr algn="just"/>
            <a:r>
              <a:rPr lang="ar-IQ" sz="2800" dirty="0"/>
              <a:t>التي تمتد جنوباً لتتصل بنطاق الضغط الاسيوي العالي الذي تحول الى منطقة ضغط </a:t>
            </a:r>
            <a:r>
              <a:rPr lang="ar-IQ" sz="2800" dirty="0" err="1"/>
              <a:t>واطىء</a:t>
            </a:r>
            <a:r>
              <a:rPr lang="ar-IQ" sz="2800" dirty="0"/>
              <a:t> بسبب تركز اشعة الشمس في نصف الكرة الشمالي ويمتد الضغط </a:t>
            </a:r>
            <a:r>
              <a:rPr lang="ar-IQ" sz="2800" dirty="0" err="1"/>
              <a:t>الواطىء</a:t>
            </a:r>
            <a:r>
              <a:rPr lang="ar-IQ" sz="2800" dirty="0"/>
              <a:t> فيشمل شبه جزيرة العرب ووسط البحر الاحمر وجميع حوض </a:t>
            </a:r>
            <a:r>
              <a:rPr lang="ar-IQ" sz="2800" dirty="0" err="1"/>
              <a:t>العطبرة</a:t>
            </a:r>
            <a:r>
              <a:rPr lang="ar-IQ" sz="2800" dirty="0"/>
              <a:t> وتتصل منطقة الضغط المنخفض السابق بالضغط الاستوائي المنخفض مما يسيطر على النصف الشمالي نطاق هائل من الضغط </a:t>
            </a:r>
            <a:r>
              <a:rPr lang="ar-IQ" sz="2800" dirty="0" err="1"/>
              <a:t>الواطىء</a:t>
            </a:r>
            <a:r>
              <a:rPr lang="ar-IQ" sz="2800" dirty="0"/>
              <a:t> . </a:t>
            </a:r>
            <a:endParaRPr lang="en-US" sz="2800" dirty="0"/>
          </a:p>
        </p:txBody>
      </p:sp>
    </p:spTree>
    <p:extLst>
      <p:ext uri="{BB962C8B-B14F-4D97-AF65-F5344CB8AC3E}">
        <p14:creationId xmlns:p14="http://schemas.microsoft.com/office/powerpoint/2010/main" val="829662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09600"/>
            <a:ext cx="7620000" cy="5262979"/>
          </a:xfrm>
          <a:prstGeom prst="rect">
            <a:avLst/>
          </a:prstGeom>
        </p:spPr>
        <p:txBody>
          <a:bodyPr wrap="square">
            <a:spAutoFit/>
          </a:bodyPr>
          <a:lstStyle/>
          <a:p>
            <a:pPr lvl="0"/>
            <a:r>
              <a:rPr lang="ar-IQ" sz="2400" dirty="0"/>
              <a:t>ب - </a:t>
            </a:r>
            <a:r>
              <a:rPr lang="en-US" sz="2400" dirty="0"/>
              <a:t> </a:t>
            </a:r>
            <a:r>
              <a:rPr lang="ar-IQ" sz="2400" b="1" dirty="0"/>
              <a:t>نطاق الضغط </a:t>
            </a:r>
            <a:r>
              <a:rPr lang="ar-IQ" sz="2400" b="1" dirty="0" err="1"/>
              <a:t>الازوري</a:t>
            </a:r>
            <a:r>
              <a:rPr lang="ar-IQ" sz="2400" b="1" dirty="0"/>
              <a:t> : </a:t>
            </a:r>
            <a:endParaRPr lang="en-US" sz="2400" b="1" dirty="0"/>
          </a:p>
          <a:p>
            <a:r>
              <a:rPr lang="ar-IQ" sz="2400" dirty="0"/>
              <a:t>يتركز فوق المحيط الاطلسي الشمالي ويتحرك نحو الشمال لذا فأن اثره زراع يمتد </a:t>
            </a:r>
            <a:r>
              <a:rPr lang="ar-IQ" sz="2400" dirty="0" err="1"/>
              <a:t>بأتجاه</a:t>
            </a:r>
            <a:r>
              <a:rPr lang="ar-IQ" sz="2400" dirty="0"/>
              <a:t> البحر المتوسط والذي يتركز فوقه ضغط عالي وتهب منه الرياح التجارية الشرقية نحو منطقة الضغط المنخفض ويصل تأثيره الى اقليم السودان الا انها تتحول الى رياح جافة كلما تقدمنا نحو الجنوب . </a:t>
            </a:r>
            <a:endParaRPr lang="en-US" sz="2400" dirty="0"/>
          </a:p>
          <a:p>
            <a:r>
              <a:rPr lang="ar-IQ" sz="2400" b="1" dirty="0"/>
              <a:t>ج-  الضغط المرتفع وراء مدار الجدي : </a:t>
            </a:r>
            <a:endParaRPr lang="en-US" sz="2400" b="1" dirty="0"/>
          </a:p>
          <a:p>
            <a:pPr algn="just"/>
            <a:r>
              <a:rPr lang="ar-IQ" sz="2400" dirty="0"/>
              <a:t>يمتد جنوب القارة والمحيط الاطلسي من جهة الغرب والمحيط الهندي من جهة الشرق ، وتهب منه رياح شمالية غربية على رأس الرجاء الصالح وتؤدي الى سقوط امطار شتوية ، فضلاً عن هبوب رياح </a:t>
            </a:r>
            <a:r>
              <a:rPr lang="ar-IQ" sz="2400" dirty="0" err="1"/>
              <a:t>بأتجاه</a:t>
            </a:r>
            <a:r>
              <a:rPr lang="ar-IQ" sz="2400" dirty="0"/>
              <a:t> السواحل الشرقية للقارة وسواحل خليج </a:t>
            </a:r>
            <a:r>
              <a:rPr lang="ar-IQ" sz="2400" dirty="0" err="1"/>
              <a:t>غانه</a:t>
            </a:r>
            <a:r>
              <a:rPr lang="ar-IQ" sz="2400" dirty="0"/>
              <a:t> مسببة الامطار وتتوغل الرياح الى داخل القارة بسبب تركز الضغط </a:t>
            </a:r>
            <a:r>
              <a:rPr lang="ar-IQ" sz="2400" dirty="0" err="1"/>
              <a:t>الواطىء</a:t>
            </a:r>
            <a:r>
              <a:rPr lang="ar-IQ" sz="2400" dirty="0"/>
              <a:t> مما يؤدي الى سقوط الامطار </a:t>
            </a:r>
            <a:r>
              <a:rPr lang="ar-IQ" sz="2400" dirty="0" err="1"/>
              <a:t>قي</a:t>
            </a:r>
            <a:r>
              <a:rPr lang="ar-IQ" sz="2400" dirty="0"/>
              <a:t> اقليم السودان </a:t>
            </a:r>
            <a:r>
              <a:rPr lang="ar-IQ" sz="2400" dirty="0" err="1"/>
              <a:t>المتد</a:t>
            </a:r>
            <a:r>
              <a:rPr lang="ar-IQ" sz="2400" dirty="0"/>
              <a:t> من المحيط الاطلسي حتى هضبة الحبشة ويؤثر الضغط </a:t>
            </a:r>
            <a:r>
              <a:rPr lang="ar-IQ" sz="2400" dirty="0" err="1"/>
              <a:t>الواطىء</a:t>
            </a:r>
            <a:r>
              <a:rPr lang="ar-IQ" sz="2400" dirty="0"/>
              <a:t> فوق </a:t>
            </a:r>
            <a:r>
              <a:rPr lang="ar-IQ" sz="2400" dirty="0" err="1"/>
              <a:t>العطبرة</a:t>
            </a:r>
            <a:r>
              <a:rPr lang="ar-IQ" sz="2400" dirty="0"/>
              <a:t> فيسحب الرياح الهابة من الغرب فتصل الى هضبة الحبشة مسببة سقوط الامطار الصيفية بسبب ارتفاع الهضبة . </a:t>
            </a:r>
            <a:endParaRPr lang="en-US" sz="2400" dirty="0"/>
          </a:p>
        </p:txBody>
      </p:sp>
    </p:spTree>
    <p:extLst>
      <p:ext uri="{BB962C8B-B14F-4D97-AF65-F5344CB8AC3E}">
        <p14:creationId xmlns:p14="http://schemas.microsoft.com/office/powerpoint/2010/main" val="3990832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09601"/>
            <a:ext cx="7162800" cy="5262979"/>
          </a:xfrm>
          <a:prstGeom prst="rect">
            <a:avLst/>
          </a:prstGeom>
        </p:spPr>
        <p:txBody>
          <a:bodyPr wrap="square">
            <a:spAutoFit/>
          </a:bodyPr>
          <a:lstStyle/>
          <a:p>
            <a:pPr lvl="0" algn="just"/>
            <a:r>
              <a:rPr lang="ar-IQ" sz="2400" b="1" dirty="0"/>
              <a:t>الامطار في افريقيا :    </a:t>
            </a:r>
            <a:endParaRPr lang="en-US" sz="2400" dirty="0"/>
          </a:p>
          <a:p>
            <a:pPr algn="just"/>
            <a:r>
              <a:rPr lang="ar-IQ" sz="2400" dirty="0"/>
              <a:t>تتباين اهمية العناصر المناخية تبعاً للدور الذي يلعبه كل عنصر منها ومدى تأثيره ، بالنسبة لقارة افريقيا تعد الامطار من اهم عناصر المناخ التي اثرت في طبيعة القارة واقتصادها وسكانها كما تعد الامطار العنصر الاساسي الذي تعتمد عليه خصائص التباين الطبيعي والبشري .</a:t>
            </a:r>
            <a:endParaRPr lang="en-US" sz="2400" dirty="0"/>
          </a:p>
          <a:p>
            <a:pPr algn="just"/>
            <a:r>
              <a:rPr lang="ar-IQ" sz="2400" dirty="0"/>
              <a:t>فقد تعطينا المتوسطات المطرية لعدة سنوات صورة عن انتظام الامطار في القارة بدرجات اقل على العكس تظهر التذبذبات بشكل كبير من عام </a:t>
            </a:r>
            <a:r>
              <a:rPr lang="ar-IQ" sz="2400" dirty="0" err="1"/>
              <a:t>لاخر</a:t>
            </a:r>
            <a:r>
              <a:rPr lang="ar-IQ" sz="2400" dirty="0"/>
              <a:t> ، ففي بداية التساقط وبشكل غزير وهذه الصورة تنطبق في اقصى اطراف القارة اذ ان مشكلة التنمية الزراعية في القارة هي مشكلة ضبط المياه سواء في التصريف </a:t>
            </a:r>
            <a:r>
              <a:rPr lang="ar-IQ" sz="2400" dirty="0" err="1"/>
              <a:t>اوالتحكم</a:t>
            </a:r>
            <a:r>
              <a:rPr lang="ar-IQ" sz="2400" dirty="0"/>
              <a:t> في الفيضان حين يزداد المطر والتخزين حيث تكون الامطار </a:t>
            </a:r>
            <a:r>
              <a:rPr lang="ar-IQ" sz="2400" dirty="0" err="1"/>
              <a:t>معتدله</a:t>
            </a:r>
            <a:r>
              <a:rPr lang="ar-IQ" sz="2400" dirty="0"/>
              <a:t> او دون ذلك ومن الامور التي تبرز اهمية الامطار في القارة ان قارة افريقيا تمتلك ثلث الاراضي الجافة في العالم كما ان نسبة 92% من اراضي القارة يعاني من مشاكل مناخية تتعلق </a:t>
            </a:r>
            <a:r>
              <a:rPr lang="ar-IQ" sz="2400" dirty="0" err="1"/>
              <a:t>بالامطار</a:t>
            </a:r>
            <a:r>
              <a:rPr lang="ar-IQ" sz="2400" dirty="0"/>
              <a:t> </a:t>
            </a:r>
            <a:endParaRPr lang="ar-SA" sz="2400" dirty="0"/>
          </a:p>
        </p:txBody>
      </p:sp>
    </p:spTree>
    <p:extLst>
      <p:ext uri="{BB962C8B-B14F-4D97-AF65-F5344CB8AC3E}">
        <p14:creationId xmlns:p14="http://schemas.microsoft.com/office/powerpoint/2010/main" val="2121144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19200" y="990601"/>
            <a:ext cx="7162800" cy="3046988"/>
          </a:xfrm>
          <a:prstGeom prst="rect">
            <a:avLst/>
          </a:prstGeom>
        </p:spPr>
        <p:txBody>
          <a:bodyPr wrap="square">
            <a:spAutoFit/>
          </a:bodyPr>
          <a:lstStyle/>
          <a:p>
            <a:pPr algn="just"/>
            <a:r>
              <a:rPr lang="ar-IQ" sz="2400" dirty="0"/>
              <a:t>، ومن خصائص الامطار الافريقية صفة التدرج المنتظم والموازي لدوائر العرض شمالاً وجنوباً بالنسبة لخط الاستواء خاصة في الاقسام الغربية ويعود سبب التدرج في الامطار الى تشابه السطح وعدم وجود العوارض الطبيعية </a:t>
            </a:r>
            <a:r>
              <a:rPr lang="ar-IQ" sz="2400" dirty="0" err="1"/>
              <a:t>فالامطار</a:t>
            </a:r>
            <a:r>
              <a:rPr lang="ar-IQ" sz="2400" dirty="0"/>
              <a:t> الافريقية تغزر في منطقة خط الاستواء وتقل كلما تقدمنا شمالاً حتى تنتهي في الصحراء الكبرى شمالاً وصحراء كلهاري جنوباً وتشذ في الزاوية الجنوبية الشرقية التي تكثر فيها الامطار بسبب التضاريس القائمة وقلة الامطار في الصومال سببه هضبة الحبشة الشاهقة . </a:t>
            </a:r>
            <a:endParaRPr lang="en-US" sz="2400" dirty="0"/>
          </a:p>
        </p:txBody>
      </p:sp>
    </p:spTree>
    <p:extLst>
      <p:ext uri="{BB962C8B-B14F-4D97-AF65-F5344CB8AC3E}">
        <p14:creationId xmlns:p14="http://schemas.microsoft.com/office/powerpoint/2010/main" val="1993344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762000"/>
            <a:ext cx="7467600" cy="5632311"/>
          </a:xfrm>
          <a:prstGeom prst="rect">
            <a:avLst/>
          </a:prstGeom>
        </p:spPr>
        <p:txBody>
          <a:bodyPr wrap="square">
            <a:spAutoFit/>
          </a:bodyPr>
          <a:lstStyle/>
          <a:p>
            <a:pPr algn="just"/>
            <a:r>
              <a:rPr lang="ar-IQ" sz="2400" b="1" dirty="0"/>
              <a:t>الامطار في شهر كانون الثاني : </a:t>
            </a:r>
            <a:endParaRPr lang="en-US" sz="2400" dirty="0"/>
          </a:p>
          <a:p>
            <a:pPr algn="just"/>
            <a:r>
              <a:rPr lang="ar-IQ" sz="2400" dirty="0"/>
              <a:t>يمثل شهر كانون الثاني الشتاء في نصف القارة الشمالي والصيف النصف الجنوبي لذلك يتركز ضغط عالي على النصف الشمالي من القارة وتخرج منه الرياح ويمكن تمييز منطقتين فيه الاولى وسط وجنوب القارة والثانية السواحل الافريقية المشرفة على البحر المتوسط وتتميز الامطار في هذا الشهر بالاتي : </a:t>
            </a:r>
            <a:endParaRPr lang="en-US" sz="2400" dirty="0"/>
          </a:p>
          <a:p>
            <a:pPr lvl="0" algn="just"/>
            <a:r>
              <a:rPr lang="ar-IQ" sz="2400" dirty="0"/>
              <a:t>- تتسع منطقة الجفاف في نصف القارة الشمالي </a:t>
            </a:r>
            <a:r>
              <a:rPr lang="ar-IQ" sz="2400" dirty="0" err="1"/>
              <a:t>لانها</a:t>
            </a:r>
            <a:r>
              <a:rPr lang="ar-IQ" sz="2400" dirty="0"/>
              <a:t> تكون منطقة لهبوب الرياح حيث تخرج منها الرياح التجارية الشمالية وتسقط امطار قليلة بسبب ارتفاع درجات الحرارة كلما تقدمت </a:t>
            </a:r>
            <a:r>
              <a:rPr lang="ar-IQ" sz="2400" dirty="0" err="1"/>
              <a:t>بأتجاه</a:t>
            </a:r>
            <a:r>
              <a:rPr lang="ar-IQ" sz="2400" dirty="0"/>
              <a:t> خط الاستواء بحيث تزداد قابليتها لامتصاص نسبة من بخار الماء ويزداد الجفاف كلما تقدمت باتجاه المنطقة الحارة . </a:t>
            </a:r>
            <a:endParaRPr lang="en-US" sz="2400" dirty="0"/>
          </a:p>
          <a:p>
            <a:pPr lvl="0" algn="just"/>
            <a:r>
              <a:rPr lang="ar-IQ" sz="2400" dirty="0"/>
              <a:t>- الامطار التي يتركز سقوطها على الساحل الغيني تعود لهبوب الرياح الموسمية التي تهب على الساحل في هذا الموسم وان ارتفاع درجات الحرارة اكثر من حرارة الخليج يؤدي الى خفة الضغط في هذا الساحل فتهب الرياح من خليج غينيا مسببة سقوط الامطار تسمى </a:t>
            </a:r>
            <a:r>
              <a:rPr lang="ar-IQ" sz="2400" dirty="0" err="1"/>
              <a:t>بالامطار</a:t>
            </a:r>
            <a:r>
              <a:rPr lang="ar-IQ" sz="2400" dirty="0"/>
              <a:t> الموسمية . </a:t>
            </a:r>
            <a:endParaRPr lang="en-US" sz="2400" dirty="0"/>
          </a:p>
        </p:txBody>
      </p:sp>
    </p:spTree>
    <p:extLst>
      <p:ext uri="{BB962C8B-B14F-4D97-AF65-F5344CB8AC3E}">
        <p14:creationId xmlns:p14="http://schemas.microsoft.com/office/powerpoint/2010/main" val="451167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838200"/>
            <a:ext cx="7269480" cy="5262979"/>
          </a:xfrm>
          <a:prstGeom prst="rect">
            <a:avLst/>
          </a:prstGeom>
        </p:spPr>
        <p:txBody>
          <a:bodyPr wrap="square">
            <a:spAutoFit/>
          </a:bodyPr>
          <a:lstStyle/>
          <a:p>
            <a:pPr lvl="0" algn="just"/>
            <a:r>
              <a:rPr lang="ar-IQ" sz="2800" dirty="0"/>
              <a:t>- الامطار المدارية تتركز في الجزء الجنوبي من القارة نتيجة لهبوب الرياح التجارية الشمالية والجنوبية ويعود سبب ذلك الى ان الرياح التجارية الجنوبية تتأثر بالتيارات البحرية فتحمل الرطوبة مما يجعل هذه الرياح تساعد على سقوط الامطار . </a:t>
            </a:r>
            <a:endParaRPr lang="en-US" sz="2800" dirty="0"/>
          </a:p>
          <a:p>
            <a:pPr lvl="0" algn="just"/>
            <a:r>
              <a:rPr lang="ar-IQ" sz="2800" dirty="0"/>
              <a:t>- تعود قلة الامطار في الزاوية الجنوبية الغربية الى انها تقع في منطقة ظل المطر حيث تصطدم الرياح بمرتفعات </a:t>
            </a:r>
            <a:r>
              <a:rPr lang="ar-IQ" sz="2800" dirty="0" err="1"/>
              <a:t>كنزيوج</a:t>
            </a:r>
            <a:r>
              <a:rPr lang="ar-IQ" sz="2800" dirty="0"/>
              <a:t> وبذلك تكون جافة عندما تصل الى اطراف المرتفعات وهذا يساعد على وجود صحراء كلهاري . </a:t>
            </a:r>
            <a:endParaRPr lang="en-US" sz="2800" dirty="0"/>
          </a:p>
          <a:p>
            <a:pPr lvl="0" algn="just"/>
            <a:r>
              <a:rPr lang="ar-IQ" sz="2800" dirty="0"/>
              <a:t>- الامطار التي تتركز في الجزء الجنوبي الشرقي في شرق مدغشقر تعتبر امطار تضاريسية حيث تهب على مرتفعات مدغشقر الرياح القامة من المحيط الهندي وتكون مشبعة ببخار الماء ويؤدي ارتفاعها الى سقوط الامطار . </a:t>
            </a:r>
            <a:endParaRPr lang="en-US" sz="2800" dirty="0"/>
          </a:p>
        </p:txBody>
      </p:sp>
    </p:spTree>
    <p:extLst>
      <p:ext uri="{BB962C8B-B14F-4D97-AF65-F5344CB8AC3E}">
        <p14:creationId xmlns:p14="http://schemas.microsoft.com/office/powerpoint/2010/main" val="960427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838200"/>
            <a:ext cx="7848600" cy="5262979"/>
          </a:xfrm>
          <a:prstGeom prst="rect">
            <a:avLst/>
          </a:prstGeom>
        </p:spPr>
        <p:txBody>
          <a:bodyPr wrap="square">
            <a:spAutoFit/>
          </a:bodyPr>
          <a:lstStyle/>
          <a:p>
            <a:pPr algn="just"/>
            <a:r>
              <a:rPr lang="ar-IQ" sz="2400" b="1" dirty="0"/>
              <a:t>الامطار في شهر تموز :  </a:t>
            </a:r>
            <a:endParaRPr lang="en-US" sz="2400" dirty="0"/>
          </a:p>
          <a:p>
            <a:pPr algn="just"/>
            <a:r>
              <a:rPr lang="ar-IQ" sz="2400" dirty="0"/>
              <a:t>يمثل شهر تموز الصيف في نصف القارة الشمالي والشتاء في النصف الجنوبي وحيث تتعامد الشمس في النصف الشمالي ونتيجة لذلك يخف الضغط في هذه المنطقة وتهب عليها الرياح التي تسبب سقوط الامطار ومن مميزات الامطار في هذا النطاق : </a:t>
            </a:r>
            <a:endParaRPr lang="en-US" sz="2400" dirty="0"/>
          </a:p>
          <a:p>
            <a:pPr lvl="0" algn="just"/>
            <a:r>
              <a:rPr lang="ar-IQ" sz="2400" dirty="0"/>
              <a:t>- يقع الجزء الشمالي من القارة ضمن نطاق الضغط </a:t>
            </a:r>
            <a:r>
              <a:rPr lang="ar-IQ" sz="2400" dirty="0" err="1"/>
              <a:t>الواطيء</a:t>
            </a:r>
            <a:r>
              <a:rPr lang="ar-IQ" sz="2400" dirty="0"/>
              <a:t> ولذلك يتأثر بهبوب الرياح التجارية الشمالية ونتيجة لانتقال مركز هبوبها </a:t>
            </a:r>
            <a:r>
              <a:rPr lang="ar-IQ" sz="2400" dirty="0" err="1"/>
              <a:t>بأتجاه</a:t>
            </a:r>
            <a:r>
              <a:rPr lang="ar-IQ" sz="2400" dirty="0"/>
              <a:t> الشمال فأنها تمتاز بالجفاف لكون المناطق التي تهب منها خالية من المسطحات المائية . </a:t>
            </a:r>
            <a:endParaRPr lang="en-US" sz="2400" dirty="0"/>
          </a:p>
          <a:p>
            <a:pPr lvl="0" algn="just"/>
            <a:r>
              <a:rPr lang="ar-IQ" sz="2400" dirty="0"/>
              <a:t> - تتركز الامطار الغزيرة في منطقة </a:t>
            </a:r>
            <a:r>
              <a:rPr lang="ar-IQ" sz="2400" dirty="0" err="1"/>
              <a:t>غينية</a:t>
            </a:r>
            <a:r>
              <a:rPr lang="ar-IQ" sz="2400" dirty="0"/>
              <a:t> </a:t>
            </a:r>
            <a:r>
              <a:rPr lang="ar-IQ" sz="2400" dirty="0" err="1"/>
              <a:t>لانها</a:t>
            </a:r>
            <a:r>
              <a:rPr lang="ar-IQ" sz="2400" dirty="0"/>
              <a:t> تقع تحت تأثير الرياح الموسمية القادمة من المحيط الاطلسي والمشبعة ببخار الماء لذلك تسقط امطار رعدية مصحوبة بالرياح الشديدة .</a:t>
            </a:r>
            <a:endParaRPr lang="en-US" sz="2400" dirty="0"/>
          </a:p>
          <a:p>
            <a:pPr lvl="0" algn="just"/>
            <a:r>
              <a:rPr lang="ar-IQ" sz="2400" dirty="0"/>
              <a:t>- يمتد نطاق الامطار الاستوائية </a:t>
            </a:r>
            <a:r>
              <a:rPr lang="ar-IQ" sz="2400" dirty="0" err="1"/>
              <a:t>بأتجاه</a:t>
            </a:r>
            <a:r>
              <a:rPr lang="ar-IQ" sz="2400" dirty="0"/>
              <a:t> الشرق ويشمل الاجزاء الشرقية من السودان واثيوبيا وتزداد كميتها فوق هضبة اثيوبيا نتيجة لارتفاعها في حين تقل في القرن الافريقي </a:t>
            </a:r>
            <a:r>
              <a:rPr lang="ar-IQ" sz="2400" dirty="0" err="1"/>
              <a:t>لوقوعة</a:t>
            </a:r>
            <a:r>
              <a:rPr lang="ar-IQ" sz="2400" dirty="0"/>
              <a:t> في ظل المطر . </a:t>
            </a:r>
            <a:endParaRPr lang="en-US" sz="2400" dirty="0"/>
          </a:p>
        </p:txBody>
      </p:sp>
    </p:spTree>
    <p:extLst>
      <p:ext uri="{BB962C8B-B14F-4D97-AF65-F5344CB8AC3E}">
        <p14:creationId xmlns:p14="http://schemas.microsoft.com/office/powerpoint/2010/main" val="3587207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609600"/>
            <a:ext cx="8305800" cy="6647974"/>
          </a:xfrm>
          <a:prstGeom prst="rect">
            <a:avLst/>
          </a:prstGeom>
        </p:spPr>
        <p:txBody>
          <a:bodyPr wrap="square">
            <a:spAutoFit/>
          </a:bodyPr>
          <a:lstStyle/>
          <a:p>
            <a:pPr lvl="0"/>
            <a:r>
              <a:rPr lang="ar-IQ" sz="2400" dirty="0"/>
              <a:t>- الجزء الجنوبي من القارة يكون جافاً في الموسم ويعود سبب ذلك الى امرين الاول ان الضغط العالي في هذه المنطقة </a:t>
            </a:r>
            <a:r>
              <a:rPr lang="ar-IQ" sz="2400" dirty="0" err="1"/>
              <a:t>لايساعد</a:t>
            </a:r>
            <a:r>
              <a:rPr lang="ar-IQ" sz="2400" dirty="0"/>
              <a:t> على وصول الرياح التجارية والثاني تأثير مرتفعات جزيرة مدغشقر التي تقف في وجه الرياح الرطبة فتودي الى تركز امطارها في الجهات الشرقية في حين يصبح الساحل الشرقي لجنوب القارة والساحل الجنوبي للجزيرة خالي من المطر . </a:t>
            </a:r>
            <a:endParaRPr lang="en-US" sz="2400" dirty="0"/>
          </a:p>
          <a:p>
            <a:r>
              <a:rPr lang="ar-IQ" sz="2400" dirty="0"/>
              <a:t> </a:t>
            </a:r>
            <a:r>
              <a:rPr lang="ar-IQ" sz="2400" b="1" dirty="0"/>
              <a:t>مناطق توزيع الامطار في قارة افريقيا : </a:t>
            </a:r>
            <a:endParaRPr lang="en-US" sz="2400" dirty="0"/>
          </a:p>
          <a:p>
            <a:pPr lvl="0"/>
            <a:r>
              <a:rPr lang="ar-IQ" sz="2400" dirty="0"/>
              <a:t>مناطق ممطرة طول العام وتتمثل في المناطق المحيطة بخط الاستواء والجزء الشرقي من جزيرة مدغشقر والزاوية الجنوبية للقارة ومنطقة الساحل الغيني وجزء من الساحل الشرقي والمتمثل بساحل كينيا الجنوبي والجزء الشمالي من ساحل تنزانيا .</a:t>
            </a:r>
            <a:endParaRPr lang="en-US" sz="2400" dirty="0"/>
          </a:p>
          <a:p>
            <a:pPr lvl="0"/>
            <a:r>
              <a:rPr lang="ar-IQ" sz="2400" dirty="0"/>
              <a:t> مناطق تسقط امطارها خلال فصل الصيف وتنعدم في فصل الشتاء وتتمثل في النطاق المحصور بين الصحراء الكبرى والمنطقة الدائمة </a:t>
            </a:r>
            <a:r>
              <a:rPr lang="ar-IQ" sz="2400" dirty="0" err="1"/>
              <a:t>للامطار</a:t>
            </a:r>
            <a:r>
              <a:rPr lang="ar-IQ" sz="2400" dirty="0"/>
              <a:t> شمال خط الاستواء وفي نصف القارة الجنوبي </a:t>
            </a:r>
            <a:r>
              <a:rPr lang="ar-IQ" sz="2400" dirty="0" err="1"/>
              <a:t>بأستثناء</a:t>
            </a:r>
            <a:r>
              <a:rPr lang="ar-IQ" sz="2400" dirty="0"/>
              <a:t> الساحل الجنوبي الغربي . </a:t>
            </a:r>
            <a:endParaRPr lang="en-US" sz="2400" dirty="0"/>
          </a:p>
          <a:p>
            <a:pPr lvl="0"/>
            <a:r>
              <a:rPr lang="ar-IQ" sz="2400" dirty="0"/>
              <a:t> المناطق القليلة الامطار وتتمثل بالصحراء الكبرى والساحل الجنوبي الغربي من نصف القارة حتى صحراء كلهاري . </a:t>
            </a:r>
            <a:endParaRPr lang="en-US" sz="2400" dirty="0"/>
          </a:p>
          <a:p>
            <a:r>
              <a:rPr lang="ar-IQ" dirty="0"/>
              <a:t> </a:t>
            </a:r>
            <a:endParaRPr lang="en-US" dirty="0"/>
          </a:p>
          <a:p>
            <a:r>
              <a:rPr lang="ar-IQ" dirty="0"/>
              <a:t> </a:t>
            </a:r>
            <a:endParaRPr lang="en-US" dirty="0"/>
          </a:p>
          <a:p>
            <a:r>
              <a:rPr lang="ar-IQ" b="1" dirty="0"/>
              <a:t> </a:t>
            </a:r>
            <a:endParaRPr lang="en-US" dirty="0"/>
          </a:p>
          <a:p>
            <a:r>
              <a:rPr lang="ar-IQ" dirty="0"/>
              <a:t> </a:t>
            </a:r>
            <a:endParaRPr lang="en-US" dirty="0"/>
          </a:p>
          <a:p>
            <a:r>
              <a:rPr lang="en-US" dirty="0"/>
              <a:t> </a:t>
            </a:r>
          </a:p>
        </p:txBody>
      </p:sp>
    </p:spTree>
    <p:extLst>
      <p:ext uri="{BB962C8B-B14F-4D97-AF65-F5344CB8AC3E}">
        <p14:creationId xmlns:p14="http://schemas.microsoft.com/office/powerpoint/2010/main" val="3562770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81200" y="1219200"/>
            <a:ext cx="5715000" cy="646331"/>
          </a:xfrm>
          <a:prstGeom prst="rect">
            <a:avLst/>
          </a:prstGeom>
        </p:spPr>
        <p:txBody>
          <a:bodyPr wrap="square">
            <a:spAutoFit/>
          </a:bodyPr>
          <a:lstStyle/>
          <a:p>
            <a:pPr algn="ctr"/>
            <a:r>
              <a:rPr lang="ar-IQ" sz="3600" b="1" dirty="0"/>
              <a:t>المناخ في قارة افريقيا </a:t>
            </a:r>
            <a:endParaRPr lang="en-US" sz="3600" dirty="0"/>
          </a:p>
        </p:txBody>
      </p:sp>
    </p:spTree>
    <p:extLst>
      <p:ext uri="{BB962C8B-B14F-4D97-AF65-F5344CB8AC3E}">
        <p14:creationId xmlns:p14="http://schemas.microsoft.com/office/powerpoint/2010/main" val="2673851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85800"/>
            <a:ext cx="7696200" cy="3108543"/>
          </a:xfrm>
          <a:prstGeom prst="rect">
            <a:avLst/>
          </a:prstGeom>
        </p:spPr>
        <p:txBody>
          <a:bodyPr wrap="square">
            <a:spAutoFit/>
          </a:bodyPr>
          <a:lstStyle/>
          <a:p>
            <a:pPr algn="just"/>
            <a:r>
              <a:rPr lang="ar-IQ" sz="2800" dirty="0"/>
              <a:t>لعب المناخ دوراً مهماً في تاريخ القارة الافريقية وان قارة افريقيا تكون في مقدمة القارات التي اثرت </a:t>
            </a:r>
            <a:r>
              <a:rPr lang="ar-IQ" sz="2800" dirty="0" err="1"/>
              <a:t>قيها</a:t>
            </a:r>
            <a:r>
              <a:rPr lang="ar-IQ" sz="2800" dirty="0"/>
              <a:t> الاوضاع المناخية فرسمت الملامح العامة للقارة ودراسة المناخ عنصراً مهماً من الدراسات الطبيعية لما يترتب على هذه الدراسة من بيان اثر هذه الظاهرة على الظواهر الاخرى طبيعية كانت او بشرية ، تعتبر قارة افريقيا مثال واضح </a:t>
            </a:r>
            <a:r>
              <a:rPr lang="ar-IQ" sz="2800" dirty="0" err="1"/>
              <a:t>لاظهار</a:t>
            </a:r>
            <a:r>
              <a:rPr lang="ar-IQ" sz="2800" dirty="0"/>
              <a:t> دور المناخ كظاهرة طبيعية فحركة السكان ونشاطهم الذهني والبدني مرتبط بهذه الظاهرة . </a:t>
            </a:r>
            <a:endParaRPr lang="en-US" sz="2800" dirty="0"/>
          </a:p>
        </p:txBody>
      </p:sp>
      <p:sp>
        <p:nvSpPr>
          <p:cNvPr id="3" name="مستطيل 2"/>
          <p:cNvSpPr/>
          <p:nvPr/>
        </p:nvSpPr>
        <p:spPr>
          <a:xfrm>
            <a:off x="838200" y="3794343"/>
            <a:ext cx="7315200" cy="2308324"/>
          </a:xfrm>
          <a:prstGeom prst="rect">
            <a:avLst/>
          </a:prstGeom>
        </p:spPr>
        <p:txBody>
          <a:bodyPr wrap="square">
            <a:spAutoFit/>
          </a:bodyPr>
          <a:lstStyle/>
          <a:p>
            <a:pPr algn="just"/>
            <a:r>
              <a:rPr lang="ar-IQ" sz="2400" dirty="0"/>
              <a:t>تقع قارة افريقيا بين دائرتي عرض 37.21 شمالاً و 35 جنوباً وهذا يعني ان خط الاستواء يتوسط القارة تقريباً ، فضلاً عن ان مداري السرطان والجدي يمر الاول في الاجزاء الشمالية والثاني في الاجزاء الجنوبية بحيث اصبح ثلثا القارة بين المدارين وهذا </a:t>
            </a:r>
            <a:r>
              <a:rPr lang="ar-IQ" sz="2400" dirty="0" err="1"/>
              <a:t>يعتبرعاملاً</a:t>
            </a:r>
            <a:r>
              <a:rPr lang="ar-IQ" sz="2400" dirty="0"/>
              <a:t> مهماً في تشكيل مناخ القارة حيث تتركز مناطق تعامد الشمس بين المدارين مما يجعل القارة تكتسب الحرارة </a:t>
            </a:r>
            <a:endParaRPr lang="ar-SA" sz="2400" dirty="0"/>
          </a:p>
        </p:txBody>
      </p:sp>
    </p:spTree>
    <p:extLst>
      <p:ext uri="{BB962C8B-B14F-4D97-AF65-F5344CB8AC3E}">
        <p14:creationId xmlns:p14="http://schemas.microsoft.com/office/powerpoint/2010/main" val="2310624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990600"/>
            <a:ext cx="7391400" cy="4401205"/>
          </a:xfrm>
          <a:prstGeom prst="rect">
            <a:avLst/>
          </a:prstGeom>
        </p:spPr>
        <p:txBody>
          <a:bodyPr wrap="square">
            <a:spAutoFit/>
          </a:bodyPr>
          <a:lstStyle/>
          <a:p>
            <a:pPr algn="just"/>
            <a:r>
              <a:rPr lang="ar-IQ" sz="2800" dirty="0"/>
              <a:t>اكثر من بقية القارات ناتجة عن كون اشعة الشمس تكون قصيرة وتؤدي قوة الاشعاع الى تأثيرات مناخية عديدة منها ارتفاع نسبة التبخر من المسطحات المائية والتربة والنباتات مما جعل حالة التناظر بين القسمين الشمالي والجنوبي غير كاملة ويرجع ذلك الى عدة عوامل منها قرب السواحل الشمالية الشرقية من جنوب غرب اسيا جعل هذا الجزء من القارة خاضعاً لتأثير اليابس الاسيوي والجزء الجنوبي يكون شبه جزيرة وسط المحيطين الاطلسي والهندي قد اثر في جنوب القارة اكثر من شمالها الا ان قارة افريقيا من اكثر القارات تناظراً في توزيع الظروف المناخية بين الشمال والجنوب .  </a:t>
            </a:r>
            <a:endParaRPr lang="en-US" sz="2800" dirty="0"/>
          </a:p>
        </p:txBody>
      </p:sp>
    </p:spTree>
    <p:extLst>
      <p:ext uri="{BB962C8B-B14F-4D97-AF65-F5344CB8AC3E}">
        <p14:creationId xmlns:p14="http://schemas.microsoft.com/office/powerpoint/2010/main" val="2316566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762001"/>
            <a:ext cx="7620000" cy="4862870"/>
          </a:xfrm>
          <a:prstGeom prst="rect">
            <a:avLst/>
          </a:prstGeom>
        </p:spPr>
        <p:txBody>
          <a:bodyPr wrap="square">
            <a:spAutoFit/>
          </a:bodyPr>
          <a:lstStyle/>
          <a:p>
            <a:pPr algn="just"/>
            <a:r>
              <a:rPr lang="ar-IQ" sz="2400" b="1" dirty="0"/>
              <a:t>خصائص مناخ القارة : </a:t>
            </a:r>
            <a:endParaRPr lang="en-US" sz="2400" b="1" dirty="0"/>
          </a:p>
          <a:p>
            <a:pPr algn="just"/>
            <a:r>
              <a:rPr lang="ar-IQ" sz="2600" dirty="0"/>
              <a:t>من خصائص مناخ القارة هو الانتقال التدريجي من منطقة الى اخرى فلا توجد حالات فجائية ينتقل فيها المناخ من حالة الى اخرى نتيجة عدم وجود الحواجز الجبلية </a:t>
            </a:r>
            <a:r>
              <a:rPr lang="ar-IQ" sz="2600" dirty="0" err="1"/>
              <a:t>بأستثناء</a:t>
            </a:r>
            <a:r>
              <a:rPr lang="ar-IQ" sz="2600" dirty="0"/>
              <a:t> الزاوية الشمالية الغربية حيث يكون نطاق مناخ البحر المتوسط محصور في النطاق الساحلي ويجاوره المناخ الجبلي الصحراوي ، ان انعدام الجبال اثر على اتجاه التيارات الهوائية كالرياح الموسمية القامة من المحيط الاطلسي وخليج غينيا تصل الى السودان والحبشة مخترقة مئات الكيلومترات ، كذلك ان لارتفاع الارض عن مستوى سطح البحر اثر في المناخ فأفريقية الجنوبية تكون على شكل هضبة مرتفعة خاصة في الشرق والجنوب مما ادى الى اعتدال في درجات الحرارة المحلية وسهل الاستيطان من قبل بعض الجماعات البشرية فيها . </a:t>
            </a:r>
            <a:endParaRPr lang="en-US" sz="2600" dirty="0"/>
          </a:p>
        </p:txBody>
      </p:sp>
    </p:spTree>
    <p:extLst>
      <p:ext uri="{BB962C8B-B14F-4D97-AF65-F5344CB8AC3E}">
        <p14:creationId xmlns:p14="http://schemas.microsoft.com/office/powerpoint/2010/main" val="564746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1"/>
            <a:ext cx="7543800" cy="3539430"/>
          </a:xfrm>
          <a:prstGeom prst="rect">
            <a:avLst/>
          </a:prstGeom>
        </p:spPr>
        <p:txBody>
          <a:bodyPr wrap="square">
            <a:spAutoFit/>
          </a:bodyPr>
          <a:lstStyle/>
          <a:p>
            <a:pPr algn="just"/>
            <a:r>
              <a:rPr lang="ar-IQ" sz="2800" b="1" dirty="0"/>
              <a:t>عناصر المناخ : </a:t>
            </a:r>
            <a:endParaRPr lang="en-US" sz="2800" b="1" dirty="0"/>
          </a:p>
          <a:p>
            <a:pPr algn="just"/>
            <a:r>
              <a:rPr lang="ar-IQ" sz="2800" dirty="0"/>
              <a:t>عند دراسة عناصر المناخ لابد من التأكيد على عامل الارتباط بين تلك العناصر ومدى تأثير كل منها في الاخر ففي الوقت الذي يبرز فيه دور الحرارة كعنصر مؤثر للمناطق الباردة يظهر دور الامطار بالنسبة للمناطق الحارة وعليه </a:t>
            </a:r>
            <a:r>
              <a:rPr lang="ar-IQ" sz="2800" dirty="0" err="1"/>
              <a:t>فالموازنه</a:t>
            </a:r>
            <a:r>
              <a:rPr lang="ar-IQ" sz="2800" dirty="0"/>
              <a:t> بين العنصرين من عناصر المناخ يختلف من قارة الى اخرى ، لذا نجد ان عنصر الامطار يأتي في مقدمة العناصر المناخية في قارة افريقيا لكون الحرارة </a:t>
            </a:r>
            <a:r>
              <a:rPr lang="ar-IQ" sz="2800" dirty="0" err="1"/>
              <a:t>مرتفعه</a:t>
            </a:r>
            <a:r>
              <a:rPr lang="ar-IQ" sz="2800" dirty="0"/>
              <a:t> فيها ومن عناصر المناخ المهمة : </a:t>
            </a:r>
            <a:endParaRPr lang="en-US" sz="2800" dirty="0"/>
          </a:p>
        </p:txBody>
      </p:sp>
    </p:spTree>
    <p:extLst>
      <p:ext uri="{BB962C8B-B14F-4D97-AF65-F5344CB8AC3E}">
        <p14:creationId xmlns:p14="http://schemas.microsoft.com/office/powerpoint/2010/main" val="599464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381001"/>
            <a:ext cx="7848600" cy="4524315"/>
          </a:xfrm>
          <a:prstGeom prst="rect">
            <a:avLst/>
          </a:prstGeom>
        </p:spPr>
        <p:txBody>
          <a:bodyPr wrap="square">
            <a:spAutoFit/>
          </a:bodyPr>
          <a:lstStyle/>
          <a:p>
            <a:pPr lvl="0" algn="just"/>
            <a:r>
              <a:rPr lang="ar-IQ" sz="2400" b="1" dirty="0"/>
              <a:t>الحرارة : </a:t>
            </a:r>
            <a:endParaRPr lang="en-US" sz="2400" b="1" dirty="0"/>
          </a:p>
          <a:p>
            <a:pPr algn="just"/>
            <a:r>
              <a:rPr lang="ar-IQ" sz="2400" dirty="0"/>
              <a:t>بالنظر للموقع الذي تحتله قارة افريقيا بالنسبة لدوائر العرض فأن درجات الحرارة مرتفعة فيها قياساً ببقية قارات العالم </a:t>
            </a:r>
            <a:r>
              <a:rPr lang="ar-IQ" sz="2400" dirty="0" err="1"/>
              <a:t>ولايخرج</a:t>
            </a:r>
            <a:r>
              <a:rPr lang="ar-IQ" sz="2400" dirty="0"/>
              <a:t> عن نطارق ارتفاع درجات الحرارة سوى بعض الهضاب والجبال التي يزيد ارتفاعها عن 1250 م </a:t>
            </a:r>
            <a:r>
              <a:rPr lang="ar-IQ" sz="2400" dirty="0" err="1"/>
              <a:t>ولاتنخفض</a:t>
            </a:r>
            <a:r>
              <a:rPr lang="ar-IQ" sz="2400" dirty="0"/>
              <a:t> درجات الحرارة في معظم القارة عن الحد الحرج لها وهي 5 درجات مئوية </a:t>
            </a:r>
            <a:r>
              <a:rPr lang="ar-IQ" sz="2400" dirty="0" err="1"/>
              <a:t>ولاتظهر</a:t>
            </a:r>
            <a:r>
              <a:rPr lang="ar-IQ" sz="2400" dirty="0"/>
              <a:t> ذبذبات حادة في درجات الحرارة وهي التي ترتبط بتغير الجبهات الهوائية ويأثر التوزيع الحراري في قارة افريقيا بعدة عوامل منها الموقع بالنسبة لدوائر العرض والقرب او البعد من المسطحات المائية .</a:t>
            </a:r>
            <a:endParaRPr lang="en-US" sz="2400" dirty="0"/>
          </a:p>
          <a:p>
            <a:pPr algn="just"/>
            <a:r>
              <a:rPr lang="ar-IQ" sz="2400" dirty="0"/>
              <a:t>عند دراسة خرائط الحرارة في قارة افريقيا نجد ان المناطق الاستوائية ليست شديدة الارتفاع كالمناطق الاخرى البعيدة عن المنطقة الاستوائية والسبب يعود الى التوازن بين فترة الليل والنهار حيث يكونان متساويين طول ايام السنة في المناطق الاستوائية </a:t>
            </a:r>
            <a:endParaRPr lang="ar-SA" sz="2400" dirty="0"/>
          </a:p>
        </p:txBody>
      </p:sp>
    </p:spTree>
    <p:extLst>
      <p:ext uri="{BB962C8B-B14F-4D97-AF65-F5344CB8AC3E}">
        <p14:creationId xmlns:p14="http://schemas.microsoft.com/office/powerpoint/2010/main" val="185504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1066799"/>
            <a:ext cx="7391400" cy="5693866"/>
          </a:xfrm>
          <a:prstGeom prst="rect">
            <a:avLst/>
          </a:prstGeom>
        </p:spPr>
        <p:txBody>
          <a:bodyPr wrap="square">
            <a:spAutoFit/>
          </a:bodyPr>
          <a:lstStyle/>
          <a:p>
            <a:pPr algn="just"/>
            <a:r>
              <a:rPr lang="ar-IQ" sz="2800" dirty="0"/>
              <a:t>وكلما ابتعدنا عن خط الاستواء زاد الفرق بين طول النهار الصيفي والليل الشتوي وهذا بدوره يؤدي الى التباين في درجات الحرارة المكتسبة في فصلي الصيف والشتاء ، فضلاً عن ذلك </a:t>
            </a:r>
            <a:r>
              <a:rPr lang="ar-IQ" sz="2800" dirty="0" err="1"/>
              <a:t>فأ</a:t>
            </a:r>
            <a:r>
              <a:rPr lang="ar-IQ" sz="2800" dirty="0"/>
              <a:t> صفاء السماء في قارة افريقيا يضيف عاملاً اخر يؤثر في تباين درجات الحرارة المكتسبة فكلما كانت السماء صافية وخالية من السحب زادت الحرارة ، فضلاً عن عامل المسطحات المائية فالمساحة التي يمر بها خط الاستواء في افريقيا تساوي نصف المسافة التي تمر بها دوائر العرض في المنطقة الصحراوية الشمالية وعليه اصبحت المسافة بين ابعد منطقة عن البحر في منطقة خط الاستواء تساوي نصف المسافة بين ابعد نقطة وبين البحر في النطاق الصحراوي وقد انعكست هذه الاثار على المدى الحراري اليومي والسنوي اذ يتزايد المدى بالاتجاه نحو العروض العليا جنوباً وشمالاً . </a:t>
            </a:r>
            <a:endParaRPr lang="en-US" sz="2800" dirty="0"/>
          </a:p>
        </p:txBody>
      </p:sp>
    </p:spTree>
    <p:extLst>
      <p:ext uri="{BB962C8B-B14F-4D97-AF65-F5344CB8AC3E}">
        <p14:creationId xmlns:p14="http://schemas.microsoft.com/office/powerpoint/2010/main" val="426308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762000"/>
            <a:ext cx="7086600" cy="5262979"/>
          </a:xfrm>
          <a:prstGeom prst="rect">
            <a:avLst/>
          </a:prstGeom>
        </p:spPr>
        <p:txBody>
          <a:bodyPr wrap="square">
            <a:spAutoFit/>
          </a:bodyPr>
          <a:lstStyle/>
          <a:p>
            <a:pPr lvl="0" algn="just"/>
            <a:r>
              <a:rPr lang="ar-IQ" sz="2800" b="1" dirty="0"/>
              <a:t>الضغط الجوي والرياح : </a:t>
            </a:r>
            <a:endParaRPr lang="en-US" sz="2800" b="1" dirty="0"/>
          </a:p>
          <a:p>
            <a:pPr algn="just"/>
            <a:r>
              <a:rPr lang="ar-IQ" sz="2800" dirty="0"/>
              <a:t>من خصائص العناصر المناخية التأثير المتبادل بينها فالحرارة تؤثر على الضغط الجوي وهذا بدوره يؤثر على الرياح والتي من شأنها تؤثر على عنصر المطر ، ويتأثر نظام الضغط او الرياح بحركة الشمس الظاهرة في كل من نصف القارة الشمالي والجنوبي والمناطق المجاورة فعندما تكون الشمس عمودية على مدار السرطان يكون في الشمال صيف وفي الجنوب شتاء وعند انتقالها جنوباً يحدث العكس ويترتب على ذلك ان يقع نصف القارة الشمالي تحت الضغط المنخفض في فصل الصيف الشمالي بسبب ارتفاع الحرارة بينما يكون النصف الجنوبي تحت تأثير الضغط الثقيل بسبب انخفاض درجات الحرارة في شتاء النصف الجنوبي . </a:t>
            </a:r>
            <a:endParaRPr lang="en-US" sz="2800" dirty="0"/>
          </a:p>
        </p:txBody>
      </p:sp>
    </p:spTree>
    <p:extLst>
      <p:ext uri="{BB962C8B-B14F-4D97-AF65-F5344CB8AC3E}">
        <p14:creationId xmlns:p14="http://schemas.microsoft.com/office/powerpoint/2010/main" val="339336747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2000</Words>
  <Application>Microsoft Office PowerPoint</Application>
  <PresentationFormat>On-screen Show (4:3)</PresentationFormat>
  <Paragraphs>65</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dc:title>
  <dc:creator>KM</dc:creator>
  <cp:lastModifiedBy>Unknown User</cp:lastModifiedBy>
  <cp:revision>11</cp:revision>
  <dcterms:created xsi:type="dcterms:W3CDTF">2020-05-15T10:45:02Z</dcterms:created>
  <dcterms:modified xsi:type="dcterms:W3CDTF">2021-07-12T12:39:15Z</dcterms:modified>
</cp:coreProperties>
</file>