
<file path=[Content_Types].xml><?xml version="1.0" encoding="utf-8"?>
<Types xmlns="http://schemas.openxmlformats.org/package/2006/content-types">
  <Default Extension="jpeg" ContentType="image/jpe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7" r:id="rId11"/>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grpSp>
        <p:nvGrpSpPr>
          <p:cNvPr id="2" name="Group 2"/>
          <p:cNvGrpSpPr/>
          <p:nvPr/>
        </p:nvGrpSpPr>
        <p:grpSpPr>
          <a:xfrm>
            <a:off x="666750" y="666750"/>
            <a:ext cx="16954500" cy="2686050"/>
            <a:chOff x="0" y="0"/>
            <a:chExt cx="4987154" cy="790100"/>
          </a:xfrm>
        </p:grpSpPr>
        <p:sp>
          <p:nvSpPr>
            <p:cNvPr id="3" name="Freeform 3"/>
            <p:cNvSpPr/>
            <p:nvPr/>
          </p:nvSpPr>
          <p:spPr>
            <a:xfrm>
              <a:off x="-3" y="0"/>
              <a:ext cx="4987156" cy="790100"/>
            </a:xfrm>
            <a:custGeom>
              <a:avLst/>
              <a:gdLst/>
              <a:ahLst/>
              <a:cxnLst/>
              <a:rect l="l" t="t" r="r" b="b"/>
              <a:pathLst>
                <a:path w="4987156" h="790100">
                  <a:moveTo>
                    <a:pt x="346959" y="0"/>
                  </a:moveTo>
                  <a:lnTo>
                    <a:pt x="4838742" y="0"/>
                  </a:lnTo>
                  <a:cubicBezTo>
                    <a:pt x="4920709" y="0"/>
                    <a:pt x="4987156" y="66448"/>
                    <a:pt x="4987156" y="148415"/>
                  </a:cubicBezTo>
                  <a:lnTo>
                    <a:pt x="4987156" y="510707"/>
                  </a:lnTo>
                  <a:cubicBezTo>
                    <a:pt x="4987156" y="547218"/>
                    <a:pt x="4973699" y="582448"/>
                    <a:pt x="4949356" y="609659"/>
                  </a:cubicBezTo>
                  <a:lnTo>
                    <a:pt x="4832190" y="740636"/>
                  </a:lnTo>
                  <a:cubicBezTo>
                    <a:pt x="4804034" y="772111"/>
                    <a:pt x="4763803" y="790101"/>
                    <a:pt x="4721573" y="790100"/>
                  </a:cubicBezTo>
                  <a:lnTo>
                    <a:pt x="148416" y="790100"/>
                  </a:lnTo>
                  <a:cubicBezTo>
                    <a:pt x="109054" y="790100"/>
                    <a:pt x="71304" y="774464"/>
                    <a:pt x="43471" y="746630"/>
                  </a:cubicBezTo>
                  <a:cubicBezTo>
                    <a:pt x="15637" y="718797"/>
                    <a:pt x="0" y="681047"/>
                    <a:pt x="0" y="641685"/>
                  </a:cubicBezTo>
                  <a:lnTo>
                    <a:pt x="0" y="366141"/>
                  </a:lnTo>
                  <a:cubicBezTo>
                    <a:pt x="0" y="329143"/>
                    <a:pt x="13819" y="293478"/>
                    <a:pt x="38749" y="266140"/>
                  </a:cubicBezTo>
                  <a:lnTo>
                    <a:pt x="237292" y="48414"/>
                  </a:lnTo>
                  <a:cubicBezTo>
                    <a:pt x="265415" y="17574"/>
                    <a:pt x="305223" y="0"/>
                    <a:pt x="346959" y="0"/>
                  </a:cubicBezTo>
                  <a:close/>
                </a:path>
              </a:pathLst>
            </a:custGeom>
            <a:solidFill>
              <a:srgbClr val="848484"/>
            </a:solidFill>
          </p:spPr>
        </p:sp>
      </p:grpSp>
      <p:grpSp>
        <p:nvGrpSpPr>
          <p:cNvPr id="4" name="Group 4"/>
          <p:cNvGrpSpPr/>
          <p:nvPr/>
        </p:nvGrpSpPr>
        <p:grpSpPr>
          <a:xfrm>
            <a:off x="667877" y="3646643"/>
            <a:ext cx="6886575" cy="5962651"/>
            <a:chOff x="0" y="0"/>
            <a:chExt cx="1813748" cy="470329"/>
          </a:xfrm>
        </p:grpSpPr>
        <p:sp>
          <p:nvSpPr>
            <p:cNvPr id="5" name="Freeform 5"/>
            <p:cNvSpPr/>
            <p:nvPr/>
          </p:nvSpPr>
          <p:spPr>
            <a:xfrm>
              <a:off x="0" y="0"/>
              <a:ext cx="1813748" cy="470329"/>
            </a:xfrm>
            <a:custGeom>
              <a:avLst/>
              <a:gdLst/>
              <a:ahLst/>
              <a:cxnLst/>
              <a:rect l="l" t="t" r="r" b="b"/>
              <a:pathLst>
                <a:path w="1813748" h="470329">
                  <a:moveTo>
                    <a:pt x="1768780" y="0"/>
                  </a:moveTo>
                  <a:lnTo>
                    <a:pt x="44968" y="0"/>
                  </a:lnTo>
                  <a:cubicBezTo>
                    <a:pt x="33042" y="0"/>
                    <a:pt x="21604" y="4738"/>
                    <a:pt x="13171" y="13171"/>
                  </a:cubicBezTo>
                  <a:cubicBezTo>
                    <a:pt x="4738" y="21604"/>
                    <a:pt x="0" y="33042"/>
                    <a:pt x="0" y="44968"/>
                  </a:cubicBezTo>
                  <a:lnTo>
                    <a:pt x="0" y="425360"/>
                  </a:lnTo>
                  <a:cubicBezTo>
                    <a:pt x="0" y="437287"/>
                    <a:pt x="4738" y="448724"/>
                    <a:pt x="13171" y="457158"/>
                  </a:cubicBezTo>
                  <a:cubicBezTo>
                    <a:pt x="21604" y="465591"/>
                    <a:pt x="33042" y="470329"/>
                    <a:pt x="44968" y="470329"/>
                  </a:cubicBezTo>
                  <a:lnTo>
                    <a:pt x="1768780" y="470329"/>
                  </a:lnTo>
                  <a:cubicBezTo>
                    <a:pt x="1780706" y="470329"/>
                    <a:pt x="1792144" y="465591"/>
                    <a:pt x="1800577" y="457158"/>
                  </a:cubicBezTo>
                  <a:cubicBezTo>
                    <a:pt x="1809011" y="448724"/>
                    <a:pt x="1813748" y="437287"/>
                    <a:pt x="1813748" y="425360"/>
                  </a:cubicBezTo>
                  <a:lnTo>
                    <a:pt x="1813748" y="44968"/>
                  </a:lnTo>
                  <a:cubicBezTo>
                    <a:pt x="1813748" y="33042"/>
                    <a:pt x="1809011" y="21604"/>
                    <a:pt x="1800577" y="13171"/>
                  </a:cubicBezTo>
                  <a:cubicBezTo>
                    <a:pt x="1792144" y="4738"/>
                    <a:pt x="1780706" y="0"/>
                    <a:pt x="1768780" y="0"/>
                  </a:cubicBezTo>
                  <a:close/>
                </a:path>
              </a:pathLst>
            </a:custGeom>
            <a:solidFill>
              <a:srgbClr val="F2E8E5"/>
            </a:solidFill>
          </p:spPr>
        </p:sp>
        <p:sp>
          <p:nvSpPr>
            <p:cNvPr id="6" name="TextBox 6"/>
            <p:cNvSpPr txBox="1"/>
            <p:nvPr/>
          </p:nvSpPr>
          <p:spPr>
            <a:xfrm>
              <a:off x="0" y="-57150"/>
              <a:ext cx="1813748" cy="527479"/>
            </a:xfrm>
            <a:prstGeom prst="rect">
              <a:avLst/>
            </a:prstGeom>
          </p:spPr>
          <p:txBody>
            <a:bodyPr lIns="50800" tIns="50800" rIns="50800" bIns="50800" rtlCol="0" anchor="ctr"/>
            <a:lstStyle/>
            <a:p>
              <a:pPr algn="ctr" rtl="1">
                <a:lnSpc>
                  <a:spcPts val="3359"/>
                </a:lnSpc>
              </a:pPr>
              <a:endParaRPr>
                <a:latin typeface="Calibri Light" panose="020F0302020204030204" pitchFamily="34" charset="0"/>
                <a:ea typeface="Calibri Light" panose="020F0302020204030204" pitchFamily="34" charset="0"/>
                <a:cs typeface="Calibri Light" panose="020F0302020204030204" pitchFamily="34" charset="0"/>
              </a:endParaRPr>
            </a:p>
          </p:txBody>
        </p:sp>
      </p:grpSp>
      <p:grpSp>
        <p:nvGrpSpPr>
          <p:cNvPr id="9" name="Group 9"/>
          <p:cNvGrpSpPr/>
          <p:nvPr/>
        </p:nvGrpSpPr>
        <p:grpSpPr>
          <a:xfrm>
            <a:off x="7858125" y="3657600"/>
            <a:ext cx="9763125" cy="5962650"/>
            <a:chOff x="0" y="0"/>
            <a:chExt cx="4083676" cy="2494030"/>
          </a:xfrm>
        </p:grpSpPr>
        <p:sp>
          <p:nvSpPr>
            <p:cNvPr id="10" name="Freeform 10"/>
            <p:cNvSpPr/>
            <p:nvPr/>
          </p:nvSpPr>
          <p:spPr>
            <a:xfrm>
              <a:off x="54610" y="50038"/>
              <a:ext cx="3974583" cy="2394589"/>
            </a:xfrm>
            <a:custGeom>
              <a:avLst/>
              <a:gdLst/>
              <a:ahLst/>
              <a:cxnLst/>
              <a:rect l="l" t="t" r="r" b="b"/>
              <a:pathLst>
                <a:path w="3974583" h="2394589">
                  <a:moveTo>
                    <a:pt x="87630" y="2394589"/>
                  </a:moveTo>
                  <a:lnTo>
                    <a:pt x="3886826" y="2394589"/>
                  </a:lnTo>
                  <a:cubicBezTo>
                    <a:pt x="3935213" y="2394589"/>
                    <a:pt x="3974583" y="2355346"/>
                    <a:pt x="3974583" y="2306832"/>
                  </a:cubicBezTo>
                  <a:lnTo>
                    <a:pt x="3974583" y="87757"/>
                  </a:lnTo>
                  <a:cubicBezTo>
                    <a:pt x="3974583" y="39370"/>
                    <a:pt x="3935340" y="0"/>
                    <a:pt x="3886826" y="0"/>
                  </a:cubicBezTo>
                  <a:lnTo>
                    <a:pt x="87757" y="0"/>
                  </a:lnTo>
                  <a:cubicBezTo>
                    <a:pt x="39370" y="0"/>
                    <a:pt x="0" y="39243"/>
                    <a:pt x="0" y="87757"/>
                  </a:cubicBezTo>
                  <a:lnTo>
                    <a:pt x="0" y="2306832"/>
                  </a:lnTo>
                  <a:cubicBezTo>
                    <a:pt x="0" y="2355219"/>
                    <a:pt x="39243" y="2394589"/>
                    <a:pt x="87757" y="2394589"/>
                  </a:cubicBezTo>
                  <a:close/>
                </a:path>
              </a:pathLst>
            </a:custGeom>
            <a:blipFill>
              <a:blip r:embed="rId2"/>
              <a:stretch>
                <a:fillRect t="-209" b="-209"/>
              </a:stretch>
            </a:blipFill>
          </p:spPr>
        </p:sp>
        <p:sp>
          <p:nvSpPr>
            <p:cNvPr id="11" name="Freeform 11"/>
            <p:cNvSpPr/>
            <p:nvPr/>
          </p:nvSpPr>
          <p:spPr>
            <a:xfrm>
              <a:off x="127" y="0"/>
              <a:ext cx="4083549" cy="2493903"/>
            </a:xfrm>
            <a:custGeom>
              <a:avLst/>
              <a:gdLst/>
              <a:ahLst/>
              <a:cxnLst/>
              <a:rect l="l" t="t" r="r" b="b"/>
              <a:pathLst>
                <a:path w="4083549" h="2493903">
                  <a:moveTo>
                    <a:pt x="4083549" y="91567"/>
                  </a:moveTo>
                  <a:lnTo>
                    <a:pt x="4083549" y="2402337"/>
                  </a:lnTo>
                  <a:cubicBezTo>
                    <a:pt x="4083549" y="2452882"/>
                    <a:pt x="4042528" y="2493903"/>
                    <a:pt x="3991982" y="2493903"/>
                  </a:cubicBezTo>
                  <a:lnTo>
                    <a:pt x="91567" y="2493903"/>
                  </a:lnTo>
                  <a:cubicBezTo>
                    <a:pt x="41021" y="2493903"/>
                    <a:pt x="0" y="2452882"/>
                    <a:pt x="0" y="2402337"/>
                  </a:cubicBezTo>
                  <a:lnTo>
                    <a:pt x="0" y="91567"/>
                  </a:lnTo>
                  <a:cubicBezTo>
                    <a:pt x="0" y="41021"/>
                    <a:pt x="41021" y="0"/>
                    <a:pt x="91567" y="0"/>
                  </a:cubicBezTo>
                  <a:lnTo>
                    <a:pt x="3991982" y="0"/>
                  </a:lnTo>
                  <a:cubicBezTo>
                    <a:pt x="4042528" y="0"/>
                    <a:pt x="4083549" y="41021"/>
                    <a:pt x="4083549" y="91567"/>
                  </a:cubicBezTo>
                  <a:close/>
                  <a:moveTo>
                    <a:pt x="841756" y="331724"/>
                  </a:moveTo>
                  <a:lnTo>
                    <a:pt x="182626" y="331724"/>
                  </a:lnTo>
                  <a:cubicBezTo>
                    <a:pt x="132080" y="331724"/>
                    <a:pt x="91059" y="372745"/>
                    <a:pt x="91059" y="423291"/>
                  </a:cubicBezTo>
                  <a:lnTo>
                    <a:pt x="91059" y="2311277"/>
                  </a:lnTo>
                  <a:cubicBezTo>
                    <a:pt x="91059" y="2361823"/>
                    <a:pt x="132080" y="2402844"/>
                    <a:pt x="182626" y="2402844"/>
                  </a:cubicBezTo>
                  <a:lnTo>
                    <a:pt x="3900796" y="2402844"/>
                  </a:lnTo>
                  <a:cubicBezTo>
                    <a:pt x="3951342" y="2402844"/>
                    <a:pt x="3992363" y="2361823"/>
                    <a:pt x="3992363" y="2311277"/>
                  </a:cubicBezTo>
                  <a:lnTo>
                    <a:pt x="3992363" y="182753"/>
                  </a:lnTo>
                  <a:cubicBezTo>
                    <a:pt x="3992363" y="132207"/>
                    <a:pt x="3951342" y="91186"/>
                    <a:pt x="3900796" y="91186"/>
                  </a:cubicBezTo>
                  <a:lnTo>
                    <a:pt x="2561327" y="91186"/>
                  </a:lnTo>
                  <a:cubicBezTo>
                    <a:pt x="2535292" y="91186"/>
                    <a:pt x="2510400" y="102235"/>
                    <a:pt x="2493001" y="121666"/>
                  </a:cubicBezTo>
                  <a:lnTo>
                    <a:pt x="1127156" y="301244"/>
                  </a:lnTo>
                  <a:cubicBezTo>
                    <a:pt x="929308" y="320675"/>
                    <a:pt x="867664" y="331724"/>
                    <a:pt x="841502" y="331724"/>
                  </a:cubicBezTo>
                  <a:lnTo>
                    <a:pt x="841756" y="331724"/>
                  </a:lnTo>
                  <a:close/>
                </a:path>
              </a:pathLst>
            </a:custGeom>
            <a:solidFill>
              <a:srgbClr val="D1C7C0"/>
            </a:solidFill>
          </p:spPr>
        </p:sp>
      </p:grpSp>
      <p:sp>
        <p:nvSpPr>
          <p:cNvPr id="12" name="Freeform 12"/>
          <p:cNvSpPr/>
          <p:nvPr/>
        </p:nvSpPr>
        <p:spPr>
          <a:xfrm flipH="1">
            <a:off x="1800225" y="1376364"/>
            <a:ext cx="1266822" cy="1266822"/>
          </a:xfrm>
          <a:custGeom>
            <a:avLst/>
            <a:gdLst/>
            <a:ahLst/>
            <a:cxnLst/>
            <a:rect l="l" t="t" r="r" b="b"/>
            <a:pathLst>
              <a:path w="1266822" h="1266822">
                <a:moveTo>
                  <a:pt x="1266822" y="0"/>
                </a:moveTo>
                <a:lnTo>
                  <a:pt x="0" y="0"/>
                </a:lnTo>
                <a:lnTo>
                  <a:pt x="0" y="1266822"/>
                </a:lnTo>
                <a:lnTo>
                  <a:pt x="1266822" y="1266822"/>
                </a:lnTo>
                <a:lnTo>
                  <a:pt x="1266822" y="0"/>
                </a:lnTo>
                <a:close/>
              </a:path>
            </a:pathLst>
          </a:custGeom>
          <a:blipFill>
            <a:blip>
              <a:extLst>
                <a:ext uri="{96DAC541-7B7A-43D3-8B79-37D633B846F1}">
                  <asvg:svgBlip xmlns:asvg="http://schemas.microsoft.com/office/drawing/2016/SVG/main" r:embed="rId3"/>
                </a:ext>
              </a:extLst>
            </a:blip>
            <a:stretch>
              <a:fillRect/>
            </a:stretch>
          </a:blipFill>
        </p:spPr>
      </p:sp>
      <p:sp>
        <p:nvSpPr>
          <p:cNvPr id="13" name="TextBox 13"/>
          <p:cNvSpPr txBox="1"/>
          <p:nvPr/>
        </p:nvSpPr>
        <p:spPr>
          <a:xfrm>
            <a:off x="3543300" y="1570221"/>
            <a:ext cx="13424266" cy="1035051"/>
          </a:xfrm>
          <a:prstGeom prst="rect">
            <a:avLst/>
          </a:prstGeom>
        </p:spPr>
        <p:txBody>
          <a:bodyPr lIns="0" tIns="0" rIns="0" bIns="0" rtlCol="0" anchor="t">
            <a:spAutoFit/>
          </a:bodyPr>
          <a:lstStyle/>
          <a:p>
            <a:pPr marL="0" lvl="0" indent="0" algn="r" rtl="1">
              <a:lnSpc>
                <a:spcPts val="7600"/>
              </a:lnSpc>
            </a:pPr>
            <a:r>
              <a:rPr lang="ar-EG" sz="8000" b="1" spc="-440">
                <a:solidFill>
                  <a:srgbClr val="F2E8E5"/>
                </a:solidFill>
                <a:latin typeface="Calibri Light" panose="020F0302020204030204" pitchFamily="34" charset="0"/>
                <a:ea typeface="Calibri Light" panose="020F0302020204030204" pitchFamily="34" charset="0"/>
                <a:cs typeface="Calibri Light" panose="020F0302020204030204" pitchFamily="34" charset="0"/>
                <a:sym typeface="Work Sans Semi-Bold"/>
                <a:rtl/>
              </a:rPr>
              <a:t>التأثير والتأثر</a:t>
            </a:r>
          </a:p>
        </p:txBody>
      </p:sp>
      <p:grpSp>
        <p:nvGrpSpPr>
          <p:cNvPr id="14" name="Group 14"/>
          <p:cNvGrpSpPr/>
          <p:nvPr/>
        </p:nvGrpSpPr>
        <p:grpSpPr>
          <a:xfrm>
            <a:off x="265442" y="5660309"/>
            <a:ext cx="6634199" cy="3428132"/>
            <a:chOff x="-1374652" y="-3449028"/>
            <a:chExt cx="8845599" cy="4570839"/>
          </a:xfrm>
        </p:grpSpPr>
        <p:sp>
          <p:nvSpPr>
            <p:cNvPr id="15" name="TextBox 15"/>
            <p:cNvSpPr txBox="1"/>
            <p:nvPr/>
          </p:nvSpPr>
          <p:spPr>
            <a:xfrm>
              <a:off x="-1374652" y="-3449028"/>
              <a:ext cx="7470947" cy="1094317"/>
            </a:xfrm>
            <a:prstGeom prst="rect">
              <a:avLst/>
            </a:prstGeom>
          </p:spPr>
          <p:txBody>
            <a:bodyPr lIns="0" tIns="0" rIns="0" bIns="0" rtlCol="0" anchor="t">
              <a:spAutoFit/>
            </a:bodyPr>
            <a:lstStyle/>
            <a:p>
              <a:pPr marL="0" lvl="0" indent="0" algn="r" rtl="1">
                <a:lnSpc>
                  <a:spcPts val="3238"/>
                </a:lnSpc>
              </a:pPr>
              <a:r>
                <a:rPr lang="ar-IQ" sz="2800" b="1" spc="-137" dirty="0">
                  <a:solidFill>
                    <a:schemeClr val="tx1">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sym typeface="Work Sans Semi-Bold"/>
                </a:rPr>
                <a:t>      تقديم :</a:t>
              </a:r>
            </a:p>
            <a:p>
              <a:pPr marL="0" lvl="0" indent="0" algn="r" rtl="1">
                <a:lnSpc>
                  <a:spcPts val="3238"/>
                </a:lnSpc>
              </a:pPr>
              <a:r>
                <a:rPr lang="ar-IQ" sz="2800" b="1" spc="-137" dirty="0">
                  <a:solidFill>
                    <a:schemeClr val="tx1">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sym typeface="Work Sans Semi-Bold"/>
                </a:rPr>
                <a:t>مديحة قاسم _ ورود عماد</a:t>
              </a:r>
            </a:p>
          </p:txBody>
        </p:sp>
        <p:sp>
          <p:nvSpPr>
            <p:cNvPr id="16" name="TextBox 16"/>
            <p:cNvSpPr txBox="1"/>
            <p:nvPr/>
          </p:nvSpPr>
          <p:spPr>
            <a:xfrm>
              <a:off x="0" y="589324"/>
              <a:ext cx="7470947" cy="532487"/>
            </a:xfrm>
            <a:prstGeom prst="rect">
              <a:avLst/>
            </a:prstGeom>
          </p:spPr>
          <p:txBody>
            <a:bodyPr lIns="0" tIns="0" rIns="0" bIns="0" rtlCol="0" anchor="t">
              <a:spAutoFit/>
            </a:bodyPr>
            <a:lstStyle/>
            <a:p>
              <a:pPr marL="0" lvl="0" indent="0" algn="r" rtl="1">
                <a:lnSpc>
                  <a:spcPts val="3238"/>
                </a:lnSpc>
              </a:pPr>
              <a:endParaRPr lang="ar-EG" sz="2491" spc="-137" dirty="0">
                <a:solidFill>
                  <a:srgbClr val="9E9E9E"/>
                </a:solidFill>
                <a:latin typeface="Calibri Light" panose="020F0302020204030204" pitchFamily="34" charset="0"/>
                <a:ea typeface="Calibri Light" panose="020F0302020204030204" pitchFamily="34" charset="0"/>
                <a:cs typeface="Calibri Light" panose="020F0302020204030204" pitchFamily="34" charset="0"/>
                <a:sym typeface="Work Sans"/>
                <a:rt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grpSp>
        <p:nvGrpSpPr>
          <p:cNvPr id="2" name="Group 2"/>
          <p:cNvGrpSpPr/>
          <p:nvPr/>
        </p:nvGrpSpPr>
        <p:grpSpPr>
          <a:xfrm>
            <a:off x="666750" y="666750"/>
            <a:ext cx="16954500" cy="8953500"/>
            <a:chOff x="0" y="0"/>
            <a:chExt cx="3299803" cy="1742593"/>
          </a:xfrm>
        </p:grpSpPr>
        <p:sp>
          <p:nvSpPr>
            <p:cNvPr id="3" name="Freeform 3"/>
            <p:cNvSpPr/>
            <p:nvPr/>
          </p:nvSpPr>
          <p:spPr>
            <a:xfrm>
              <a:off x="0" y="0"/>
              <a:ext cx="3299803" cy="1742587"/>
            </a:xfrm>
            <a:custGeom>
              <a:avLst/>
              <a:gdLst/>
              <a:ahLst/>
              <a:cxnLst/>
              <a:rect l="l" t="t" r="r" b="b"/>
              <a:pathLst>
                <a:path w="3299803" h="1742587">
                  <a:moveTo>
                    <a:pt x="789526" y="1606277"/>
                  </a:moveTo>
                  <a:cubicBezTo>
                    <a:pt x="771319" y="1585924"/>
                    <a:pt x="745304" y="1574291"/>
                    <a:pt x="717996" y="1574291"/>
                  </a:cubicBezTo>
                  <a:lnTo>
                    <a:pt x="86265" y="1574626"/>
                  </a:lnTo>
                  <a:cubicBezTo>
                    <a:pt x="63390" y="1574639"/>
                    <a:pt x="41448" y="1565561"/>
                    <a:pt x="25269" y="1549390"/>
                  </a:cubicBezTo>
                  <a:cubicBezTo>
                    <a:pt x="9090" y="1533220"/>
                    <a:pt x="0" y="1511283"/>
                    <a:pt x="0" y="1488408"/>
                  </a:cubicBezTo>
                  <a:lnTo>
                    <a:pt x="0" y="86219"/>
                  </a:lnTo>
                  <a:cubicBezTo>
                    <a:pt x="0" y="38602"/>
                    <a:pt x="38602" y="0"/>
                    <a:pt x="86219" y="0"/>
                  </a:cubicBezTo>
                  <a:lnTo>
                    <a:pt x="2645738" y="0"/>
                  </a:lnTo>
                  <a:cubicBezTo>
                    <a:pt x="2896397" y="-1"/>
                    <a:pt x="3044686" y="10450"/>
                    <a:pt x="3061043" y="28735"/>
                  </a:cubicBezTo>
                  <a:lnTo>
                    <a:pt x="3277843" y="271092"/>
                  </a:lnTo>
                  <a:cubicBezTo>
                    <a:pt x="3291985" y="286900"/>
                    <a:pt x="3299803" y="307366"/>
                    <a:pt x="3299803" y="328576"/>
                  </a:cubicBezTo>
                  <a:lnTo>
                    <a:pt x="3299803" y="1656375"/>
                  </a:lnTo>
                  <a:cubicBezTo>
                    <a:pt x="3299799" y="1703990"/>
                    <a:pt x="3261199" y="1742587"/>
                    <a:pt x="3213584" y="1742587"/>
                  </a:cubicBezTo>
                  <a:lnTo>
                    <a:pt x="950022" y="1742587"/>
                  </a:lnTo>
                  <a:cubicBezTo>
                    <a:pt x="925489" y="1742588"/>
                    <a:pt x="902117" y="1732137"/>
                    <a:pt x="885760" y="1713853"/>
                  </a:cubicBezTo>
                  <a:lnTo>
                    <a:pt x="789526" y="1606277"/>
                  </a:lnTo>
                  <a:close/>
                </a:path>
              </a:pathLst>
            </a:custGeom>
            <a:solidFill>
              <a:srgbClr val="9E9E9E"/>
            </a:solidFill>
            <a:ln cap="rnd">
              <a:noFill/>
              <a:prstDash val="solid"/>
              <a:round/>
            </a:ln>
          </p:spPr>
        </p:sp>
      </p:grpSp>
      <p:grpSp>
        <p:nvGrpSpPr>
          <p:cNvPr id="4" name="Group 4"/>
          <p:cNvGrpSpPr/>
          <p:nvPr/>
        </p:nvGrpSpPr>
        <p:grpSpPr>
          <a:xfrm>
            <a:off x="8763000" y="1662113"/>
            <a:ext cx="8387354" cy="2963640"/>
            <a:chOff x="-711200" y="133350"/>
            <a:chExt cx="11183139" cy="3951520"/>
          </a:xfrm>
        </p:grpSpPr>
        <p:sp>
          <p:nvSpPr>
            <p:cNvPr id="5" name="TextBox 5"/>
            <p:cNvSpPr txBox="1"/>
            <p:nvPr/>
          </p:nvSpPr>
          <p:spPr>
            <a:xfrm>
              <a:off x="-711200" y="1588631"/>
              <a:ext cx="11183139" cy="2496239"/>
            </a:xfrm>
            <a:prstGeom prst="rect">
              <a:avLst/>
            </a:prstGeom>
          </p:spPr>
          <p:txBody>
            <a:bodyPr wrap="square" lIns="0" tIns="0" rIns="0" bIns="0" rtlCol="0" anchor="t">
              <a:spAutoFit/>
            </a:bodyPr>
            <a:lstStyle/>
            <a:p>
              <a:pPr marL="0" lvl="0" indent="0" algn="just" rtl="1">
                <a:lnSpc>
                  <a:spcPct val="150000"/>
                </a:lnSpc>
              </a:pPr>
              <a:r>
                <a:rPr lang="ar-EG" sz="2800" b="1" spc="-115" dirty="0">
                  <a:solidFill>
                    <a:srgbClr val="1A1A1A"/>
                  </a:solidFill>
                  <a:latin typeface="Calibri Light" panose="020F0302020204030204" pitchFamily="34" charset="0"/>
                  <a:ea typeface="Calibri Light" panose="020F0302020204030204" pitchFamily="34" charset="0"/>
                  <a:cs typeface="Calibri Light" panose="020F0302020204030204" pitchFamily="34" charset="0"/>
                  <a:sym typeface="Work Sans"/>
                  <a:rtl/>
                </a:rPr>
                <a:t>التأثير والتأثر بين الثقافات هو </a:t>
              </a:r>
              <a:r>
                <a:rPr lang="ar-EG" sz="2800" b="1" spc="-115" dirty="0">
                  <a:solidFill>
                    <a:srgbClr val="1A1A1A"/>
                  </a:solidFill>
                  <a:latin typeface="Calibri Light" panose="020F0302020204030204" pitchFamily="34" charset="0"/>
                  <a:ea typeface="Calibri Light" panose="020F0302020204030204" pitchFamily="34" charset="0"/>
                  <a:cs typeface="Calibri Light" panose="020F0302020204030204" pitchFamily="34" charset="0"/>
                  <a:sym typeface="Work Sans Bold"/>
                  <a:rtl/>
                </a:rPr>
                <a:t>جزء أساسي</a:t>
              </a:r>
              <a:r>
                <a:rPr lang="ar-EG" sz="2800" b="1" spc="-115" dirty="0">
                  <a:solidFill>
                    <a:srgbClr val="1A1A1A"/>
                  </a:solidFill>
                  <a:latin typeface="Calibri Light" panose="020F0302020204030204" pitchFamily="34" charset="0"/>
                  <a:ea typeface="Calibri Light" panose="020F0302020204030204" pitchFamily="34" charset="0"/>
                  <a:cs typeface="Calibri Light" panose="020F0302020204030204" pitchFamily="34" charset="0"/>
                  <a:sym typeface="Work Sans"/>
                  <a:rtl/>
                </a:rPr>
                <a:t> من التقدم الحضاري. الأندلس تمثل نموذجًا رائعًا للتفاعل الثقافي، حيث أسهمت في نقل الأدب والفكر بين الشرق والغرب، مما يعكس أهمية التبادل الثقافي في تشكيل الهوية الأدبية.</a:t>
              </a:r>
            </a:p>
          </p:txBody>
        </p:sp>
        <p:sp>
          <p:nvSpPr>
            <p:cNvPr id="6" name="TextBox 6"/>
            <p:cNvSpPr txBox="1"/>
            <p:nvPr/>
          </p:nvSpPr>
          <p:spPr>
            <a:xfrm>
              <a:off x="0" y="133350"/>
              <a:ext cx="9182100" cy="1213581"/>
            </a:xfrm>
            <a:prstGeom prst="rect">
              <a:avLst/>
            </a:prstGeom>
          </p:spPr>
          <p:txBody>
            <a:bodyPr lIns="0" tIns="0" rIns="0" bIns="0" rtlCol="0" anchor="t">
              <a:spAutoFit/>
            </a:bodyPr>
            <a:lstStyle/>
            <a:p>
              <a:pPr marL="0" lvl="0" indent="0" algn="r" rtl="1">
                <a:lnSpc>
                  <a:spcPts val="6999"/>
                </a:lnSpc>
              </a:pPr>
              <a:r>
                <a:rPr lang="ar-IQ" sz="6999" b="1" u="none" strike="noStrike" spc="-384" dirty="0">
                  <a:solidFill>
                    <a:srgbClr val="F2E8E5"/>
                  </a:solidFill>
                  <a:latin typeface="Calibri Light" panose="020F0302020204030204" pitchFamily="34" charset="0"/>
                  <a:ea typeface="Calibri Light" panose="020F0302020204030204" pitchFamily="34" charset="0"/>
                  <a:cs typeface="Calibri Light" panose="020F0302020204030204" pitchFamily="34" charset="0"/>
                  <a:sym typeface="Work Sans Semi-Bold"/>
                  <a:rtl/>
                </a:rPr>
                <a:t>                    </a:t>
              </a:r>
              <a:r>
                <a:rPr lang="ar-EG" sz="6999" b="1" u="none" strike="noStrike" spc="-384" dirty="0">
                  <a:solidFill>
                    <a:srgbClr val="F2E8E5"/>
                  </a:solidFill>
                  <a:latin typeface="Calibri Light" panose="020F0302020204030204" pitchFamily="34" charset="0"/>
                  <a:ea typeface="Calibri Light" panose="020F0302020204030204" pitchFamily="34" charset="0"/>
                  <a:cs typeface="Calibri Light" panose="020F0302020204030204" pitchFamily="34" charset="0"/>
                  <a:sym typeface="Work Sans Semi-Bold"/>
                  <a:rtl/>
                </a:rPr>
                <a:t>خاتمة</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grpSp>
        <p:nvGrpSpPr>
          <p:cNvPr id="2" name="Group 2"/>
          <p:cNvGrpSpPr/>
          <p:nvPr/>
        </p:nvGrpSpPr>
        <p:grpSpPr>
          <a:xfrm>
            <a:off x="9315198" y="391278"/>
            <a:ext cx="8324850" cy="8953500"/>
            <a:chOff x="0" y="0"/>
            <a:chExt cx="2448748" cy="2633665"/>
          </a:xfrm>
        </p:grpSpPr>
        <p:sp>
          <p:nvSpPr>
            <p:cNvPr id="3" name="Freeform 3"/>
            <p:cNvSpPr/>
            <p:nvPr/>
          </p:nvSpPr>
          <p:spPr>
            <a:xfrm>
              <a:off x="-3" y="0"/>
              <a:ext cx="2448751" cy="2633665"/>
            </a:xfrm>
            <a:custGeom>
              <a:avLst/>
              <a:gdLst/>
              <a:ahLst/>
              <a:cxnLst/>
              <a:rect l="l" t="t" r="r" b="b"/>
              <a:pathLst>
                <a:path w="2448751" h="2633665">
                  <a:moveTo>
                    <a:pt x="346959" y="0"/>
                  </a:moveTo>
                  <a:lnTo>
                    <a:pt x="2300337" y="0"/>
                  </a:lnTo>
                  <a:cubicBezTo>
                    <a:pt x="2382304" y="0"/>
                    <a:pt x="2448751" y="66448"/>
                    <a:pt x="2448751" y="148415"/>
                  </a:cubicBezTo>
                  <a:lnTo>
                    <a:pt x="2448751" y="2354273"/>
                  </a:lnTo>
                  <a:cubicBezTo>
                    <a:pt x="2448751" y="2390784"/>
                    <a:pt x="2435293" y="2426013"/>
                    <a:pt x="2410951" y="2453225"/>
                  </a:cubicBezTo>
                  <a:lnTo>
                    <a:pt x="2293785" y="2584201"/>
                  </a:lnTo>
                  <a:cubicBezTo>
                    <a:pt x="2265629" y="2615677"/>
                    <a:pt x="2225398" y="2633666"/>
                    <a:pt x="2183168" y="2633665"/>
                  </a:cubicBezTo>
                  <a:lnTo>
                    <a:pt x="148416" y="2633665"/>
                  </a:lnTo>
                  <a:cubicBezTo>
                    <a:pt x="109054" y="2633666"/>
                    <a:pt x="71304" y="2618029"/>
                    <a:pt x="43471" y="2590196"/>
                  </a:cubicBezTo>
                  <a:cubicBezTo>
                    <a:pt x="15637" y="2562363"/>
                    <a:pt x="0" y="2524613"/>
                    <a:pt x="0" y="2485251"/>
                  </a:cubicBezTo>
                  <a:lnTo>
                    <a:pt x="0" y="366141"/>
                  </a:lnTo>
                  <a:cubicBezTo>
                    <a:pt x="0" y="329143"/>
                    <a:pt x="13819" y="293478"/>
                    <a:pt x="38749" y="266140"/>
                  </a:cubicBezTo>
                  <a:lnTo>
                    <a:pt x="237292" y="48414"/>
                  </a:lnTo>
                  <a:cubicBezTo>
                    <a:pt x="265415" y="17574"/>
                    <a:pt x="305223" y="0"/>
                    <a:pt x="346959" y="0"/>
                  </a:cubicBezTo>
                  <a:close/>
                </a:path>
              </a:pathLst>
            </a:custGeom>
            <a:solidFill>
              <a:srgbClr val="F2E8E5"/>
            </a:solidFill>
          </p:spPr>
        </p:sp>
      </p:grpSp>
      <p:grpSp>
        <p:nvGrpSpPr>
          <p:cNvPr id="4" name="Group 4"/>
          <p:cNvGrpSpPr/>
          <p:nvPr/>
        </p:nvGrpSpPr>
        <p:grpSpPr>
          <a:xfrm>
            <a:off x="666750" y="666750"/>
            <a:ext cx="8324850" cy="8953500"/>
            <a:chOff x="0" y="0"/>
            <a:chExt cx="2192553" cy="2358123"/>
          </a:xfrm>
        </p:grpSpPr>
        <p:sp>
          <p:nvSpPr>
            <p:cNvPr id="5" name="Freeform 5"/>
            <p:cNvSpPr/>
            <p:nvPr/>
          </p:nvSpPr>
          <p:spPr>
            <a:xfrm>
              <a:off x="0" y="0"/>
              <a:ext cx="2192553" cy="2358124"/>
            </a:xfrm>
            <a:custGeom>
              <a:avLst/>
              <a:gdLst/>
              <a:ahLst/>
              <a:cxnLst/>
              <a:rect l="l" t="t" r="r" b="b"/>
              <a:pathLst>
                <a:path w="2192553" h="2358124">
                  <a:moveTo>
                    <a:pt x="2141404" y="0"/>
                  </a:moveTo>
                  <a:lnTo>
                    <a:pt x="51149" y="0"/>
                  </a:lnTo>
                  <a:cubicBezTo>
                    <a:pt x="37583" y="0"/>
                    <a:pt x="24573" y="5389"/>
                    <a:pt x="14981" y="14981"/>
                  </a:cubicBezTo>
                  <a:cubicBezTo>
                    <a:pt x="5389" y="24573"/>
                    <a:pt x="0" y="37583"/>
                    <a:pt x="0" y="51149"/>
                  </a:cubicBezTo>
                  <a:lnTo>
                    <a:pt x="0" y="2306975"/>
                  </a:lnTo>
                  <a:cubicBezTo>
                    <a:pt x="0" y="2320540"/>
                    <a:pt x="5389" y="2333550"/>
                    <a:pt x="14981" y="2343142"/>
                  </a:cubicBezTo>
                  <a:cubicBezTo>
                    <a:pt x="24573" y="2352735"/>
                    <a:pt x="37583" y="2358124"/>
                    <a:pt x="51149" y="2358124"/>
                  </a:cubicBezTo>
                  <a:lnTo>
                    <a:pt x="2141404" y="2358124"/>
                  </a:lnTo>
                  <a:cubicBezTo>
                    <a:pt x="2154970" y="2358124"/>
                    <a:pt x="2167980" y="2352735"/>
                    <a:pt x="2177572" y="2343142"/>
                  </a:cubicBezTo>
                  <a:cubicBezTo>
                    <a:pt x="2187164" y="2333550"/>
                    <a:pt x="2192553" y="2320540"/>
                    <a:pt x="2192553" y="2306975"/>
                  </a:cubicBezTo>
                  <a:lnTo>
                    <a:pt x="2192553" y="51149"/>
                  </a:lnTo>
                  <a:cubicBezTo>
                    <a:pt x="2192553" y="37583"/>
                    <a:pt x="2187164" y="24573"/>
                    <a:pt x="2177572" y="14981"/>
                  </a:cubicBezTo>
                  <a:cubicBezTo>
                    <a:pt x="2167980" y="5389"/>
                    <a:pt x="2154970" y="0"/>
                    <a:pt x="2141404" y="0"/>
                  </a:cubicBezTo>
                  <a:close/>
                </a:path>
              </a:pathLst>
            </a:custGeom>
            <a:solidFill>
              <a:srgbClr val="9E9E9E"/>
            </a:solidFill>
          </p:spPr>
        </p:sp>
        <p:sp>
          <p:nvSpPr>
            <p:cNvPr id="6" name="TextBox 6"/>
            <p:cNvSpPr txBox="1"/>
            <p:nvPr/>
          </p:nvSpPr>
          <p:spPr>
            <a:xfrm>
              <a:off x="0" y="-57150"/>
              <a:ext cx="2192553" cy="2415273"/>
            </a:xfrm>
            <a:prstGeom prst="rect">
              <a:avLst/>
            </a:prstGeom>
          </p:spPr>
          <p:txBody>
            <a:bodyPr lIns="50800" tIns="50800" rIns="50800" bIns="50800" rtlCol="0" anchor="ctr"/>
            <a:lstStyle/>
            <a:p>
              <a:pPr algn="ctr" rtl="1">
                <a:lnSpc>
                  <a:spcPts val="3359"/>
                </a:lnSpc>
              </a:pPr>
              <a:endParaRPr>
                <a:latin typeface="Calibri Light" panose="020F0302020204030204" pitchFamily="34" charset="0"/>
                <a:ea typeface="Calibri Light" panose="020F0302020204030204" pitchFamily="34" charset="0"/>
                <a:cs typeface="Calibri Light" panose="020F0302020204030204" pitchFamily="34" charset="0"/>
              </a:endParaRPr>
            </a:p>
          </p:txBody>
        </p:sp>
      </p:grpSp>
      <p:grpSp>
        <p:nvGrpSpPr>
          <p:cNvPr id="7" name="Group 7"/>
          <p:cNvGrpSpPr/>
          <p:nvPr/>
        </p:nvGrpSpPr>
        <p:grpSpPr>
          <a:xfrm>
            <a:off x="1252286" y="1190507"/>
            <a:ext cx="7153778" cy="7905985"/>
            <a:chOff x="0" y="0"/>
            <a:chExt cx="1935901" cy="2139458"/>
          </a:xfrm>
        </p:grpSpPr>
        <p:sp>
          <p:nvSpPr>
            <p:cNvPr id="8" name="Freeform 8"/>
            <p:cNvSpPr/>
            <p:nvPr/>
          </p:nvSpPr>
          <p:spPr>
            <a:xfrm>
              <a:off x="-1" y="0"/>
              <a:ext cx="1935903" cy="2139471"/>
            </a:xfrm>
            <a:custGeom>
              <a:avLst/>
              <a:gdLst/>
              <a:ahLst/>
              <a:cxnLst/>
              <a:rect l="l" t="t" r="r" b="b"/>
              <a:pathLst>
                <a:path w="1935903" h="2139471">
                  <a:moveTo>
                    <a:pt x="526806" y="0"/>
                  </a:moveTo>
                  <a:lnTo>
                    <a:pt x="1758230" y="0"/>
                  </a:lnTo>
                  <a:cubicBezTo>
                    <a:pt x="1856356" y="0"/>
                    <a:pt x="1935902" y="79547"/>
                    <a:pt x="1935902" y="177673"/>
                  </a:cubicBezTo>
                  <a:lnTo>
                    <a:pt x="1935902" y="1961798"/>
                  </a:lnTo>
                  <a:cubicBezTo>
                    <a:pt x="1935902" y="2059924"/>
                    <a:pt x="1856356" y="2139471"/>
                    <a:pt x="1758230" y="2139471"/>
                  </a:cubicBezTo>
                  <a:lnTo>
                    <a:pt x="177673" y="2139471"/>
                  </a:lnTo>
                  <a:cubicBezTo>
                    <a:pt x="79547" y="2139471"/>
                    <a:pt x="0" y="2059924"/>
                    <a:pt x="0" y="1961798"/>
                  </a:cubicBezTo>
                  <a:lnTo>
                    <a:pt x="0" y="523958"/>
                  </a:lnTo>
                  <a:cubicBezTo>
                    <a:pt x="0" y="480251"/>
                    <a:pt x="16110" y="438079"/>
                    <a:pt x="45249" y="405503"/>
                  </a:cubicBezTo>
                  <a:lnTo>
                    <a:pt x="355026" y="59214"/>
                  </a:lnTo>
                  <a:cubicBezTo>
                    <a:pt x="388730" y="21536"/>
                    <a:pt x="436889" y="0"/>
                    <a:pt x="526806" y="0"/>
                  </a:cubicBezTo>
                  <a:close/>
                </a:path>
              </a:pathLst>
            </a:custGeom>
            <a:blipFill>
              <a:blip r:embed="rId2"/>
              <a:stretch>
                <a:fillRect l="-353" r="-353"/>
              </a:stretch>
            </a:blipFill>
          </p:spPr>
        </p:sp>
      </p:grpSp>
      <p:grpSp>
        <p:nvGrpSpPr>
          <p:cNvPr id="9" name="Group 9"/>
          <p:cNvGrpSpPr/>
          <p:nvPr/>
        </p:nvGrpSpPr>
        <p:grpSpPr>
          <a:xfrm>
            <a:off x="9705718" y="1662113"/>
            <a:ext cx="7543800" cy="5487129"/>
            <a:chOff x="-1371943" y="133350"/>
            <a:chExt cx="10058400" cy="7316171"/>
          </a:xfrm>
        </p:grpSpPr>
        <p:sp>
          <p:nvSpPr>
            <p:cNvPr id="10" name="TextBox 10"/>
            <p:cNvSpPr txBox="1"/>
            <p:nvPr/>
          </p:nvSpPr>
          <p:spPr>
            <a:xfrm>
              <a:off x="-1371943" y="4700136"/>
              <a:ext cx="10058400" cy="2749385"/>
            </a:xfrm>
            <a:prstGeom prst="rect">
              <a:avLst/>
            </a:prstGeom>
          </p:spPr>
          <p:txBody>
            <a:bodyPr wrap="square" lIns="0" tIns="0" rIns="0" bIns="0" rtlCol="0" anchor="t">
              <a:spAutoFit/>
            </a:bodyPr>
            <a:lstStyle/>
            <a:p>
              <a:pPr marL="0" lvl="0" indent="0" algn="r" rtl="1">
                <a:lnSpc>
                  <a:spcPts val="2730"/>
                </a:lnSpc>
              </a:pPr>
              <a:endParaRPr lang="ar-IQ" sz="2100" spc="-115" dirty="0">
                <a:solidFill>
                  <a:srgbClr val="9E9E9E"/>
                </a:solidFill>
                <a:latin typeface="Calibri Light" panose="020F0302020204030204" pitchFamily="34" charset="0"/>
                <a:ea typeface="Calibri Light" panose="020F0302020204030204" pitchFamily="34" charset="0"/>
                <a:cs typeface="Calibri Light" panose="020F0302020204030204" pitchFamily="34" charset="0"/>
                <a:sym typeface="Work Sans"/>
                <a:rtl/>
              </a:endParaRPr>
            </a:p>
            <a:p>
              <a:pPr algn="just" rtl="1">
                <a:lnSpc>
                  <a:spcPts val="2730"/>
                </a:lnSpc>
              </a:pPr>
              <a:r>
                <a:rPr lang="ar-SA" sz="2400" b="1" dirty="0"/>
                <a:t>ظاهرة حضارية تعكس التفاعل بين الثقافات، حيث لا يقتصر الأمر على نقل الأفكار، بل يتعداه إلى إعادة إنتاجها وتطويرها بما يتلاءم مع البيئة الجديدة، مما يؤدي إلى ظهور أشكال إبداعية جديدة.</a:t>
              </a:r>
              <a:endParaRPr lang="en-US" sz="2400" b="1" dirty="0"/>
            </a:p>
            <a:p>
              <a:pPr marL="0" lvl="0" indent="0" algn="r" rtl="1">
                <a:lnSpc>
                  <a:spcPts val="2730"/>
                </a:lnSpc>
              </a:pPr>
              <a:endParaRPr lang="ar-IQ" sz="2100" spc="-115" dirty="0">
                <a:solidFill>
                  <a:srgbClr val="9E9E9E"/>
                </a:solidFill>
                <a:latin typeface="Calibri Light" panose="020F0302020204030204" pitchFamily="34" charset="0"/>
                <a:ea typeface="Calibri Light" panose="020F0302020204030204" pitchFamily="34" charset="0"/>
                <a:cs typeface="Calibri Light" panose="020F0302020204030204" pitchFamily="34" charset="0"/>
                <a:sym typeface="Work Sans"/>
                <a:rtl/>
              </a:endParaRPr>
            </a:p>
            <a:p>
              <a:pPr marL="0" lvl="0" indent="0" algn="r" rtl="1">
                <a:lnSpc>
                  <a:spcPts val="2730"/>
                </a:lnSpc>
              </a:pPr>
              <a:endParaRPr lang="ar-EG" sz="2100" spc="-115" dirty="0">
                <a:solidFill>
                  <a:srgbClr val="9E9E9E"/>
                </a:solidFill>
                <a:latin typeface="Calibri Light" panose="020F0302020204030204" pitchFamily="34" charset="0"/>
                <a:ea typeface="Calibri Light" panose="020F0302020204030204" pitchFamily="34" charset="0"/>
                <a:cs typeface="Calibri Light" panose="020F0302020204030204" pitchFamily="34" charset="0"/>
                <a:sym typeface="Work Sans"/>
                <a:rtl/>
              </a:endParaRPr>
            </a:p>
          </p:txBody>
        </p:sp>
        <p:sp>
          <p:nvSpPr>
            <p:cNvPr id="11" name="TextBox 11"/>
            <p:cNvSpPr txBox="1"/>
            <p:nvPr/>
          </p:nvSpPr>
          <p:spPr>
            <a:xfrm>
              <a:off x="0" y="133350"/>
              <a:ext cx="7264400" cy="1213581"/>
            </a:xfrm>
            <a:prstGeom prst="rect">
              <a:avLst/>
            </a:prstGeom>
          </p:spPr>
          <p:txBody>
            <a:bodyPr lIns="0" tIns="0" rIns="0" bIns="0" rtlCol="0" anchor="t">
              <a:spAutoFit/>
            </a:bodyPr>
            <a:lstStyle/>
            <a:p>
              <a:pPr marL="0" lvl="0" indent="0" algn="r" rtl="1">
                <a:lnSpc>
                  <a:spcPts val="6999"/>
                </a:lnSpc>
              </a:pPr>
              <a:r>
                <a:rPr lang="ar-EG" sz="6999" b="1" u="none" strike="noStrike" spc="-384">
                  <a:solidFill>
                    <a:srgbClr val="1A1A1A"/>
                  </a:solidFill>
                  <a:latin typeface="Calibri Light" panose="020F0302020204030204" pitchFamily="34" charset="0"/>
                  <a:ea typeface="Calibri Light" panose="020F0302020204030204" pitchFamily="34" charset="0"/>
                  <a:cs typeface="Calibri Light" panose="020F0302020204030204" pitchFamily="34" charset="0"/>
                  <a:sym typeface="Work Sans Semi-Bold"/>
                  <a:rtl/>
                </a:rPr>
                <a:t>مفهوم التأثير والتأثر</a:t>
              </a:r>
            </a:p>
          </p:txBody>
        </p:sp>
        <p:sp>
          <p:nvSpPr>
            <p:cNvPr id="12" name="TextBox 12"/>
            <p:cNvSpPr txBox="1"/>
            <p:nvPr/>
          </p:nvSpPr>
          <p:spPr>
            <a:xfrm>
              <a:off x="0" y="4100127"/>
              <a:ext cx="7264400" cy="615553"/>
            </a:xfrm>
            <a:prstGeom prst="rect">
              <a:avLst/>
            </a:prstGeom>
          </p:spPr>
          <p:txBody>
            <a:bodyPr lIns="0" tIns="0" rIns="0" bIns="0" rtlCol="0" anchor="t">
              <a:spAutoFit/>
            </a:bodyPr>
            <a:lstStyle/>
            <a:p>
              <a:pPr marL="0" lvl="0" indent="0" algn="r" rtl="1">
                <a:lnSpc>
                  <a:spcPts val="3600"/>
                </a:lnSpc>
                <a:spcBef>
                  <a:spcPct val="0"/>
                </a:spcBef>
              </a:pPr>
              <a:r>
                <a:rPr lang="ar-EG" sz="3000" b="1" u="none" strike="noStrike" spc="-165" dirty="0">
                  <a:solidFill>
                    <a:srgbClr val="1A1A1A"/>
                  </a:solidFill>
                  <a:latin typeface="Calibri Light" panose="020F0302020204030204" pitchFamily="34" charset="0"/>
                  <a:ea typeface="Calibri Light" panose="020F0302020204030204" pitchFamily="34" charset="0"/>
                  <a:cs typeface="Calibri Light" panose="020F0302020204030204" pitchFamily="34" charset="0"/>
                  <a:sym typeface="Work Sans"/>
                  <a:rtl/>
                </a:rPr>
                <a:t>تفاعل الثقافات وأثرها على الأدب</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grpSp>
        <p:nvGrpSpPr>
          <p:cNvPr id="2" name="Group 2"/>
          <p:cNvGrpSpPr/>
          <p:nvPr/>
        </p:nvGrpSpPr>
        <p:grpSpPr>
          <a:xfrm>
            <a:off x="666750" y="666750"/>
            <a:ext cx="16954500" cy="8953500"/>
            <a:chOff x="0" y="0"/>
            <a:chExt cx="3299803" cy="1742593"/>
          </a:xfrm>
        </p:grpSpPr>
        <p:sp>
          <p:nvSpPr>
            <p:cNvPr id="3" name="Freeform 3"/>
            <p:cNvSpPr/>
            <p:nvPr/>
          </p:nvSpPr>
          <p:spPr>
            <a:xfrm>
              <a:off x="0" y="0"/>
              <a:ext cx="3299803" cy="1742587"/>
            </a:xfrm>
            <a:custGeom>
              <a:avLst/>
              <a:gdLst/>
              <a:ahLst/>
              <a:cxnLst/>
              <a:rect l="l" t="t" r="r" b="b"/>
              <a:pathLst>
                <a:path w="3299803" h="1742587">
                  <a:moveTo>
                    <a:pt x="789526" y="1606277"/>
                  </a:moveTo>
                  <a:cubicBezTo>
                    <a:pt x="771319" y="1585924"/>
                    <a:pt x="745304" y="1574291"/>
                    <a:pt x="717996" y="1574291"/>
                  </a:cubicBezTo>
                  <a:lnTo>
                    <a:pt x="86265" y="1574626"/>
                  </a:lnTo>
                  <a:cubicBezTo>
                    <a:pt x="63390" y="1574639"/>
                    <a:pt x="41448" y="1565561"/>
                    <a:pt x="25269" y="1549390"/>
                  </a:cubicBezTo>
                  <a:cubicBezTo>
                    <a:pt x="9090" y="1533220"/>
                    <a:pt x="0" y="1511283"/>
                    <a:pt x="0" y="1488408"/>
                  </a:cubicBezTo>
                  <a:lnTo>
                    <a:pt x="0" y="86219"/>
                  </a:lnTo>
                  <a:cubicBezTo>
                    <a:pt x="0" y="38602"/>
                    <a:pt x="38602" y="0"/>
                    <a:pt x="86219" y="0"/>
                  </a:cubicBezTo>
                  <a:lnTo>
                    <a:pt x="2645738" y="0"/>
                  </a:lnTo>
                  <a:cubicBezTo>
                    <a:pt x="2896397" y="-1"/>
                    <a:pt x="3044686" y="10450"/>
                    <a:pt x="3061043" y="28735"/>
                  </a:cubicBezTo>
                  <a:lnTo>
                    <a:pt x="3277843" y="271092"/>
                  </a:lnTo>
                  <a:cubicBezTo>
                    <a:pt x="3291985" y="286900"/>
                    <a:pt x="3299803" y="307366"/>
                    <a:pt x="3299803" y="328576"/>
                  </a:cubicBezTo>
                  <a:lnTo>
                    <a:pt x="3299803" y="1656375"/>
                  </a:lnTo>
                  <a:cubicBezTo>
                    <a:pt x="3299799" y="1703990"/>
                    <a:pt x="3261199" y="1742587"/>
                    <a:pt x="3213584" y="1742587"/>
                  </a:cubicBezTo>
                  <a:lnTo>
                    <a:pt x="950022" y="1742587"/>
                  </a:lnTo>
                  <a:cubicBezTo>
                    <a:pt x="925489" y="1742588"/>
                    <a:pt x="902117" y="1732137"/>
                    <a:pt x="885760" y="1713853"/>
                  </a:cubicBezTo>
                  <a:lnTo>
                    <a:pt x="789526" y="1606277"/>
                  </a:lnTo>
                  <a:close/>
                </a:path>
              </a:pathLst>
            </a:custGeom>
            <a:solidFill>
              <a:srgbClr val="9E9E9E"/>
            </a:solidFill>
            <a:ln cap="rnd">
              <a:noFill/>
              <a:prstDash val="solid"/>
              <a:round/>
            </a:ln>
          </p:spPr>
        </p:sp>
      </p:grpSp>
      <p:grpSp>
        <p:nvGrpSpPr>
          <p:cNvPr id="4" name="Group 4"/>
          <p:cNvGrpSpPr/>
          <p:nvPr/>
        </p:nvGrpSpPr>
        <p:grpSpPr>
          <a:xfrm>
            <a:off x="8229600" y="1662113"/>
            <a:ext cx="9029447" cy="6841625"/>
            <a:chOff x="-508000" y="133350"/>
            <a:chExt cx="9690100" cy="9122164"/>
          </a:xfrm>
        </p:grpSpPr>
        <p:sp>
          <p:nvSpPr>
            <p:cNvPr id="5" name="TextBox 5"/>
            <p:cNvSpPr txBox="1"/>
            <p:nvPr/>
          </p:nvSpPr>
          <p:spPr>
            <a:xfrm>
              <a:off x="-508000" y="1588631"/>
              <a:ext cx="9690100" cy="7666883"/>
            </a:xfrm>
            <a:prstGeom prst="rect">
              <a:avLst/>
            </a:prstGeom>
          </p:spPr>
          <p:txBody>
            <a:bodyPr wrap="square" lIns="0" tIns="0" rIns="0" bIns="0" rtlCol="0" anchor="t">
              <a:spAutoFit/>
            </a:bodyPr>
            <a:lstStyle/>
            <a:p>
              <a:pPr marL="0" lvl="0" indent="0" algn="just" rtl="1">
                <a:lnSpc>
                  <a:spcPct val="150000"/>
                </a:lnSpc>
              </a:pPr>
              <a:endParaRPr lang="ar-IQ" sz="2800" b="1" spc="-115" dirty="0">
                <a:solidFill>
                  <a:srgbClr val="1A1A1A"/>
                </a:solidFill>
                <a:latin typeface="Calibri Light" panose="020F0302020204030204" pitchFamily="34" charset="0"/>
                <a:ea typeface="Calibri Light" panose="020F0302020204030204" pitchFamily="34" charset="0"/>
                <a:cs typeface="Calibri Light" panose="020F0302020204030204" pitchFamily="34" charset="0"/>
                <a:sym typeface="Work Sans"/>
                <a:rtl/>
              </a:endParaRPr>
            </a:p>
            <a:p>
              <a:pPr algn="just" rtl="1">
                <a:lnSpc>
                  <a:spcPct val="150000"/>
                </a:lnSpc>
              </a:pPr>
              <a:r>
                <a:rPr lang="ar-SA" sz="2800" b="1" dirty="0"/>
                <a:t>مصطلح "الدوميت" أو ما يُعرف في الأدب المقارن بـ "الميدان" أو "النطاق"، ولكن في سياق دراسات محمد غنيمي هلال، غالباً ما يبرز مصطلح "الدوميت" للإشارة إلى "الوسيط" أو "الناقل"</a:t>
              </a:r>
              <a:endParaRPr lang="en-US" sz="2800" b="1" dirty="0"/>
            </a:p>
            <a:p>
              <a:pPr algn="just" rtl="1">
                <a:lnSpc>
                  <a:spcPct val="150000"/>
                </a:lnSpc>
              </a:pPr>
              <a:r>
                <a:rPr lang="ar-SA" sz="2800" b="1" dirty="0"/>
                <a:t>المعنى هو الشخص أو القناة التي تنقل الأثر الأدبي من بيئة إلى أخرى مثل المترجم، أو السفير، أو الكاتب الرحالة</a:t>
              </a:r>
              <a:endParaRPr lang="en-US" sz="2800" b="1" dirty="0"/>
            </a:p>
            <a:p>
              <a:pPr algn="just" rtl="1">
                <a:lnSpc>
                  <a:spcPct val="150000"/>
                </a:lnSpc>
              </a:pPr>
              <a:r>
                <a:rPr lang="ar-SA" sz="2800" b="1" dirty="0"/>
                <a:t>يكمن تأثر الغرب بالأندلس</a:t>
              </a:r>
              <a:endParaRPr lang="en-US" sz="2800" b="1" dirty="0"/>
            </a:p>
            <a:p>
              <a:pPr algn="just" rtl="1">
                <a:lnSpc>
                  <a:spcPct val="150000"/>
                </a:lnSpc>
              </a:pPr>
              <a:endParaRPr lang="en-US" sz="2800" b="1" dirty="0"/>
            </a:p>
            <a:p>
              <a:pPr marL="0" lvl="0" indent="0" algn="just" rtl="1">
                <a:lnSpc>
                  <a:spcPct val="150000"/>
                </a:lnSpc>
              </a:pPr>
              <a:endParaRPr lang="ar-EG" sz="2800" b="1" spc="-115" dirty="0">
                <a:solidFill>
                  <a:srgbClr val="1A1A1A"/>
                </a:solidFill>
                <a:latin typeface="Calibri Light" panose="020F0302020204030204" pitchFamily="34" charset="0"/>
                <a:ea typeface="Calibri Light" panose="020F0302020204030204" pitchFamily="34" charset="0"/>
                <a:cs typeface="Calibri Light" panose="020F0302020204030204" pitchFamily="34" charset="0"/>
                <a:sym typeface="Work Sans"/>
                <a:rtl/>
              </a:endParaRPr>
            </a:p>
          </p:txBody>
        </p:sp>
        <p:sp>
          <p:nvSpPr>
            <p:cNvPr id="6" name="TextBox 6"/>
            <p:cNvSpPr txBox="1"/>
            <p:nvPr/>
          </p:nvSpPr>
          <p:spPr>
            <a:xfrm>
              <a:off x="0" y="133350"/>
              <a:ext cx="9182100" cy="1213581"/>
            </a:xfrm>
            <a:prstGeom prst="rect">
              <a:avLst/>
            </a:prstGeom>
          </p:spPr>
          <p:txBody>
            <a:bodyPr lIns="0" tIns="0" rIns="0" bIns="0" rtlCol="0" anchor="t">
              <a:spAutoFit/>
            </a:bodyPr>
            <a:lstStyle/>
            <a:p>
              <a:pPr marL="0" lvl="0" indent="0" algn="r" rtl="1">
                <a:lnSpc>
                  <a:spcPts val="6999"/>
                </a:lnSpc>
              </a:pPr>
              <a:r>
                <a:rPr lang="ar-IQ" sz="6999" b="1" u="none" strike="noStrike" spc="-384" dirty="0">
                  <a:solidFill>
                    <a:srgbClr val="F2E8E5"/>
                  </a:solidFill>
                  <a:latin typeface="Calibri Light" panose="020F0302020204030204" pitchFamily="34" charset="0"/>
                  <a:ea typeface="Calibri Light" panose="020F0302020204030204" pitchFamily="34" charset="0"/>
                  <a:cs typeface="Calibri Light" panose="020F0302020204030204" pitchFamily="34" charset="0"/>
                  <a:sym typeface="Work Sans Semi-Bold"/>
                  <a:rtl/>
                </a:rPr>
                <a:t>          </a:t>
              </a:r>
              <a:r>
                <a:rPr lang="ar-EG" sz="6999" b="1" u="none" strike="noStrike" spc="-384" dirty="0">
                  <a:solidFill>
                    <a:srgbClr val="F2E8E5"/>
                  </a:solidFill>
                  <a:latin typeface="Calibri Light" panose="020F0302020204030204" pitchFamily="34" charset="0"/>
                  <a:ea typeface="Calibri Light" panose="020F0302020204030204" pitchFamily="34" charset="0"/>
                  <a:cs typeface="Calibri Light" panose="020F0302020204030204" pitchFamily="34" charset="0"/>
                  <a:sym typeface="Work Sans Semi-Bold"/>
                  <a:rtl/>
                </a:rPr>
                <a:t>الدوميت</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grpSp>
        <p:nvGrpSpPr>
          <p:cNvPr id="2" name="Group 2"/>
          <p:cNvGrpSpPr/>
          <p:nvPr/>
        </p:nvGrpSpPr>
        <p:grpSpPr>
          <a:xfrm>
            <a:off x="666750" y="666750"/>
            <a:ext cx="16954500" cy="8953500"/>
            <a:chOff x="0" y="0"/>
            <a:chExt cx="3299803" cy="1742593"/>
          </a:xfrm>
        </p:grpSpPr>
        <p:sp>
          <p:nvSpPr>
            <p:cNvPr id="3" name="Freeform 3"/>
            <p:cNvSpPr/>
            <p:nvPr/>
          </p:nvSpPr>
          <p:spPr>
            <a:xfrm>
              <a:off x="0" y="0"/>
              <a:ext cx="3299803" cy="1742587"/>
            </a:xfrm>
            <a:custGeom>
              <a:avLst/>
              <a:gdLst/>
              <a:ahLst/>
              <a:cxnLst/>
              <a:rect l="l" t="t" r="r" b="b"/>
              <a:pathLst>
                <a:path w="3299803" h="1742587">
                  <a:moveTo>
                    <a:pt x="789526" y="1606277"/>
                  </a:moveTo>
                  <a:cubicBezTo>
                    <a:pt x="771319" y="1585924"/>
                    <a:pt x="745304" y="1574291"/>
                    <a:pt x="717996" y="1574291"/>
                  </a:cubicBezTo>
                  <a:lnTo>
                    <a:pt x="86265" y="1574626"/>
                  </a:lnTo>
                  <a:cubicBezTo>
                    <a:pt x="63390" y="1574639"/>
                    <a:pt x="41448" y="1565561"/>
                    <a:pt x="25269" y="1549390"/>
                  </a:cubicBezTo>
                  <a:cubicBezTo>
                    <a:pt x="9090" y="1533220"/>
                    <a:pt x="0" y="1511283"/>
                    <a:pt x="0" y="1488408"/>
                  </a:cubicBezTo>
                  <a:lnTo>
                    <a:pt x="0" y="86219"/>
                  </a:lnTo>
                  <a:cubicBezTo>
                    <a:pt x="0" y="38602"/>
                    <a:pt x="38602" y="0"/>
                    <a:pt x="86219" y="0"/>
                  </a:cubicBezTo>
                  <a:lnTo>
                    <a:pt x="2645738" y="0"/>
                  </a:lnTo>
                  <a:cubicBezTo>
                    <a:pt x="2896397" y="-1"/>
                    <a:pt x="3044686" y="10450"/>
                    <a:pt x="3061043" y="28735"/>
                  </a:cubicBezTo>
                  <a:lnTo>
                    <a:pt x="3277843" y="271092"/>
                  </a:lnTo>
                  <a:cubicBezTo>
                    <a:pt x="3291985" y="286900"/>
                    <a:pt x="3299803" y="307366"/>
                    <a:pt x="3299803" y="328576"/>
                  </a:cubicBezTo>
                  <a:lnTo>
                    <a:pt x="3299803" y="1656375"/>
                  </a:lnTo>
                  <a:cubicBezTo>
                    <a:pt x="3299799" y="1703990"/>
                    <a:pt x="3261199" y="1742587"/>
                    <a:pt x="3213584" y="1742587"/>
                  </a:cubicBezTo>
                  <a:lnTo>
                    <a:pt x="950022" y="1742587"/>
                  </a:lnTo>
                  <a:cubicBezTo>
                    <a:pt x="925489" y="1742588"/>
                    <a:pt x="902117" y="1732137"/>
                    <a:pt x="885760" y="1713853"/>
                  </a:cubicBezTo>
                  <a:lnTo>
                    <a:pt x="789526" y="1606277"/>
                  </a:lnTo>
                  <a:close/>
                </a:path>
              </a:pathLst>
            </a:custGeom>
            <a:solidFill>
              <a:srgbClr val="9E9E9E"/>
            </a:solidFill>
            <a:ln cap="rnd">
              <a:noFill/>
              <a:prstDash val="solid"/>
              <a:round/>
            </a:ln>
          </p:spPr>
        </p:sp>
      </p:grpSp>
      <p:grpSp>
        <p:nvGrpSpPr>
          <p:cNvPr id="4" name="Group 4"/>
          <p:cNvGrpSpPr/>
          <p:nvPr/>
        </p:nvGrpSpPr>
        <p:grpSpPr>
          <a:xfrm>
            <a:off x="8991600" y="1662113"/>
            <a:ext cx="7191375" cy="5084091"/>
            <a:chOff x="-406400" y="133351"/>
            <a:chExt cx="9588500" cy="6778788"/>
          </a:xfrm>
        </p:grpSpPr>
        <p:sp>
          <p:nvSpPr>
            <p:cNvPr id="5" name="TextBox 5"/>
            <p:cNvSpPr txBox="1"/>
            <p:nvPr/>
          </p:nvSpPr>
          <p:spPr>
            <a:xfrm>
              <a:off x="-406400" y="1588631"/>
              <a:ext cx="9588500" cy="5323508"/>
            </a:xfrm>
            <a:prstGeom prst="rect">
              <a:avLst/>
            </a:prstGeom>
          </p:spPr>
          <p:txBody>
            <a:bodyPr wrap="square" lIns="0" tIns="0" rIns="0" bIns="0" rtlCol="0" anchor="t">
              <a:spAutoFit/>
            </a:bodyPr>
            <a:lstStyle/>
            <a:p>
              <a:pPr marL="0" lvl="0" indent="0" algn="just" rtl="1">
                <a:lnSpc>
                  <a:spcPts val="2520"/>
                </a:lnSpc>
              </a:pPr>
              <a:endParaRPr lang="ar-IQ" sz="2800" spc="-115" dirty="0">
                <a:latin typeface="Calibri Light" panose="020F0302020204030204" pitchFamily="34" charset="0"/>
                <a:ea typeface="Calibri Light" panose="020F0302020204030204" pitchFamily="34" charset="0"/>
                <a:cs typeface="Calibri Light" panose="020F0302020204030204" pitchFamily="34" charset="0"/>
                <a:sym typeface="Work Sans"/>
                <a:rtl/>
              </a:endParaRPr>
            </a:p>
            <a:p>
              <a:pPr marL="0" lvl="0" indent="0" algn="just" rtl="1">
                <a:lnSpc>
                  <a:spcPts val="2520"/>
                </a:lnSpc>
              </a:pPr>
              <a:endParaRPr lang="ar-IQ" sz="2800" spc="-115" dirty="0">
                <a:latin typeface="Calibri Light" panose="020F0302020204030204" pitchFamily="34" charset="0"/>
                <a:ea typeface="Calibri Light" panose="020F0302020204030204" pitchFamily="34" charset="0"/>
                <a:cs typeface="Calibri Light" panose="020F0302020204030204" pitchFamily="34" charset="0"/>
                <a:sym typeface="Work Sans"/>
                <a:rtl/>
              </a:endParaRPr>
            </a:p>
            <a:p>
              <a:pPr algn="just" rtl="1"/>
              <a:r>
                <a:rPr lang="ar-SA" sz="2800" dirty="0"/>
                <a:t>١ – الموشحات والأزجال يذكر هلال أن نظام "الخرجة" (البيت الأخير بلغة عامية أو أعجمية كان النافذة التي أطل منها الغربيون على الفن العربي وقلدوه في أشعارهم الموسيقية.</a:t>
              </a:r>
              <a:endParaRPr lang="en-US" sz="2800" dirty="0"/>
            </a:p>
            <a:p>
              <a:pPr algn="just" rtl="1"/>
              <a:r>
                <a:rPr lang="ar-SA" sz="2800" dirty="0"/>
                <a:t> </a:t>
              </a:r>
              <a:endParaRPr lang="en-US" sz="2800" dirty="0"/>
            </a:p>
            <a:p>
              <a:pPr algn="just" rtl="1"/>
              <a:r>
                <a:rPr lang="ar-SA" sz="2800" dirty="0"/>
                <a:t>٢ – قصة "حي بن يقظان": أشار إلى تأثر الأدب الغربي بقصة ابن طفيل الأندلسي، والتي ظهر أثرها في روايات مثل "روبنسون "</a:t>
              </a:r>
              <a:endParaRPr lang="en-US" sz="2800" dirty="0"/>
            </a:p>
            <a:p>
              <a:pPr marL="0" lvl="0" indent="0" algn="just" rtl="1">
                <a:lnSpc>
                  <a:spcPts val="2520"/>
                </a:lnSpc>
              </a:pPr>
              <a:endParaRPr lang="ar-EG" sz="2800" spc="-115" dirty="0">
                <a:latin typeface="Calibri Light" panose="020F0302020204030204" pitchFamily="34" charset="0"/>
                <a:ea typeface="Calibri Light" panose="020F0302020204030204" pitchFamily="34" charset="0"/>
                <a:cs typeface="Calibri Light" panose="020F0302020204030204" pitchFamily="34" charset="0"/>
                <a:sym typeface="Work Sans"/>
                <a:rtl/>
              </a:endParaRPr>
            </a:p>
          </p:txBody>
        </p:sp>
        <p:sp>
          <p:nvSpPr>
            <p:cNvPr id="6" name="TextBox 6"/>
            <p:cNvSpPr txBox="1"/>
            <p:nvPr/>
          </p:nvSpPr>
          <p:spPr>
            <a:xfrm>
              <a:off x="0" y="133351"/>
              <a:ext cx="9182100" cy="1213581"/>
            </a:xfrm>
            <a:prstGeom prst="rect">
              <a:avLst/>
            </a:prstGeom>
          </p:spPr>
          <p:txBody>
            <a:bodyPr lIns="0" tIns="0" rIns="0" bIns="0" rtlCol="0" anchor="t">
              <a:spAutoFit/>
            </a:bodyPr>
            <a:lstStyle/>
            <a:p>
              <a:pPr marL="0" lvl="0" indent="0" algn="r" rtl="1">
                <a:lnSpc>
                  <a:spcPts val="6999"/>
                </a:lnSpc>
              </a:pPr>
              <a:endParaRPr lang="ar-EG" sz="6999" b="1" u="none" strike="noStrike" spc="-384" dirty="0">
                <a:solidFill>
                  <a:srgbClr val="F2E8E5"/>
                </a:solidFill>
                <a:latin typeface="Calibri Light" panose="020F0302020204030204" pitchFamily="34" charset="0"/>
                <a:ea typeface="Calibri Light" panose="020F0302020204030204" pitchFamily="34" charset="0"/>
                <a:cs typeface="Calibri Light" panose="020F0302020204030204" pitchFamily="34" charset="0"/>
                <a:sym typeface="Work Sans Semi-Bold"/>
                <a:rtl/>
              </a:endParaRPr>
            </a:p>
          </p:txBody>
        </p:sp>
      </p:grpSp>
      <p:grpSp>
        <p:nvGrpSpPr>
          <p:cNvPr id="7" name="Group 7"/>
          <p:cNvGrpSpPr/>
          <p:nvPr/>
        </p:nvGrpSpPr>
        <p:grpSpPr>
          <a:xfrm>
            <a:off x="1028700" y="981075"/>
            <a:ext cx="6946695" cy="7471274"/>
            <a:chOff x="0" y="0"/>
            <a:chExt cx="3482081" cy="3745030"/>
          </a:xfrm>
        </p:grpSpPr>
        <p:sp>
          <p:nvSpPr>
            <p:cNvPr id="8" name="Freeform 8"/>
            <p:cNvSpPr/>
            <p:nvPr/>
          </p:nvSpPr>
          <p:spPr>
            <a:xfrm>
              <a:off x="54610" y="50038"/>
              <a:ext cx="3372988" cy="3645589"/>
            </a:xfrm>
            <a:custGeom>
              <a:avLst/>
              <a:gdLst/>
              <a:ahLst/>
              <a:cxnLst/>
              <a:rect l="l" t="t" r="r" b="b"/>
              <a:pathLst>
                <a:path w="3372988" h="3645589">
                  <a:moveTo>
                    <a:pt x="87630" y="3645589"/>
                  </a:moveTo>
                  <a:lnTo>
                    <a:pt x="3285231" y="3645589"/>
                  </a:lnTo>
                  <a:cubicBezTo>
                    <a:pt x="3333618" y="3645589"/>
                    <a:pt x="3372988" y="3606346"/>
                    <a:pt x="3372988" y="3557832"/>
                  </a:cubicBezTo>
                  <a:lnTo>
                    <a:pt x="3372988" y="87757"/>
                  </a:lnTo>
                  <a:cubicBezTo>
                    <a:pt x="3372988" y="39370"/>
                    <a:pt x="3333745" y="0"/>
                    <a:pt x="3285231" y="0"/>
                  </a:cubicBezTo>
                  <a:lnTo>
                    <a:pt x="87757" y="0"/>
                  </a:lnTo>
                  <a:cubicBezTo>
                    <a:pt x="39370" y="0"/>
                    <a:pt x="0" y="39243"/>
                    <a:pt x="0" y="87757"/>
                  </a:cubicBezTo>
                  <a:lnTo>
                    <a:pt x="0" y="3557832"/>
                  </a:lnTo>
                  <a:cubicBezTo>
                    <a:pt x="0" y="3606219"/>
                    <a:pt x="39243" y="3645589"/>
                    <a:pt x="87757" y="3645589"/>
                  </a:cubicBezTo>
                  <a:close/>
                </a:path>
              </a:pathLst>
            </a:custGeom>
            <a:blipFill>
              <a:blip r:embed="rId2"/>
              <a:stretch>
                <a:fillRect l="-528" r="-528"/>
              </a:stretch>
            </a:blipFill>
          </p:spPr>
        </p:sp>
        <p:sp>
          <p:nvSpPr>
            <p:cNvPr id="9" name="Freeform 9"/>
            <p:cNvSpPr/>
            <p:nvPr/>
          </p:nvSpPr>
          <p:spPr>
            <a:xfrm>
              <a:off x="127" y="0"/>
              <a:ext cx="3481954" cy="3744903"/>
            </a:xfrm>
            <a:custGeom>
              <a:avLst/>
              <a:gdLst/>
              <a:ahLst/>
              <a:cxnLst/>
              <a:rect l="l" t="t" r="r" b="b"/>
              <a:pathLst>
                <a:path w="3481954" h="3744903">
                  <a:moveTo>
                    <a:pt x="3481954" y="91567"/>
                  </a:moveTo>
                  <a:lnTo>
                    <a:pt x="3481954" y="3653336"/>
                  </a:lnTo>
                  <a:cubicBezTo>
                    <a:pt x="3481954" y="3703882"/>
                    <a:pt x="3440933" y="3744903"/>
                    <a:pt x="3390387" y="3744903"/>
                  </a:cubicBezTo>
                  <a:lnTo>
                    <a:pt x="91567" y="3744903"/>
                  </a:lnTo>
                  <a:cubicBezTo>
                    <a:pt x="41021" y="3744903"/>
                    <a:pt x="0" y="3703882"/>
                    <a:pt x="0" y="3653336"/>
                  </a:cubicBezTo>
                  <a:lnTo>
                    <a:pt x="0" y="91567"/>
                  </a:lnTo>
                  <a:cubicBezTo>
                    <a:pt x="0" y="41021"/>
                    <a:pt x="41021" y="0"/>
                    <a:pt x="91567" y="0"/>
                  </a:cubicBezTo>
                  <a:lnTo>
                    <a:pt x="3390387" y="0"/>
                  </a:lnTo>
                  <a:cubicBezTo>
                    <a:pt x="3440933" y="0"/>
                    <a:pt x="3481954" y="41021"/>
                    <a:pt x="3481954" y="91567"/>
                  </a:cubicBezTo>
                  <a:close/>
                  <a:moveTo>
                    <a:pt x="841756" y="331724"/>
                  </a:moveTo>
                  <a:lnTo>
                    <a:pt x="182626" y="331724"/>
                  </a:lnTo>
                  <a:cubicBezTo>
                    <a:pt x="132080" y="331724"/>
                    <a:pt x="91059" y="372745"/>
                    <a:pt x="91059" y="423291"/>
                  </a:cubicBezTo>
                  <a:lnTo>
                    <a:pt x="91059" y="3562277"/>
                  </a:lnTo>
                  <a:cubicBezTo>
                    <a:pt x="91059" y="3612823"/>
                    <a:pt x="132080" y="3653844"/>
                    <a:pt x="182626" y="3653844"/>
                  </a:cubicBezTo>
                  <a:lnTo>
                    <a:pt x="3299201" y="3653844"/>
                  </a:lnTo>
                  <a:cubicBezTo>
                    <a:pt x="3349747" y="3653844"/>
                    <a:pt x="3390768" y="3612823"/>
                    <a:pt x="3390768" y="3562277"/>
                  </a:cubicBezTo>
                  <a:lnTo>
                    <a:pt x="3390768" y="182753"/>
                  </a:lnTo>
                  <a:cubicBezTo>
                    <a:pt x="3390768" y="132207"/>
                    <a:pt x="3349747" y="91186"/>
                    <a:pt x="3299201" y="91186"/>
                  </a:cubicBezTo>
                  <a:lnTo>
                    <a:pt x="1959732" y="91186"/>
                  </a:lnTo>
                  <a:cubicBezTo>
                    <a:pt x="1933697" y="91186"/>
                    <a:pt x="1908805" y="102235"/>
                    <a:pt x="1891406" y="121666"/>
                  </a:cubicBezTo>
                  <a:lnTo>
                    <a:pt x="1035246" y="301244"/>
                  </a:lnTo>
                  <a:cubicBezTo>
                    <a:pt x="913711" y="320675"/>
                    <a:pt x="867664" y="331724"/>
                    <a:pt x="841502" y="331724"/>
                  </a:cubicBezTo>
                  <a:lnTo>
                    <a:pt x="841756" y="331724"/>
                  </a:lnTo>
                  <a:close/>
                </a:path>
              </a:pathLst>
            </a:custGeom>
            <a:solidFill>
              <a:srgbClr val="1A1A1A"/>
            </a:solidFill>
          </p:spPr>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grpSp>
        <p:nvGrpSpPr>
          <p:cNvPr id="2" name="Group 2"/>
          <p:cNvGrpSpPr/>
          <p:nvPr/>
        </p:nvGrpSpPr>
        <p:grpSpPr>
          <a:xfrm>
            <a:off x="9296400" y="666750"/>
            <a:ext cx="8324850" cy="8953500"/>
            <a:chOff x="0" y="0"/>
            <a:chExt cx="2448748" cy="2633665"/>
          </a:xfrm>
        </p:grpSpPr>
        <p:sp>
          <p:nvSpPr>
            <p:cNvPr id="3" name="Freeform 3"/>
            <p:cNvSpPr/>
            <p:nvPr/>
          </p:nvSpPr>
          <p:spPr>
            <a:xfrm>
              <a:off x="-3" y="0"/>
              <a:ext cx="2448751" cy="2633665"/>
            </a:xfrm>
            <a:custGeom>
              <a:avLst/>
              <a:gdLst/>
              <a:ahLst/>
              <a:cxnLst/>
              <a:rect l="l" t="t" r="r" b="b"/>
              <a:pathLst>
                <a:path w="2448751" h="2633665">
                  <a:moveTo>
                    <a:pt x="346959" y="0"/>
                  </a:moveTo>
                  <a:lnTo>
                    <a:pt x="2300337" y="0"/>
                  </a:lnTo>
                  <a:cubicBezTo>
                    <a:pt x="2382304" y="0"/>
                    <a:pt x="2448751" y="66448"/>
                    <a:pt x="2448751" y="148415"/>
                  </a:cubicBezTo>
                  <a:lnTo>
                    <a:pt x="2448751" y="2354273"/>
                  </a:lnTo>
                  <a:cubicBezTo>
                    <a:pt x="2448751" y="2390784"/>
                    <a:pt x="2435293" y="2426013"/>
                    <a:pt x="2410951" y="2453225"/>
                  </a:cubicBezTo>
                  <a:lnTo>
                    <a:pt x="2293785" y="2584201"/>
                  </a:lnTo>
                  <a:cubicBezTo>
                    <a:pt x="2265629" y="2615677"/>
                    <a:pt x="2225398" y="2633666"/>
                    <a:pt x="2183168" y="2633665"/>
                  </a:cubicBezTo>
                  <a:lnTo>
                    <a:pt x="148416" y="2633665"/>
                  </a:lnTo>
                  <a:cubicBezTo>
                    <a:pt x="109054" y="2633666"/>
                    <a:pt x="71304" y="2618029"/>
                    <a:pt x="43471" y="2590196"/>
                  </a:cubicBezTo>
                  <a:cubicBezTo>
                    <a:pt x="15637" y="2562363"/>
                    <a:pt x="0" y="2524613"/>
                    <a:pt x="0" y="2485251"/>
                  </a:cubicBezTo>
                  <a:lnTo>
                    <a:pt x="0" y="366141"/>
                  </a:lnTo>
                  <a:cubicBezTo>
                    <a:pt x="0" y="329143"/>
                    <a:pt x="13819" y="293478"/>
                    <a:pt x="38749" y="266140"/>
                  </a:cubicBezTo>
                  <a:lnTo>
                    <a:pt x="237292" y="48414"/>
                  </a:lnTo>
                  <a:cubicBezTo>
                    <a:pt x="265415" y="17574"/>
                    <a:pt x="305223" y="0"/>
                    <a:pt x="346959" y="0"/>
                  </a:cubicBezTo>
                  <a:close/>
                </a:path>
              </a:pathLst>
            </a:custGeom>
            <a:solidFill>
              <a:srgbClr val="F2E8E5"/>
            </a:solidFill>
          </p:spPr>
        </p:sp>
      </p:grpSp>
      <p:grpSp>
        <p:nvGrpSpPr>
          <p:cNvPr id="4" name="Group 4"/>
          <p:cNvGrpSpPr/>
          <p:nvPr/>
        </p:nvGrpSpPr>
        <p:grpSpPr>
          <a:xfrm>
            <a:off x="666750" y="666750"/>
            <a:ext cx="8324850" cy="8953500"/>
            <a:chOff x="0" y="0"/>
            <a:chExt cx="2192553" cy="2358123"/>
          </a:xfrm>
        </p:grpSpPr>
        <p:sp>
          <p:nvSpPr>
            <p:cNvPr id="5" name="Freeform 5"/>
            <p:cNvSpPr/>
            <p:nvPr/>
          </p:nvSpPr>
          <p:spPr>
            <a:xfrm>
              <a:off x="0" y="0"/>
              <a:ext cx="2192553" cy="2358124"/>
            </a:xfrm>
            <a:custGeom>
              <a:avLst/>
              <a:gdLst/>
              <a:ahLst/>
              <a:cxnLst/>
              <a:rect l="l" t="t" r="r" b="b"/>
              <a:pathLst>
                <a:path w="2192553" h="2358124">
                  <a:moveTo>
                    <a:pt x="2141404" y="0"/>
                  </a:moveTo>
                  <a:lnTo>
                    <a:pt x="51149" y="0"/>
                  </a:lnTo>
                  <a:cubicBezTo>
                    <a:pt x="37583" y="0"/>
                    <a:pt x="24573" y="5389"/>
                    <a:pt x="14981" y="14981"/>
                  </a:cubicBezTo>
                  <a:cubicBezTo>
                    <a:pt x="5389" y="24573"/>
                    <a:pt x="0" y="37583"/>
                    <a:pt x="0" y="51149"/>
                  </a:cubicBezTo>
                  <a:lnTo>
                    <a:pt x="0" y="2306975"/>
                  </a:lnTo>
                  <a:cubicBezTo>
                    <a:pt x="0" y="2320540"/>
                    <a:pt x="5389" y="2333550"/>
                    <a:pt x="14981" y="2343142"/>
                  </a:cubicBezTo>
                  <a:cubicBezTo>
                    <a:pt x="24573" y="2352735"/>
                    <a:pt x="37583" y="2358124"/>
                    <a:pt x="51149" y="2358124"/>
                  </a:cubicBezTo>
                  <a:lnTo>
                    <a:pt x="2141404" y="2358124"/>
                  </a:lnTo>
                  <a:cubicBezTo>
                    <a:pt x="2154970" y="2358124"/>
                    <a:pt x="2167980" y="2352735"/>
                    <a:pt x="2177572" y="2343142"/>
                  </a:cubicBezTo>
                  <a:cubicBezTo>
                    <a:pt x="2187164" y="2333550"/>
                    <a:pt x="2192553" y="2320540"/>
                    <a:pt x="2192553" y="2306975"/>
                  </a:cubicBezTo>
                  <a:lnTo>
                    <a:pt x="2192553" y="51149"/>
                  </a:lnTo>
                  <a:cubicBezTo>
                    <a:pt x="2192553" y="37583"/>
                    <a:pt x="2187164" y="24573"/>
                    <a:pt x="2177572" y="14981"/>
                  </a:cubicBezTo>
                  <a:cubicBezTo>
                    <a:pt x="2167980" y="5389"/>
                    <a:pt x="2154970" y="0"/>
                    <a:pt x="2141404" y="0"/>
                  </a:cubicBezTo>
                  <a:close/>
                </a:path>
              </a:pathLst>
            </a:custGeom>
            <a:solidFill>
              <a:srgbClr val="9E9E9E"/>
            </a:solidFill>
          </p:spPr>
        </p:sp>
        <p:sp>
          <p:nvSpPr>
            <p:cNvPr id="6" name="TextBox 6"/>
            <p:cNvSpPr txBox="1"/>
            <p:nvPr/>
          </p:nvSpPr>
          <p:spPr>
            <a:xfrm>
              <a:off x="0" y="-57150"/>
              <a:ext cx="2192553" cy="2415273"/>
            </a:xfrm>
            <a:prstGeom prst="rect">
              <a:avLst/>
            </a:prstGeom>
          </p:spPr>
          <p:txBody>
            <a:bodyPr lIns="50800" tIns="50800" rIns="50800" bIns="50800" rtlCol="0" anchor="ctr"/>
            <a:lstStyle/>
            <a:p>
              <a:pPr algn="ctr" rtl="1">
                <a:lnSpc>
                  <a:spcPts val="3359"/>
                </a:lnSpc>
              </a:pPr>
              <a:endParaRPr>
                <a:latin typeface="Calibri Light" panose="020F0302020204030204" pitchFamily="34" charset="0"/>
                <a:ea typeface="Calibri Light" panose="020F0302020204030204" pitchFamily="34" charset="0"/>
                <a:cs typeface="Calibri Light" panose="020F0302020204030204" pitchFamily="34" charset="0"/>
              </a:endParaRPr>
            </a:p>
          </p:txBody>
        </p:sp>
      </p:grpSp>
      <p:grpSp>
        <p:nvGrpSpPr>
          <p:cNvPr id="7" name="Group 7"/>
          <p:cNvGrpSpPr/>
          <p:nvPr/>
        </p:nvGrpSpPr>
        <p:grpSpPr>
          <a:xfrm>
            <a:off x="1252286" y="1190507"/>
            <a:ext cx="7153778" cy="7905985"/>
            <a:chOff x="0" y="0"/>
            <a:chExt cx="1935901" cy="2139458"/>
          </a:xfrm>
        </p:grpSpPr>
        <p:sp>
          <p:nvSpPr>
            <p:cNvPr id="8" name="Freeform 8"/>
            <p:cNvSpPr/>
            <p:nvPr/>
          </p:nvSpPr>
          <p:spPr>
            <a:xfrm>
              <a:off x="-1" y="0"/>
              <a:ext cx="1935903" cy="2139471"/>
            </a:xfrm>
            <a:custGeom>
              <a:avLst/>
              <a:gdLst/>
              <a:ahLst/>
              <a:cxnLst/>
              <a:rect l="l" t="t" r="r" b="b"/>
              <a:pathLst>
                <a:path w="1935903" h="2139471">
                  <a:moveTo>
                    <a:pt x="526806" y="0"/>
                  </a:moveTo>
                  <a:lnTo>
                    <a:pt x="1758230" y="0"/>
                  </a:lnTo>
                  <a:cubicBezTo>
                    <a:pt x="1856356" y="0"/>
                    <a:pt x="1935902" y="79547"/>
                    <a:pt x="1935902" y="177673"/>
                  </a:cubicBezTo>
                  <a:lnTo>
                    <a:pt x="1935902" y="1961798"/>
                  </a:lnTo>
                  <a:cubicBezTo>
                    <a:pt x="1935902" y="2059924"/>
                    <a:pt x="1856356" y="2139471"/>
                    <a:pt x="1758230" y="2139471"/>
                  </a:cubicBezTo>
                  <a:lnTo>
                    <a:pt x="177673" y="2139471"/>
                  </a:lnTo>
                  <a:cubicBezTo>
                    <a:pt x="79547" y="2139471"/>
                    <a:pt x="0" y="2059924"/>
                    <a:pt x="0" y="1961798"/>
                  </a:cubicBezTo>
                  <a:lnTo>
                    <a:pt x="0" y="523958"/>
                  </a:lnTo>
                  <a:cubicBezTo>
                    <a:pt x="0" y="480251"/>
                    <a:pt x="16110" y="438079"/>
                    <a:pt x="45249" y="405503"/>
                  </a:cubicBezTo>
                  <a:lnTo>
                    <a:pt x="355026" y="59214"/>
                  </a:lnTo>
                  <a:cubicBezTo>
                    <a:pt x="388730" y="21536"/>
                    <a:pt x="436889" y="0"/>
                    <a:pt x="526806" y="0"/>
                  </a:cubicBezTo>
                  <a:close/>
                </a:path>
              </a:pathLst>
            </a:custGeom>
            <a:blipFill>
              <a:blip r:embed="rId2"/>
              <a:stretch>
                <a:fillRect l="-353" r="-353"/>
              </a:stretch>
            </a:blipFill>
          </p:spPr>
        </p:sp>
      </p:grpSp>
      <p:grpSp>
        <p:nvGrpSpPr>
          <p:cNvPr id="9" name="Group 9"/>
          <p:cNvGrpSpPr/>
          <p:nvPr/>
        </p:nvGrpSpPr>
        <p:grpSpPr>
          <a:xfrm>
            <a:off x="9982200" y="1662113"/>
            <a:ext cx="7053517" cy="4589394"/>
            <a:chOff x="-1003300" y="133351"/>
            <a:chExt cx="9404690" cy="6119191"/>
          </a:xfrm>
        </p:grpSpPr>
        <p:sp>
          <p:nvSpPr>
            <p:cNvPr id="10" name="TextBox 10"/>
            <p:cNvSpPr txBox="1"/>
            <p:nvPr/>
          </p:nvSpPr>
          <p:spPr>
            <a:xfrm>
              <a:off x="-1003300" y="5318269"/>
              <a:ext cx="9404690" cy="934273"/>
            </a:xfrm>
            <a:prstGeom prst="rect">
              <a:avLst/>
            </a:prstGeom>
          </p:spPr>
          <p:txBody>
            <a:bodyPr wrap="square" lIns="0" tIns="0" rIns="0" bIns="0" rtlCol="0" anchor="t">
              <a:spAutoFit/>
            </a:bodyPr>
            <a:lstStyle/>
            <a:p>
              <a:pPr marL="0" lvl="0" indent="0" algn="just" rtl="1">
                <a:lnSpc>
                  <a:spcPts val="2730"/>
                </a:lnSpc>
              </a:pPr>
              <a:r>
                <a:rPr lang="ar-EG" sz="2800" b="1" spc="-115" dirty="0">
                  <a:solidFill>
                    <a:schemeClr val="tx1">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sym typeface="Work Sans"/>
                  <a:rtl/>
                </a:rPr>
                <a:t>الأندلس كانت </a:t>
              </a:r>
              <a:r>
                <a:rPr lang="ar-EG" sz="2800" b="1" spc="-115" dirty="0">
                  <a:solidFill>
                    <a:schemeClr val="tx1">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sym typeface="Work Sans Bold"/>
                  <a:rtl/>
                </a:rPr>
                <a:t>جسرًا ثقافيًا</a:t>
              </a:r>
              <a:r>
                <a:rPr lang="ar-EG" sz="2800" b="1" spc="-115" dirty="0">
                  <a:solidFill>
                    <a:schemeClr val="tx1">
                      <a:lumMod val="95000"/>
                      <a:lumOff val="5000"/>
                    </a:schemeClr>
                  </a:solidFill>
                  <a:latin typeface="Calibri Light" panose="020F0302020204030204" pitchFamily="34" charset="0"/>
                  <a:ea typeface="Calibri Light" panose="020F0302020204030204" pitchFamily="34" charset="0"/>
                  <a:cs typeface="Calibri Light" panose="020F0302020204030204" pitchFamily="34" charset="0"/>
                  <a:sym typeface="Work Sans"/>
                  <a:rtl/>
                </a:rPr>
                <a:t> يربط بين الشرق والغرب، حيث انتقلت عبرها عناصر أدبية وفنية أثرت في تشكيل الفنون الغربية وأساليب الكتابة.</a:t>
              </a:r>
            </a:p>
          </p:txBody>
        </p:sp>
        <p:sp>
          <p:nvSpPr>
            <p:cNvPr id="11" name="TextBox 11"/>
            <p:cNvSpPr txBox="1"/>
            <p:nvPr/>
          </p:nvSpPr>
          <p:spPr>
            <a:xfrm>
              <a:off x="0" y="133351"/>
              <a:ext cx="7264400" cy="2410489"/>
            </a:xfrm>
            <a:prstGeom prst="rect">
              <a:avLst/>
            </a:prstGeom>
          </p:spPr>
          <p:txBody>
            <a:bodyPr lIns="0" tIns="0" rIns="0" bIns="0" rtlCol="0" anchor="t">
              <a:spAutoFit/>
            </a:bodyPr>
            <a:lstStyle/>
            <a:p>
              <a:pPr marL="0" lvl="0" indent="0" algn="r" rtl="1">
                <a:lnSpc>
                  <a:spcPts val="6999"/>
                </a:lnSpc>
              </a:pPr>
              <a:r>
                <a:rPr lang="ar-EG" sz="6999" b="1" u="none" strike="noStrike" spc="-384" dirty="0">
                  <a:solidFill>
                    <a:srgbClr val="1A1A1A"/>
                  </a:solidFill>
                  <a:latin typeface="Calibri Light" panose="020F0302020204030204" pitchFamily="34" charset="0"/>
                  <a:ea typeface="Calibri Light" panose="020F0302020204030204" pitchFamily="34" charset="0"/>
                  <a:cs typeface="Calibri Light" panose="020F0302020204030204" pitchFamily="34" charset="0"/>
                  <a:sym typeface="Work Sans Semi-Bold"/>
                  <a:rtl/>
                </a:rPr>
                <a:t>تأثير الأندلس على الغرب</a:t>
              </a:r>
            </a:p>
          </p:txBody>
        </p:sp>
        <p:sp>
          <p:nvSpPr>
            <p:cNvPr id="12" name="TextBox 12"/>
            <p:cNvSpPr txBox="1"/>
            <p:nvPr/>
          </p:nvSpPr>
          <p:spPr>
            <a:xfrm>
              <a:off x="0" y="4100127"/>
              <a:ext cx="7264400" cy="628650"/>
            </a:xfrm>
            <a:prstGeom prst="rect">
              <a:avLst/>
            </a:prstGeom>
          </p:spPr>
          <p:txBody>
            <a:bodyPr lIns="0" tIns="0" rIns="0" bIns="0" rtlCol="0" anchor="t">
              <a:spAutoFit/>
            </a:bodyPr>
            <a:lstStyle/>
            <a:p>
              <a:pPr marL="0" lvl="0" indent="0" algn="r" rtl="1">
                <a:lnSpc>
                  <a:spcPts val="3600"/>
                </a:lnSpc>
                <a:spcBef>
                  <a:spcPct val="0"/>
                </a:spcBef>
              </a:pPr>
              <a:r>
                <a:rPr lang="ar-EG" sz="3000" u="none" strike="noStrike" spc="-165">
                  <a:solidFill>
                    <a:srgbClr val="1A1A1A"/>
                  </a:solidFill>
                  <a:latin typeface="Calibri Light" panose="020F0302020204030204" pitchFamily="34" charset="0"/>
                  <a:ea typeface="Calibri Light" panose="020F0302020204030204" pitchFamily="34" charset="0"/>
                  <a:cs typeface="Calibri Light" panose="020F0302020204030204" pitchFamily="34" charset="0"/>
                  <a:sym typeface="Work Sans"/>
                  <a:rtl/>
                </a:rPr>
                <a:t>نقطة تواصل حضاري فريدة</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grpSp>
        <p:nvGrpSpPr>
          <p:cNvPr id="2" name="Group 2"/>
          <p:cNvGrpSpPr/>
          <p:nvPr/>
        </p:nvGrpSpPr>
        <p:grpSpPr>
          <a:xfrm>
            <a:off x="666750" y="666750"/>
            <a:ext cx="16954500" cy="8953500"/>
            <a:chOff x="0" y="0"/>
            <a:chExt cx="3299803" cy="1742593"/>
          </a:xfrm>
        </p:grpSpPr>
        <p:sp>
          <p:nvSpPr>
            <p:cNvPr id="3" name="Freeform 3"/>
            <p:cNvSpPr/>
            <p:nvPr/>
          </p:nvSpPr>
          <p:spPr>
            <a:xfrm>
              <a:off x="0" y="0"/>
              <a:ext cx="3299803" cy="1742587"/>
            </a:xfrm>
            <a:custGeom>
              <a:avLst/>
              <a:gdLst/>
              <a:ahLst/>
              <a:cxnLst/>
              <a:rect l="l" t="t" r="r" b="b"/>
              <a:pathLst>
                <a:path w="3299803" h="1742587">
                  <a:moveTo>
                    <a:pt x="789526" y="1606277"/>
                  </a:moveTo>
                  <a:cubicBezTo>
                    <a:pt x="771319" y="1585924"/>
                    <a:pt x="745304" y="1574291"/>
                    <a:pt x="717996" y="1574291"/>
                  </a:cubicBezTo>
                  <a:lnTo>
                    <a:pt x="86265" y="1574626"/>
                  </a:lnTo>
                  <a:cubicBezTo>
                    <a:pt x="63390" y="1574639"/>
                    <a:pt x="41448" y="1565561"/>
                    <a:pt x="25269" y="1549390"/>
                  </a:cubicBezTo>
                  <a:cubicBezTo>
                    <a:pt x="9090" y="1533220"/>
                    <a:pt x="0" y="1511283"/>
                    <a:pt x="0" y="1488408"/>
                  </a:cubicBezTo>
                  <a:lnTo>
                    <a:pt x="0" y="86219"/>
                  </a:lnTo>
                  <a:cubicBezTo>
                    <a:pt x="0" y="38602"/>
                    <a:pt x="38602" y="0"/>
                    <a:pt x="86219" y="0"/>
                  </a:cubicBezTo>
                  <a:lnTo>
                    <a:pt x="2645738" y="0"/>
                  </a:lnTo>
                  <a:cubicBezTo>
                    <a:pt x="2896397" y="-1"/>
                    <a:pt x="3044686" y="10450"/>
                    <a:pt x="3061043" y="28735"/>
                  </a:cubicBezTo>
                  <a:lnTo>
                    <a:pt x="3277843" y="271092"/>
                  </a:lnTo>
                  <a:cubicBezTo>
                    <a:pt x="3291985" y="286900"/>
                    <a:pt x="3299803" y="307366"/>
                    <a:pt x="3299803" y="328576"/>
                  </a:cubicBezTo>
                  <a:lnTo>
                    <a:pt x="3299803" y="1656375"/>
                  </a:lnTo>
                  <a:cubicBezTo>
                    <a:pt x="3299799" y="1703990"/>
                    <a:pt x="3261199" y="1742587"/>
                    <a:pt x="3213584" y="1742587"/>
                  </a:cubicBezTo>
                  <a:lnTo>
                    <a:pt x="950022" y="1742587"/>
                  </a:lnTo>
                  <a:cubicBezTo>
                    <a:pt x="925489" y="1742588"/>
                    <a:pt x="902117" y="1732137"/>
                    <a:pt x="885760" y="1713853"/>
                  </a:cubicBezTo>
                  <a:lnTo>
                    <a:pt x="789526" y="1606277"/>
                  </a:lnTo>
                  <a:close/>
                </a:path>
              </a:pathLst>
            </a:custGeom>
            <a:solidFill>
              <a:srgbClr val="9E9E9E"/>
            </a:solidFill>
            <a:ln cap="rnd">
              <a:noFill/>
              <a:prstDash val="solid"/>
              <a:round/>
            </a:ln>
          </p:spPr>
        </p:sp>
      </p:grpSp>
      <p:grpSp>
        <p:nvGrpSpPr>
          <p:cNvPr id="4" name="Group 4"/>
          <p:cNvGrpSpPr/>
          <p:nvPr/>
        </p:nvGrpSpPr>
        <p:grpSpPr>
          <a:xfrm>
            <a:off x="4572000" y="1662113"/>
            <a:ext cx="11610975" cy="2705549"/>
            <a:chOff x="-6299200" y="133350"/>
            <a:chExt cx="15481300" cy="3607398"/>
          </a:xfrm>
        </p:grpSpPr>
        <p:sp>
          <p:nvSpPr>
            <p:cNvPr id="5" name="TextBox 5"/>
            <p:cNvSpPr txBox="1"/>
            <p:nvPr/>
          </p:nvSpPr>
          <p:spPr>
            <a:xfrm>
              <a:off x="-6299200" y="1588631"/>
              <a:ext cx="15481300" cy="2137166"/>
            </a:xfrm>
            <a:prstGeom prst="rect">
              <a:avLst/>
            </a:prstGeom>
          </p:spPr>
          <p:txBody>
            <a:bodyPr wrap="square" lIns="0" tIns="0" rIns="0" bIns="0" rtlCol="0" anchor="t">
              <a:spAutoFit/>
            </a:bodyPr>
            <a:lstStyle/>
            <a:p>
              <a:pPr marL="0" lvl="0" indent="0" algn="just" rtl="1">
                <a:lnSpc>
                  <a:spcPct val="200000"/>
                </a:lnSpc>
              </a:pPr>
              <a:r>
                <a:rPr lang="ar-EG" sz="2800" b="1" spc="-115" dirty="0">
                  <a:solidFill>
                    <a:srgbClr val="1A1A1A"/>
                  </a:solidFill>
                  <a:latin typeface="Calibri Light" panose="020F0302020204030204" pitchFamily="34" charset="0"/>
                  <a:ea typeface="Calibri Light" panose="020F0302020204030204" pitchFamily="34" charset="0"/>
                  <a:cs typeface="Calibri Light" panose="020F0302020204030204" pitchFamily="34" charset="0"/>
                  <a:sym typeface="Work Sans"/>
                  <a:rtl/>
                </a:rPr>
                <a:t>قصة فلسفية كتبها ابن طفيل الأندلسي، تتناول رحلة الإنسان واكتشافه للذات والعالم. تعكس تطور الفكر الفلسفي في الأندلس، وتأثيرها على الأدب الغربي، حيث تأثرت بها روايات مثل روبنسون كروزو، مما يدل على تفاعل الثقافات.</a:t>
              </a:r>
            </a:p>
          </p:txBody>
        </p:sp>
        <p:sp>
          <p:nvSpPr>
            <p:cNvPr id="6" name="TextBox 6"/>
            <p:cNvSpPr txBox="1"/>
            <p:nvPr/>
          </p:nvSpPr>
          <p:spPr>
            <a:xfrm>
              <a:off x="0" y="133350"/>
              <a:ext cx="9182100" cy="3607398"/>
            </a:xfrm>
            <a:prstGeom prst="rect">
              <a:avLst/>
            </a:prstGeom>
          </p:spPr>
          <p:txBody>
            <a:bodyPr lIns="0" tIns="0" rIns="0" bIns="0" rtlCol="0" anchor="t">
              <a:spAutoFit/>
            </a:bodyPr>
            <a:lstStyle/>
            <a:p>
              <a:pPr marL="0" lvl="0" indent="0" algn="r" rtl="1">
                <a:lnSpc>
                  <a:spcPts val="6999"/>
                </a:lnSpc>
              </a:pPr>
              <a:r>
                <a:rPr lang="ar-EG" sz="6999" b="1" u="none" strike="noStrike" spc="-384" dirty="0">
                  <a:solidFill>
                    <a:srgbClr val="F2E8E5"/>
                  </a:solidFill>
                  <a:latin typeface="Calibri Light" panose="020F0302020204030204" pitchFamily="34" charset="0"/>
                  <a:ea typeface="Calibri Light" panose="020F0302020204030204" pitchFamily="34" charset="0"/>
                  <a:cs typeface="Calibri Light" panose="020F0302020204030204" pitchFamily="34" charset="0"/>
                  <a:sym typeface="Work Sans Semi-Bold"/>
                  <a:rtl/>
                </a:rPr>
                <a:t>حي بن يقظان</a:t>
              </a:r>
              <a:endParaRPr lang="ar-IQ" sz="6999" b="1" u="none" strike="noStrike" spc="-384" dirty="0">
                <a:solidFill>
                  <a:srgbClr val="F2E8E5"/>
                </a:solidFill>
                <a:latin typeface="Calibri Light" panose="020F0302020204030204" pitchFamily="34" charset="0"/>
                <a:ea typeface="Calibri Light" panose="020F0302020204030204" pitchFamily="34" charset="0"/>
                <a:cs typeface="Calibri Light" panose="020F0302020204030204" pitchFamily="34" charset="0"/>
                <a:sym typeface="Work Sans Semi-Bold"/>
                <a:rtl/>
              </a:endParaRPr>
            </a:p>
            <a:p>
              <a:pPr marL="0" lvl="0" indent="0" algn="r" rtl="1">
                <a:lnSpc>
                  <a:spcPts val="6999"/>
                </a:lnSpc>
              </a:pPr>
              <a:endParaRPr lang="ar-IQ" sz="6999" b="1" spc="-384" dirty="0">
                <a:solidFill>
                  <a:srgbClr val="F2E8E5"/>
                </a:solidFill>
                <a:latin typeface="Calibri Light" panose="020F0302020204030204" pitchFamily="34" charset="0"/>
                <a:ea typeface="Calibri Light" panose="020F0302020204030204" pitchFamily="34" charset="0"/>
                <a:cs typeface="Calibri Light" panose="020F0302020204030204" pitchFamily="34" charset="0"/>
                <a:sym typeface="Work Sans Semi-Bold"/>
                <a:rtl/>
              </a:endParaRPr>
            </a:p>
            <a:p>
              <a:pPr marL="0" lvl="0" indent="0" algn="r" rtl="1">
                <a:lnSpc>
                  <a:spcPts val="6999"/>
                </a:lnSpc>
              </a:pPr>
              <a:endParaRPr lang="ar-EG" sz="6999" b="1" u="none" strike="noStrike" spc="-384" dirty="0">
                <a:solidFill>
                  <a:srgbClr val="F2E8E5"/>
                </a:solidFill>
                <a:latin typeface="Calibri Light" panose="020F0302020204030204" pitchFamily="34" charset="0"/>
                <a:ea typeface="Calibri Light" panose="020F0302020204030204" pitchFamily="34" charset="0"/>
                <a:cs typeface="Calibri Light" panose="020F0302020204030204" pitchFamily="34" charset="0"/>
                <a:sym typeface="Work Sans Semi-Bold"/>
                <a:rt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grpSp>
        <p:nvGrpSpPr>
          <p:cNvPr id="2" name="Group 2"/>
          <p:cNvGrpSpPr/>
          <p:nvPr/>
        </p:nvGrpSpPr>
        <p:grpSpPr>
          <a:xfrm>
            <a:off x="9296400" y="666750"/>
            <a:ext cx="8324850" cy="8953500"/>
            <a:chOff x="0" y="0"/>
            <a:chExt cx="2448748" cy="2633665"/>
          </a:xfrm>
        </p:grpSpPr>
        <p:sp>
          <p:nvSpPr>
            <p:cNvPr id="3" name="Freeform 3"/>
            <p:cNvSpPr/>
            <p:nvPr/>
          </p:nvSpPr>
          <p:spPr>
            <a:xfrm>
              <a:off x="-3" y="0"/>
              <a:ext cx="2448751" cy="2633665"/>
            </a:xfrm>
            <a:custGeom>
              <a:avLst/>
              <a:gdLst/>
              <a:ahLst/>
              <a:cxnLst/>
              <a:rect l="l" t="t" r="r" b="b"/>
              <a:pathLst>
                <a:path w="2448751" h="2633665">
                  <a:moveTo>
                    <a:pt x="346959" y="0"/>
                  </a:moveTo>
                  <a:lnTo>
                    <a:pt x="2300337" y="0"/>
                  </a:lnTo>
                  <a:cubicBezTo>
                    <a:pt x="2382304" y="0"/>
                    <a:pt x="2448751" y="66448"/>
                    <a:pt x="2448751" y="148415"/>
                  </a:cubicBezTo>
                  <a:lnTo>
                    <a:pt x="2448751" y="2354273"/>
                  </a:lnTo>
                  <a:cubicBezTo>
                    <a:pt x="2448751" y="2390784"/>
                    <a:pt x="2435293" y="2426013"/>
                    <a:pt x="2410951" y="2453225"/>
                  </a:cubicBezTo>
                  <a:lnTo>
                    <a:pt x="2293785" y="2584201"/>
                  </a:lnTo>
                  <a:cubicBezTo>
                    <a:pt x="2265629" y="2615677"/>
                    <a:pt x="2225398" y="2633666"/>
                    <a:pt x="2183168" y="2633665"/>
                  </a:cubicBezTo>
                  <a:lnTo>
                    <a:pt x="148416" y="2633665"/>
                  </a:lnTo>
                  <a:cubicBezTo>
                    <a:pt x="109054" y="2633666"/>
                    <a:pt x="71304" y="2618029"/>
                    <a:pt x="43471" y="2590196"/>
                  </a:cubicBezTo>
                  <a:cubicBezTo>
                    <a:pt x="15637" y="2562363"/>
                    <a:pt x="0" y="2524613"/>
                    <a:pt x="0" y="2485251"/>
                  </a:cubicBezTo>
                  <a:lnTo>
                    <a:pt x="0" y="366141"/>
                  </a:lnTo>
                  <a:cubicBezTo>
                    <a:pt x="0" y="329143"/>
                    <a:pt x="13819" y="293478"/>
                    <a:pt x="38749" y="266140"/>
                  </a:cubicBezTo>
                  <a:lnTo>
                    <a:pt x="237292" y="48414"/>
                  </a:lnTo>
                  <a:cubicBezTo>
                    <a:pt x="265415" y="17574"/>
                    <a:pt x="305223" y="0"/>
                    <a:pt x="346959" y="0"/>
                  </a:cubicBezTo>
                  <a:close/>
                </a:path>
              </a:pathLst>
            </a:custGeom>
            <a:solidFill>
              <a:srgbClr val="F2E8E5"/>
            </a:solidFill>
          </p:spPr>
        </p:sp>
      </p:grpSp>
      <p:grpSp>
        <p:nvGrpSpPr>
          <p:cNvPr id="4" name="Group 4"/>
          <p:cNvGrpSpPr/>
          <p:nvPr/>
        </p:nvGrpSpPr>
        <p:grpSpPr>
          <a:xfrm>
            <a:off x="666750" y="666750"/>
            <a:ext cx="8324850" cy="8953500"/>
            <a:chOff x="0" y="0"/>
            <a:chExt cx="2192553" cy="2358123"/>
          </a:xfrm>
        </p:grpSpPr>
        <p:sp>
          <p:nvSpPr>
            <p:cNvPr id="5" name="Freeform 5"/>
            <p:cNvSpPr/>
            <p:nvPr/>
          </p:nvSpPr>
          <p:spPr>
            <a:xfrm>
              <a:off x="0" y="0"/>
              <a:ext cx="2192553" cy="2358124"/>
            </a:xfrm>
            <a:custGeom>
              <a:avLst/>
              <a:gdLst/>
              <a:ahLst/>
              <a:cxnLst/>
              <a:rect l="l" t="t" r="r" b="b"/>
              <a:pathLst>
                <a:path w="2192553" h="2358124">
                  <a:moveTo>
                    <a:pt x="2141404" y="0"/>
                  </a:moveTo>
                  <a:lnTo>
                    <a:pt x="51149" y="0"/>
                  </a:lnTo>
                  <a:cubicBezTo>
                    <a:pt x="37583" y="0"/>
                    <a:pt x="24573" y="5389"/>
                    <a:pt x="14981" y="14981"/>
                  </a:cubicBezTo>
                  <a:cubicBezTo>
                    <a:pt x="5389" y="24573"/>
                    <a:pt x="0" y="37583"/>
                    <a:pt x="0" y="51149"/>
                  </a:cubicBezTo>
                  <a:lnTo>
                    <a:pt x="0" y="2306975"/>
                  </a:lnTo>
                  <a:cubicBezTo>
                    <a:pt x="0" y="2320540"/>
                    <a:pt x="5389" y="2333550"/>
                    <a:pt x="14981" y="2343142"/>
                  </a:cubicBezTo>
                  <a:cubicBezTo>
                    <a:pt x="24573" y="2352735"/>
                    <a:pt x="37583" y="2358124"/>
                    <a:pt x="51149" y="2358124"/>
                  </a:cubicBezTo>
                  <a:lnTo>
                    <a:pt x="2141404" y="2358124"/>
                  </a:lnTo>
                  <a:cubicBezTo>
                    <a:pt x="2154970" y="2358124"/>
                    <a:pt x="2167980" y="2352735"/>
                    <a:pt x="2177572" y="2343142"/>
                  </a:cubicBezTo>
                  <a:cubicBezTo>
                    <a:pt x="2187164" y="2333550"/>
                    <a:pt x="2192553" y="2320540"/>
                    <a:pt x="2192553" y="2306975"/>
                  </a:cubicBezTo>
                  <a:lnTo>
                    <a:pt x="2192553" y="51149"/>
                  </a:lnTo>
                  <a:cubicBezTo>
                    <a:pt x="2192553" y="37583"/>
                    <a:pt x="2187164" y="24573"/>
                    <a:pt x="2177572" y="14981"/>
                  </a:cubicBezTo>
                  <a:cubicBezTo>
                    <a:pt x="2167980" y="5389"/>
                    <a:pt x="2154970" y="0"/>
                    <a:pt x="2141404" y="0"/>
                  </a:cubicBezTo>
                  <a:close/>
                </a:path>
              </a:pathLst>
            </a:custGeom>
            <a:solidFill>
              <a:srgbClr val="9E9E9E"/>
            </a:solidFill>
          </p:spPr>
        </p:sp>
        <p:sp>
          <p:nvSpPr>
            <p:cNvPr id="6" name="TextBox 6"/>
            <p:cNvSpPr txBox="1"/>
            <p:nvPr/>
          </p:nvSpPr>
          <p:spPr>
            <a:xfrm>
              <a:off x="0" y="-57150"/>
              <a:ext cx="2192553" cy="2415273"/>
            </a:xfrm>
            <a:prstGeom prst="rect">
              <a:avLst/>
            </a:prstGeom>
          </p:spPr>
          <p:txBody>
            <a:bodyPr lIns="50800" tIns="50800" rIns="50800" bIns="50800" rtlCol="0" anchor="ctr"/>
            <a:lstStyle/>
            <a:p>
              <a:pPr algn="ctr" rtl="1">
                <a:lnSpc>
                  <a:spcPts val="3359"/>
                </a:lnSpc>
              </a:pPr>
              <a:endParaRPr/>
            </a:p>
          </p:txBody>
        </p:sp>
      </p:grpSp>
      <p:grpSp>
        <p:nvGrpSpPr>
          <p:cNvPr id="7" name="Group 7"/>
          <p:cNvGrpSpPr/>
          <p:nvPr/>
        </p:nvGrpSpPr>
        <p:grpSpPr>
          <a:xfrm>
            <a:off x="1252286" y="1190507"/>
            <a:ext cx="7153778" cy="7905985"/>
            <a:chOff x="0" y="0"/>
            <a:chExt cx="1935901" cy="2139458"/>
          </a:xfrm>
        </p:grpSpPr>
        <p:sp>
          <p:nvSpPr>
            <p:cNvPr id="8" name="Freeform 8"/>
            <p:cNvSpPr/>
            <p:nvPr/>
          </p:nvSpPr>
          <p:spPr>
            <a:xfrm>
              <a:off x="-1" y="0"/>
              <a:ext cx="1935903" cy="2139471"/>
            </a:xfrm>
            <a:custGeom>
              <a:avLst/>
              <a:gdLst/>
              <a:ahLst/>
              <a:cxnLst/>
              <a:rect l="l" t="t" r="r" b="b"/>
              <a:pathLst>
                <a:path w="1935903" h="2139471">
                  <a:moveTo>
                    <a:pt x="526806" y="0"/>
                  </a:moveTo>
                  <a:lnTo>
                    <a:pt x="1758230" y="0"/>
                  </a:lnTo>
                  <a:cubicBezTo>
                    <a:pt x="1856356" y="0"/>
                    <a:pt x="1935902" y="79547"/>
                    <a:pt x="1935902" y="177673"/>
                  </a:cubicBezTo>
                  <a:lnTo>
                    <a:pt x="1935902" y="1961798"/>
                  </a:lnTo>
                  <a:cubicBezTo>
                    <a:pt x="1935902" y="2059924"/>
                    <a:pt x="1856356" y="2139471"/>
                    <a:pt x="1758230" y="2139471"/>
                  </a:cubicBezTo>
                  <a:lnTo>
                    <a:pt x="177673" y="2139471"/>
                  </a:lnTo>
                  <a:cubicBezTo>
                    <a:pt x="79547" y="2139471"/>
                    <a:pt x="0" y="2059924"/>
                    <a:pt x="0" y="1961798"/>
                  </a:cubicBezTo>
                  <a:lnTo>
                    <a:pt x="0" y="523958"/>
                  </a:lnTo>
                  <a:cubicBezTo>
                    <a:pt x="0" y="480251"/>
                    <a:pt x="16110" y="438079"/>
                    <a:pt x="45249" y="405503"/>
                  </a:cubicBezTo>
                  <a:lnTo>
                    <a:pt x="355026" y="59214"/>
                  </a:lnTo>
                  <a:cubicBezTo>
                    <a:pt x="388730" y="21536"/>
                    <a:pt x="436889" y="0"/>
                    <a:pt x="526806" y="0"/>
                  </a:cubicBezTo>
                  <a:close/>
                </a:path>
              </a:pathLst>
            </a:custGeom>
            <a:blipFill>
              <a:blip r:embed="rId2"/>
              <a:stretch>
                <a:fillRect l="-353" r="-353"/>
              </a:stretch>
            </a:blipFill>
          </p:spPr>
        </p:sp>
      </p:grpSp>
      <p:grpSp>
        <p:nvGrpSpPr>
          <p:cNvPr id="9" name="Group 9"/>
          <p:cNvGrpSpPr/>
          <p:nvPr/>
        </p:nvGrpSpPr>
        <p:grpSpPr>
          <a:xfrm>
            <a:off x="10734675" y="1662113"/>
            <a:ext cx="5448300" cy="4483359"/>
            <a:chOff x="0" y="133350"/>
            <a:chExt cx="7264400" cy="5977811"/>
          </a:xfrm>
        </p:grpSpPr>
        <p:sp>
          <p:nvSpPr>
            <p:cNvPr id="10" name="TextBox 10"/>
            <p:cNvSpPr txBox="1"/>
            <p:nvPr/>
          </p:nvSpPr>
          <p:spPr>
            <a:xfrm>
              <a:off x="0" y="4746770"/>
              <a:ext cx="7214271" cy="1364391"/>
            </a:xfrm>
            <a:prstGeom prst="rect">
              <a:avLst/>
            </a:prstGeom>
          </p:spPr>
          <p:txBody>
            <a:bodyPr lIns="0" tIns="0" rIns="0" bIns="0" rtlCol="0" anchor="t">
              <a:spAutoFit/>
            </a:bodyPr>
            <a:lstStyle/>
            <a:p>
              <a:pPr marL="0" lvl="0" indent="0" algn="r" rtl="1">
                <a:lnSpc>
                  <a:spcPts val="2730"/>
                </a:lnSpc>
              </a:pPr>
              <a:r>
                <a:rPr lang="ar-EG" sz="2100" spc="-115" dirty="0">
                  <a:solidFill>
                    <a:srgbClr val="9E9E9E"/>
                  </a:solidFill>
                  <a:latin typeface="Calibri Light" panose="020F0302020204030204" pitchFamily="34" charset="0"/>
                  <a:ea typeface="Calibri Light" panose="020F0302020204030204" pitchFamily="34" charset="0"/>
                  <a:cs typeface="Calibri Light" panose="020F0302020204030204" pitchFamily="34" charset="0"/>
                  <a:sym typeface="Work Sans"/>
                  <a:rtl/>
                </a:rPr>
                <a:t>تأثر الشعر الأندلسي بشكل </a:t>
              </a:r>
              <a:r>
                <a:rPr lang="ar-EG" sz="2100" b="1" spc="-115" dirty="0">
                  <a:solidFill>
                    <a:srgbClr val="9E9E9E"/>
                  </a:solidFill>
                  <a:latin typeface="Calibri Light" panose="020F0302020204030204" pitchFamily="34" charset="0"/>
                  <a:ea typeface="Calibri Light" panose="020F0302020204030204" pitchFamily="34" charset="0"/>
                  <a:cs typeface="Calibri Light" panose="020F0302020204030204" pitchFamily="34" charset="0"/>
                  <a:sym typeface="Work Sans Bold"/>
                  <a:rtl/>
                </a:rPr>
                <a:t>عميق</a:t>
              </a:r>
              <a:r>
                <a:rPr lang="ar-EG" sz="2100" spc="-115" dirty="0">
                  <a:solidFill>
                    <a:srgbClr val="9E9E9E"/>
                  </a:solidFill>
                  <a:latin typeface="Calibri Light" panose="020F0302020204030204" pitchFamily="34" charset="0"/>
                  <a:ea typeface="Calibri Light" panose="020F0302020204030204" pitchFamily="34" charset="0"/>
                  <a:cs typeface="Calibri Light" panose="020F0302020204030204" pitchFamily="34" charset="0"/>
                  <a:sym typeface="Work Sans"/>
                  <a:rtl/>
                </a:rPr>
                <a:t> بالطبيعة الخلابة للأندلس، مما أسفر عن ظهور </a:t>
              </a:r>
              <a:r>
                <a:rPr lang="ar-EG" sz="2100" b="1" spc="-115" dirty="0">
                  <a:solidFill>
                    <a:srgbClr val="9E9E9E"/>
                  </a:solidFill>
                  <a:latin typeface="Calibri Light" panose="020F0302020204030204" pitchFamily="34" charset="0"/>
                  <a:ea typeface="Calibri Light" panose="020F0302020204030204" pitchFamily="34" charset="0"/>
                  <a:cs typeface="Calibri Light" panose="020F0302020204030204" pitchFamily="34" charset="0"/>
                  <a:sym typeface="Work Sans Bold"/>
                  <a:rtl/>
                </a:rPr>
                <a:t>صور حسية</a:t>
              </a:r>
              <a:r>
                <a:rPr lang="ar-EG" sz="2100" spc="-115" dirty="0">
                  <a:solidFill>
                    <a:srgbClr val="9E9E9E"/>
                  </a:solidFill>
                  <a:latin typeface="Calibri Light" panose="020F0302020204030204" pitchFamily="34" charset="0"/>
                  <a:ea typeface="Calibri Light" panose="020F0302020204030204" pitchFamily="34" charset="0"/>
                  <a:cs typeface="Calibri Light" panose="020F0302020204030204" pitchFamily="34" charset="0"/>
                  <a:sym typeface="Work Sans"/>
                  <a:rtl/>
                </a:rPr>
                <a:t> مميزة تعكس جمال البيئة وتنوعها، وتساهم في تطوير أسلوبه الأدبي.</a:t>
              </a:r>
            </a:p>
          </p:txBody>
        </p:sp>
        <p:sp>
          <p:nvSpPr>
            <p:cNvPr id="11" name="TextBox 11"/>
            <p:cNvSpPr txBox="1"/>
            <p:nvPr/>
          </p:nvSpPr>
          <p:spPr>
            <a:xfrm>
              <a:off x="0" y="133350"/>
              <a:ext cx="7264400" cy="1213581"/>
            </a:xfrm>
            <a:prstGeom prst="rect">
              <a:avLst/>
            </a:prstGeom>
          </p:spPr>
          <p:txBody>
            <a:bodyPr lIns="0" tIns="0" rIns="0" bIns="0" rtlCol="0" anchor="t">
              <a:spAutoFit/>
            </a:bodyPr>
            <a:lstStyle/>
            <a:p>
              <a:pPr marL="0" lvl="0" indent="0" algn="r" rtl="1">
                <a:lnSpc>
                  <a:spcPts val="6999"/>
                </a:lnSpc>
              </a:pPr>
              <a:r>
                <a:rPr lang="ar-EG" sz="6999" b="1" u="none" strike="noStrike" spc="-384" dirty="0">
                  <a:solidFill>
                    <a:srgbClr val="1A1A1A"/>
                  </a:solidFill>
                  <a:latin typeface="Calibri Light" panose="020F0302020204030204" pitchFamily="34" charset="0"/>
                  <a:ea typeface="Calibri Light" panose="020F0302020204030204" pitchFamily="34" charset="0"/>
                  <a:cs typeface="Calibri Light" panose="020F0302020204030204" pitchFamily="34" charset="0"/>
                  <a:sym typeface="Work Sans Semi-Bold"/>
                  <a:rtl/>
                </a:rPr>
                <a:t>التأثير المتبادل</a:t>
              </a:r>
            </a:p>
          </p:txBody>
        </p:sp>
        <p:sp>
          <p:nvSpPr>
            <p:cNvPr id="12" name="TextBox 12"/>
            <p:cNvSpPr txBox="1"/>
            <p:nvPr/>
          </p:nvSpPr>
          <p:spPr>
            <a:xfrm>
              <a:off x="0" y="2919027"/>
              <a:ext cx="7264400" cy="615553"/>
            </a:xfrm>
            <a:prstGeom prst="rect">
              <a:avLst/>
            </a:prstGeom>
          </p:spPr>
          <p:txBody>
            <a:bodyPr lIns="0" tIns="0" rIns="0" bIns="0" rtlCol="0" anchor="t">
              <a:spAutoFit/>
            </a:bodyPr>
            <a:lstStyle/>
            <a:p>
              <a:pPr marL="0" lvl="0" indent="0" algn="r" rtl="1">
                <a:lnSpc>
                  <a:spcPts val="3600"/>
                </a:lnSpc>
                <a:spcBef>
                  <a:spcPct val="0"/>
                </a:spcBef>
              </a:pPr>
              <a:r>
                <a:rPr lang="ar-EG" sz="3000" u="none" strike="noStrike" spc="-165" dirty="0">
                  <a:solidFill>
                    <a:srgbClr val="1A1A1A"/>
                  </a:solidFill>
                  <a:latin typeface="Calibri Light" panose="020F0302020204030204" pitchFamily="34" charset="0"/>
                  <a:ea typeface="Calibri Light" panose="020F0302020204030204" pitchFamily="34" charset="0"/>
                  <a:cs typeface="Calibri Light" panose="020F0302020204030204" pitchFamily="34" charset="0"/>
                  <a:sym typeface="Work Sans"/>
                  <a:rtl/>
                </a:rPr>
                <a:t>الشعر الأندلسي والطبيعة الغنية</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grpSp>
        <p:nvGrpSpPr>
          <p:cNvPr id="2" name="Group 2"/>
          <p:cNvGrpSpPr/>
          <p:nvPr/>
        </p:nvGrpSpPr>
        <p:grpSpPr>
          <a:xfrm>
            <a:off x="666750" y="666750"/>
            <a:ext cx="16954500" cy="8953500"/>
            <a:chOff x="0" y="0"/>
            <a:chExt cx="3299803" cy="1742593"/>
          </a:xfrm>
        </p:grpSpPr>
        <p:sp>
          <p:nvSpPr>
            <p:cNvPr id="3" name="Freeform 3"/>
            <p:cNvSpPr/>
            <p:nvPr/>
          </p:nvSpPr>
          <p:spPr>
            <a:xfrm>
              <a:off x="0" y="0"/>
              <a:ext cx="3299803" cy="1742587"/>
            </a:xfrm>
            <a:custGeom>
              <a:avLst/>
              <a:gdLst/>
              <a:ahLst/>
              <a:cxnLst/>
              <a:rect l="l" t="t" r="r" b="b"/>
              <a:pathLst>
                <a:path w="3299803" h="1742587">
                  <a:moveTo>
                    <a:pt x="789526" y="1606277"/>
                  </a:moveTo>
                  <a:cubicBezTo>
                    <a:pt x="771319" y="1585924"/>
                    <a:pt x="745304" y="1574291"/>
                    <a:pt x="717996" y="1574291"/>
                  </a:cubicBezTo>
                  <a:lnTo>
                    <a:pt x="86265" y="1574626"/>
                  </a:lnTo>
                  <a:cubicBezTo>
                    <a:pt x="63390" y="1574639"/>
                    <a:pt x="41448" y="1565561"/>
                    <a:pt x="25269" y="1549390"/>
                  </a:cubicBezTo>
                  <a:cubicBezTo>
                    <a:pt x="9090" y="1533220"/>
                    <a:pt x="0" y="1511283"/>
                    <a:pt x="0" y="1488408"/>
                  </a:cubicBezTo>
                  <a:lnTo>
                    <a:pt x="0" y="86219"/>
                  </a:lnTo>
                  <a:cubicBezTo>
                    <a:pt x="0" y="38602"/>
                    <a:pt x="38602" y="0"/>
                    <a:pt x="86219" y="0"/>
                  </a:cubicBezTo>
                  <a:lnTo>
                    <a:pt x="2645738" y="0"/>
                  </a:lnTo>
                  <a:cubicBezTo>
                    <a:pt x="2896397" y="-1"/>
                    <a:pt x="3044686" y="10450"/>
                    <a:pt x="3061043" y="28735"/>
                  </a:cubicBezTo>
                  <a:lnTo>
                    <a:pt x="3277843" y="271092"/>
                  </a:lnTo>
                  <a:cubicBezTo>
                    <a:pt x="3291985" y="286900"/>
                    <a:pt x="3299803" y="307366"/>
                    <a:pt x="3299803" y="328576"/>
                  </a:cubicBezTo>
                  <a:lnTo>
                    <a:pt x="3299803" y="1656375"/>
                  </a:lnTo>
                  <a:cubicBezTo>
                    <a:pt x="3299799" y="1703990"/>
                    <a:pt x="3261199" y="1742587"/>
                    <a:pt x="3213584" y="1742587"/>
                  </a:cubicBezTo>
                  <a:lnTo>
                    <a:pt x="950022" y="1742587"/>
                  </a:lnTo>
                  <a:cubicBezTo>
                    <a:pt x="925489" y="1742588"/>
                    <a:pt x="902117" y="1732137"/>
                    <a:pt x="885760" y="1713853"/>
                  </a:cubicBezTo>
                  <a:close/>
                </a:path>
              </a:pathLst>
            </a:custGeom>
            <a:solidFill>
              <a:srgbClr val="9E9E9E"/>
            </a:solidFill>
          </p:spPr>
        </p:sp>
      </p:grpSp>
      <p:grpSp>
        <p:nvGrpSpPr>
          <p:cNvPr id="4" name="Group 4"/>
          <p:cNvGrpSpPr/>
          <p:nvPr/>
        </p:nvGrpSpPr>
        <p:grpSpPr>
          <a:xfrm>
            <a:off x="1800225" y="1562100"/>
            <a:ext cx="4619625" cy="6267450"/>
            <a:chOff x="0" y="0"/>
            <a:chExt cx="3957992" cy="5369812"/>
          </a:xfrm>
        </p:grpSpPr>
        <p:sp>
          <p:nvSpPr>
            <p:cNvPr id="5" name="Freeform 5"/>
            <p:cNvSpPr/>
            <p:nvPr/>
          </p:nvSpPr>
          <p:spPr>
            <a:xfrm>
              <a:off x="54610" y="50038"/>
              <a:ext cx="3848899" cy="5270371"/>
            </a:xfrm>
            <a:custGeom>
              <a:avLst/>
              <a:gdLst/>
              <a:ahLst/>
              <a:cxnLst/>
              <a:rect l="l" t="t" r="r" b="b"/>
              <a:pathLst>
                <a:path w="3848899" h="5270371">
                  <a:moveTo>
                    <a:pt x="87630" y="5270371"/>
                  </a:moveTo>
                  <a:lnTo>
                    <a:pt x="3761142" y="5270371"/>
                  </a:lnTo>
                  <a:cubicBezTo>
                    <a:pt x="3809529" y="5270371"/>
                    <a:pt x="3848899" y="5231128"/>
                    <a:pt x="3848899" y="5182614"/>
                  </a:cubicBezTo>
                  <a:lnTo>
                    <a:pt x="3848899" y="87757"/>
                  </a:lnTo>
                  <a:cubicBezTo>
                    <a:pt x="3848899" y="39370"/>
                    <a:pt x="3809656" y="0"/>
                    <a:pt x="3761142" y="0"/>
                  </a:cubicBezTo>
                  <a:lnTo>
                    <a:pt x="87757" y="0"/>
                  </a:lnTo>
                  <a:cubicBezTo>
                    <a:pt x="39370" y="0"/>
                    <a:pt x="0" y="39243"/>
                    <a:pt x="0" y="87757"/>
                  </a:cubicBezTo>
                  <a:lnTo>
                    <a:pt x="0" y="5182614"/>
                  </a:lnTo>
                  <a:cubicBezTo>
                    <a:pt x="0" y="5231001"/>
                    <a:pt x="39243" y="5270371"/>
                    <a:pt x="87757" y="5270371"/>
                  </a:cubicBezTo>
                  <a:close/>
                </a:path>
              </a:pathLst>
            </a:custGeom>
            <a:blipFill>
              <a:blip r:embed="rId2"/>
              <a:stretch>
                <a:fillRect l="-65" r="-65"/>
              </a:stretch>
            </a:blipFill>
          </p:spPr>
        </p:sp>
        <p:sp>
          <p:nvSpPr>
            <p:cNvPr id="6" name="Freeform 6"/>
            <p:cNvSpPr/>
            <p:nvPr/>
          </p:nvSpPr>
          <p:spPr>
            <a:xfrm>
              <a:off x="127" y="0"/>
              <a:ext cx="3957865" cy="5369685"/>
            </a:xfrm>
            <a:custGeom>
              <a:avLst/>
              <a:gdLst/>
              <a:ahLst/>
              <a:cxnLst/>
              <a:rect l="l" t="t" r="r" b="b"/>
              <a:pathLst>
                <a:path w="3957865" h="5369685">
                  <a:moveTo>
                    <a:pt x="3957865" y="91567"/>
                  </a:moveTo>
                  <a:lnTo>
                    <a:pt x="3957865" y="5278118"/>
                  </a:lnTo>
                  <a:cubicBezTo>
                    <a:pt x="3957865" y="5328664"/>
                    <a:pt x="3916844" y="5369685"/>
                    <a:pt x="3866298" y="5369685"/>
                  </a:cubicBezTo>
                  <a:lnTo>
                    <a:pt x="91567" y="5369685"/>
                  </a:lnTo>
                  <a:cubicBezTo>
                    <a:pt x="41021" y="5369685"/>
                    <a:pt x="0" y="5328664"/>
                    <a:pt x="0" y="5278118"/>
                  </a:cubicBezTo>
                  <a:lnTo>
                    <a:pt x="0" y="91567"/>
                  </a:lnTo>
                  <a:cubicBezTo>
                    <a:pt x="0" y="41021"/>
                    <a:pt x="41021" y="0"/>
                    <a:pt x="91567" y="0"/>
                  </a:cubicBezTo>
                  <a:lnTo>
                    <a:pt x="3866298" y="0"/>
                  </a:lnTo>
                  <a:cubicBezTo>
                    <a:pt x="3916844" y="0"/>
                    <a:pt x="3957865" y="41021"/>
                    <a:pt x="3957865" y="91567"/>
                  </a:cubicBezTo>
                  <a:close/>
                  <a:moveTo>
                    <a:pt x="841756" y="331724"/>
                  </a:moveTo>
                  <a:lnTo>
                    <a:pt x="182626" y="331724"/>
                  </a:lnTo>
                  <a:cubicBezTo>
                    <a:pt x="132080" y="331724"/>
                    <a:pt x="91059" y="372745"/>
                    <a:pt x="91059" y="423291"/>
                  </a:cubicBezTo>
                  <a:lnTo>
                    <a:pt x="91059" y="5187059"/>
                  </a:lnTo>
                  <a:cubicBezTo>
                    <a:pt x="91059" y="5237605"/>
                    <a:pt x="132080" y="5278626"/>
                    <a:pt x="182626" y="5278626"/>
                  </a:cubicBezTo>
                  <a:lnTo>
                    <a:pt x="3775112" y="5278626"/>
                  </a:lnTo>
                  <a:cubicBezTo>
                    <a:pt x="3825658" y="5278626"/>
                    <a:pt x="3866679" y="5237605"/>
                    <a:pt x="3866679" y="5187059"/>
                  </a:cubicBezTo>
                  <a:lnTo>
                    <a:pt x="3866679" y="182753"/>
                  </a:lnTo>
                  <a:cubicBezTo>
                    <a:pt x="3866679" y="132207"/>
                    <a:pt x="3825658" y="91186"/>
                    <a:pt x="3775112" y="91186"/>
                  </a:cubicBezTo>
                  <a:lnTo>
                    <a:pt x="2435643" y="91186"/>
                  </a:lnTo>
                  <a:cubicBezTo>
                    <a:pt x="2409608" y="91186"/>
                    <a:pt x="2384716" y="102235"/>
                    <a:pt x="2367317" y="121666"/>
                  </a:cubicBezTo>
                  <a:lnTo>
                    <a:pt x="1107955" y="301244"/>
                  </a:lnTo>
                  <a:cubicBezTo>
                    <a:pt x="926049" y="320675"/>
                    <a:pt x="867664" y="331724"/>
                    <a:pt x="841502" y="331724"/>
                  </a:cubicBezTo>
                  <a:lnTo>
                    <a:pt x="841756" y="331724"/>
                  </a:lnTo>
                  <a:close/>
                </a:path>
              </a:pathLst>
            </a:custGeom>
            <a:solidFill>
              <a:srgbClr val="1A1A1A"/>
            </a:solidFill>
          </p:spPr>
        </p:sp>
      </p:grpSp>
      <p:sp>
        <p:nvSpPr>
          <p:cNvPr id="7" name="TextBox 7"/>
          <p:cNvSpPr txBox="1"/>
          <p:nvPr/>
        </p:nvSpPr>
        <p:spPr>
          <a:xfrm>
            <a:off x="8915400" y="3654425"/>
            <a:ext cx="6886575" cy="3434145"/>
          </a:xfrm>
          <a:prstGeom prst="rect">
            <a:avLst/>
          </a:prstGeom>
        </p:spPr>
        <p:txBody>
          <a:bodyPr lIns="0" tIns="0" rIns="0" bIns="0" rtlCol="0" anchor="t">
            <a:spAutoFit/>
          </a:bodyPr>
          <a:lstStyle/>
          <a:p>
            <a:pPr marL="0" lvl="0" indent="0" algn="just" rtl="1">
              <a:lnSpc>
                <a:spcPts val="4900"/>
              </a:lnSpc>
              <a:spcBef>
                <a:spcPct val="0"/>
              </a:spcBef>
            </a:pPr>
            <a:r>
              <a:rPr lang="ar-EG" sz="3500" spc="-192" dirty="0">
                <a:solidFill>
                  <a:srgbClr val="1A1A1A"/>
                </a:solidFill>
                <a:latin typeface="Calibri Light" panose="020F0302020204030204" pitchFamily="34" charset="0"/>
                <a:ea typeface="Calibri Light" panose="020F0302020204030204" pitchFamily="34" charset="0"/>
                <a:cs typeface="Calibri Light" panose="020F0302020204030204" pitchFamily="34" charset="0"/>
                <a:sym typeface="Work Sans"/>
                <a:rtl/>
              </a:rPr>
              <a:t>ابن خفاجة</a:t>
            </a:r>
            <a:endParaRPr lang="ar-IQ" sz="3500" spc="-192" dirty="0">
              <a:solidFill>
                <a:srgbClr val="1A1A1A"/>
              </a:solidFill>
              <a:latin typeface="Calibri Light" panose="020F0302020204030204" pitchFamily="34" charset="0"/>
              <a:ea typeface="Calibri Light" panose="020F0302020204030204" pitchFamily="34" charset="0"/>
              <a:cs typeface="Calibri Light" panose="020F0302020204030204" pitchFamily="34" charset="0"/>
              <a:sym typeface="Work Sans"/>
              <a:rtl/>
            </a:endParaRPr>
          </a:p>
          <a:p>
            <a:pPr algn="ctr" rtl="1">
              <a:lnSpc>
                <a:spcPct val="200000"/>
              </a:lnSpc>
            </a:pPr>
            <a:r>
              <a:rPr lang="ar-SA" sz="2400" b="1" dirty="0"/>
              <a:t>وَكَـــأَنَّمَا حـــدْرُ الصَّبَاحِ قِــــنَاعُهَا          عَن صَفْحَةٍ تَنْدَى مِنَ الْأَزْهَارِ </a:t>
            </a:r>
            <a:endParaRPr lang="en-US" sz="2400" b="1" dirty="0"/>
          </a:p>
          <a:p>
            <a:pPr algn="ctr" rtl="1">
              <a:lnSpc>
                <a:spcPct val="200000"/>
              </a:lnSpc>
            </a:pPr>
            <a:r>
              <a:rPr lang="ar-SA" sz="2400" b="1" dirty="0"/>
              <a:t>فِي أَبْـــطَـــحٍ رَضِعَتْ ثُغُورُ أَقَاحِهِ           أَخْـــــلَافَ كُلِّ غَمَامَةٍ مِدْرَارٍ</a:t>
            </a:r>
            <a:endParaRPr lang="en-US" sz="2400" b="1" dirty="0"/>
          </a:p>
          <a:p>
            <a:pPr algn="ctr" rtl="1">
              <a:lnSpc>
                <a:spcPct val="200000"/>
              </a:lnSpc>
            </a:pPr>
            <a:r>
              <a:rPr lang="ar-SA" sz="2400" b="1" dirty="0"/>
              <a:t>نَثَرَتْ بِحَجْرِ الْأَرْضِ فِيهِ يَدُ الصَّبَا          دُرَرُ الـــنّـــَدَى وَدَرَاهِمُ النُّوَّارِ</a:t>
            </a:r>
            <a:endParaRPr lang="en-US" sz="2400" b="1" dirty="0"/>
          </a:p>
          <a:p>
            <a:pPr marL="0" lvl="0" indent="0" algn="just" rtl="1">
              <a:lnSpc>
                <a:spcPts val="4900"/>
              </a:lnSpc>
              <a:spcBef>
                <a:spcPct val="0"/>
              </a:spcBef>
            </a:pPr>
            <a:endParaRPr lang="ar-EG" sz="3500" spc="-192" dirty="0">
              <a:solidFill>
                <a:srgbClr val="1A1A1A"/>
              </a:solidFill>
              <a:latin typeface="Calibri Light" panose="020F0302020204030204" pitchFamily="34" charset="0"/>
              <a:ea typeface="Calibri Light" panose="020F0302020204030204" pitchFamily="34" charset="0"/>
              <a:cs typeface="Calibri Light" panose="020F0302020204030204" pitchFamily="34" charset="0"/>
              <a:sym typeface="Work Sans"/>
              <a:rtl/>
            </a:endParaRPr>
          </a:p>
        </p:txBody>
      </p:sp>
      <p:sp>
        <p:nvSpPr>
          <p:cNvPr id="8" name="TextBox 8"/>
          <p:cNvSpPr txBox="1"/>
          <p:nvPr/>
        </p:nvSpPr>
        <p:spPr>
          <a:xfrm>
            <a:off x="7858125" y="1695450"/>
            <a:ext cx="8324850" cy="930275"/>
          </a:xfrm>
          <a:prstGeom prst="rect">
            <a:avLst/>
          </a:prstGeom>
        </p:spPr>
        <p:txBody>
          <a:bodyPr lIns="0" tIns="0" rIns="0" bIns="0" rtlCol="0" anchor="t">
            <a:spAutoFit/>
          </a:bodyPr>
          <a:lstStyle/>
          <a:p>
            <a:pPr marL="0" lvl="0" indent="0" algn="r" rtl="1">
              <a:lnSpc>
                <a:spcPts val="6999"/>
              </a:lnSpc>
            </a:pPr>
            <a:r>
              <a:rPr lang="ar-EG" sz="6999" b="1" spc="-384" dirty="0">
                <a:solidFill>
                  <a:srgbClr val="F2E8E5"/>
                </a:solidFill>
                <a:latin typeface="Calibri Light" panose="020F0302020204030204" pitchFamily="34" charset="0"/>
                <a:ea typeface="Calibri Light" panose="020F0302020204030204" pitchFamily="34" charset="0"/>
                <a:cs typeface="Calibri Light" panose="020F0302020204030204" pitchFamily="34" charset="0"/>
                <a:sym typeface="Work Sans Semi-Bold"/>
                <a:rtl/>
              </a:rPr>
              <a:t>نموذج شعري</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grpSp>
        <p:nvGrpSpPr>
          <p:cNvPr id="2" name="Group 2"/>
          <p:cNvGrpSpPr/>
          <p:nvPr/>
        </p:nvGrpSpPr>
        <p:grpSpPr>
          <a:xfrm>
            <a:off x="666750" y="666750"/>
            <a:ext cx="16954500" cy="8953500"/>
            <a:chOff x="0" y="0"/>
            <a:chExt cx="3299803" cy="1742593"/>
          </a:xfrm>
        </p:grpSpPr>
        <p:sp>
          <p:nvSpPr>
            <p:cNvPr id="3" name="Freeform 3"/>
            <p:cNvSpPr/>
            <p:nvPr/>
          </p:nvSpPr>
          <p:spPr>
            <a:xfrm>
              <a:off x="0" y="0"/>
              <a:ext cx="3299803" cy="1742587"/>
            </a:xfrm>
            <a:custGeom>
              <a:avLst/>
              <a:gdLst/>
              <a:ahLst/>
              <a:cxnLst/>
              <a:rect l="l" t="t" r="r" b="b"/>
              <a:pathLst>
                <a:path w="3299803" h="1742587">
                  <a:moveTo>
                    <a:pt x="789526" y="1606277"/>
                  </a:moveTo>
                  <a:cubicBezTo>
                    <a:pt x="771319" y="1585924"/>
                    <a:pt x="745304" y="1574291"/>
                    <a:pt x="717996" y="1574291"/>
                  </a:cubicBezTo>
                  <a:lnTo>
                    <a:pt x="86265" y="1574626"/>
                  </a:lnTo>
                  <a:cubicBezTo>
                    <a:pt x="63390" y="1574639"/>
                    <a:pt x="41448" y="1565561"/>
                    <a:pt x="25269" y="1549390"/>
                  </a:cubicBezTo>
                  <a:cubicBezTo>
                    <a:pt x="9090" y="1533220"/>
                    <a:pt x="0" y="1511283"/>
                    <a:pt x="0" y="1488408"/>
                  </a:cubicBezTo>
                  <a:lnTo>
                    <a:pt x="0" y="86219"/>
                  </a:lnTo>
                  <a:cubicBezTo>
                    <a:pt x="0" y="38602"/>
                    <a:pt x="38602" y="0"/>
                    <a:pt x="86219" y="0"/>
                  </a:cubicBezTo>
                  <a:lnTo>
                    <a:pt x="2645738" y="0"/>
                  </a:lnTo>
                  <a:cubicBezTo>
                    <a:pt x="2896397" y="-1"/>
                    <a:pt x="3044686" y="10450"/>
                    <a:pt x="3061043" y="28735"/>
                  </a:cubicBezTo>
                  <a:lnTo>
                    <a:pt x="3277843" y="271092"/>
                  </a:lnTo>
                  <a:cubicBezTo>
                    <a:pt x="3291985" y="286900"/>
                    <a:pt x="3299803" y="307366"/>
                    <a:pt x="3299803" y="328576"/>
                  </a:cubicBezTo>
                  <a:lnTo>
                    <a:pt x="3299803" y="1656375"/>
                  </a:lnTo>
                  <a:cubicBezTo>
                    <a:pt x="3299799" y="1703990"/>
                    <a:pt x="3261199" y="1742587"/>
                    <a:pt x="3213584" y="1742587"/>
                  </a:cubicBezTo>
                  <a:lnTo>
                    <a:pt x="950022" y="1742587"/>
                  </a:lnTo>
                  <a:cubicBezTo>
                    <a:pt x="925489" y="1742588"/>
                    <a:pt x="902117" y="1732137"/>
                    <a:pt x="885760" y="1713853"/>
                  </a:cubicBezTo>
                  <a:lnTo>
                    <a:pt x="789526" y="1606277"/>
                  </a:lnTo>
                  <a:close/>
                </a:path>
              </a:pathLst>
            </a:custGeom>
            <a:solidFill>
              <a:srgbClr val="9E9E9E"/>
            </a:solidFill>
            <a:ln cap="rnd">
              <a:noFill/>
              <a:prstDash val="solid"/>
              <a:round/>
            </a:ln>
          </p:spPr>
        </p:sp>
      </p:grpSp>
      <p:grpSp>
        <p:nvGrpSpPr>
          <p:cNvPr id="4" name="Group 4"/>
          <p:cNvGrpSpPr/>
          <p:nvPr/>
        </p:nvGrpSpPr>
        <p:grpSpPr>
          <a:xfrm>
            <a:off x="8991600" y="1662113"/>
            <a:ext cx="7848600" cy="6806936"/>
            <a:chOff x="-406400" y="133350"/>
            <a:chExt cx="10464800" cy="9075913"/>
          </a:xfrm>
        </p:grpSpPr>
        <p:sp>
          <p:nvSpPr>
            <p:cNvPr id="5" name="TextBox 5"/>
            <p:cNvSpPr txBox="1"/>
            <p:nvPr/>
          </p:nvSpPr>
          <p:spPr>
            <a:xfrm>
              <a:off x="-406400" y="1588631"/>
              <a:ext cx="10464800" cy="7620632"/>
            </a:xfrm>
            <a:prstGeom prst="rect">
              <a:avLst/>
            </a:prstGeom>
          </p:spPr>
          <p:txBody>
            <a:bodyPr wrap="square" lIns="0" tIns="0" rIns="0" bIns="0" rtlCol="0" anchor="t">
              <a:spAutoFit/>
            </a:bodyPr>
            <a:lstStyle/>
            <a:p>
              <a:pPr marL="0" lvl="0" indent="0" algn="r" rtl="1">
                <a:lnSpc>
                  <a:spcPts val="2520"/>
                </a:lnSpc>
              </a:pPr>
              <a:endParaRPr lang="ar-IQ" sz="2400" b="1" spc="-115" dirty="0">
                <a:solidFill>
                  <a:srgbClr val="1A1A1A"/>
                </a:solidFill>
                <a:latin typeface="Calibri Light" panose="020F0302020204030204" pitchFamily="34" charset="0"/>
                <a:ea typeface="Calibri Light" panose="020F0302020204030204" pitchFamily="34" charset="0"/>
                <a:cs typeface="Calibri Light" panose="020F0302020204030204" pitchFamily="34" charset="0"/>
                <a:sym typeface="Work Sans"/>
                <a:rtl/>
              </a:endParaRPr>
            </a:p>
            <a:p>
              <a:pPr marL="0" lvl="0" indent="0" algn="r" rtl="1">
                <a:lnSpc>
                  <a:spcPts val="2520"/>
                </a:lnSpc>
              </a:pPr>
              <a:endParaRPr lang="ar-IQ" sz="2400" b="1" spc="-115" dirty="0">
                <a:solidFill>
                  <a:srgbClr val="1A1A1A"/>
                </a:solidFill>
                <a:latin typeface="Calibri Light" panose="020F0302020204030204" pitchFamily="34" charset="0"/>
                <a:ea typeface="Calibri Light" panose="020F0302020204030204" pitchFamily="34" charset="0"/>
                <a:cs typeface="Calibri Light" panose="020F0302020204030204" pitchFamily="34" charset="0"/>
                <a:sym typeface="Work Sans"/>
                <a:rtl/>
              </a:endParaRPr>
            </a:p>
            <a:p>
              <a:pPr marL="0" lvl="0" indent="0" algn="r" rtl="1">
                <a:lnSpc>
                  <a:spcPts val="2520"/>
                </a:lnSpc>
              </a:pPr>
              <a:endParaRPr lang="ar-IQ" sz="2400" b="1" spc="-115" dirty="0">
                <a:solidFill>
                  <a:srgbClr val="1A1A1A"/>
                </a:solidFill>
                <a:latin typeface="Calibri Light" panose="020F0302020204030204" pitchFamily="34" charset="0"/>
                <a:ea typeface="Calibri Light" panose="020F0302020204030204" pitchFamily="34" charset="0"/>
                <a:cs typeface="Calibri Light" panose="020F0302020204030204" pitchFamily="34" charset="0"/>
                <a:sym typeface="Work Sans"/>
                <a:rtl/>
              </a:endParaRPr>
            </a:p>
            <a:p>
              <a:pPr algn="just" rtl="1">
                <a:lnSpc>
                  <a:spcPct val="150000"/>
                </a:lnSpc>
              </a:pPr>
              <a:r>
                <a:rPr lang="ar-SA" sz="2400" b="1" dirty="0"/>
                <a:t> ان ظهور شعر الخمريات في الشعر العربي تمتد جذوره إلى العصر الجاهلي، فقد كان الشاعر الجاهلي يرى في محبوبته مدعاة الى قول الشعر ونسج الأخيله وكانت الخميرة) على ذات النسق الذي يستدعيه الى الخوض في نسج الشعر والحديث عما يدور في النفس عند ما تثور ثائرة النشوة الخمرية في عقل الشاعر فهذا الشاعر طرفه بن العبد يخاطب الائمه على شرب الخمر قائلاً :</a:t>
              </a:r>
              <a:endParaRPr lang="en-US" sz="2400" b="1" dirty="0"/>
            </a:p>
            <a:p>
              <a:pPr algn="just" rtl="1">
                <a:lnSpc>
                  <a:spcPct val="150000"/>
                </a:lnSpc>
              </a:pPr>
              <a:r>
                <a:rPr lang="ar-SA" sz="2400" b="1" dirty="0"/>
                <a:t> </a:t>
              </a:r>
              <a:endParaRPr lang="en-US" sz="2400" b="1" dirty="0"/>
            </a:p>
            <a:p>
              <a:pPr algn="ctr" rtl="1">
                <a:lnSpc>
                  <a:spcPct val="150000"/>
                </a:lnSpc>
              </a:pPr>
              <a:r>
                <a:rPr lang="ar-SA" sz="2400" b="1" dirty="0"/>
                <a:t>ولولا ثلاث من لـــذة الفتى      وجدك لم أحفل متى قام عودي</a:t>
              </a:r>
              <a:endParaRPr lang="en-US" sz="2400" b="1" dirty="0"/>
            </a:p>
            <a:p>
              <a:pPr algn="just" rtl="1">
                <a:lnSpc>
                  <a:spcPct val="150000"/>
                </a:lnSpc>
              </a:pPr>
              <a:r>
                <a:rPr lang="ar-SA" sz="2400" b="1" dirty="0"/>
                <a:t> </a:t>
              </a:r>
              <a:endParaRPr lang="en-US" sz="2400" b="1" dirty="0"/>
            </a:p>
            <a:p>
              <a:pPr marL="0" lvl="0" indent="0" algn="r" rtl="1">
                <a:lnSpc>
                  <a:spcPts val="2520"/>
                </a:lnSpc>
              </a:pPr>
              <a:endParaRPr lang="ar-EG" sz="2400" b="1" spc="-115" dirty="0">
                <a:solidFill>
                  <a:srgbClr val="1A1A1A"/>
                </a:solidFill>
                <a:latin typeface="Calibri Light" panose="020F0302020204030204" pitchFamily="34" charset="0"/>
                <a:ea typeface="Calibri Light" panose="020F0302020204030204" pitchFamily="34" charset="0"/>
                <a:cs typeface="Calibri Light" panose="020F0302020204030204" pitchFamily="34" charset="0"/>
                <a:sym typeface="Work Sans"/>
                <a:rtl/>
              </a:endParaRPr>
            </a:p>
          </p:txBody>
        </p:sp>
        <p:sp>
          <p:nvSpPr>
            <p:cNvPr id="6" name="TextBox 6"/>
            <p:cNvSpPr txBox="1"/>
            <p:nvPr/>
          </p:nvSpPr>
          <p:spPr>
            <a:xfrm>
              <a:off x="0" y="133350"/>
              <a:ext cx="9182100" cy="1213581"/>
            </a:xfrm>
            <a:prstGeom prst="rect">
              <a:avLst/>
            </a:prstGeom>
          </p:spPr>
          <p:txBody>
            <a:bodyPr lIns="0" tIns="0" rIns="0" bIns="0" rtlCol="0" anchor="t">
              <a:spAutoFit/>
            </a:bodyPr>
            <a:lstStyle/>
            <a:p>
              <a:pPr marL="0" lvl="0" indent="0" algn="r" rtl="1">
                <a:lnSpc>
                  <a:spcPts val="6999"/>
                </a:lnSpc>
              </a:pPr>
              <a:r>
                <a:rPr lang="ar-EG" sz="6999" b="1" u="none" strike="noStrike" spc="-384" dirty="0">
                  <a:solidFill>
                    <a:srgbClr val="F2E8E5"/>
                  </a:solidFill>
                  <a:latin typeface="Calibri Light" panose="020F0302020204030204" pitchFamily="34" charset="0"/>
                  <a:ea typeface="Calibri Light" panose="020F0302020204030204" pitchFamily="34" charset="0"/>
                  <a:cs typeface="Calibri Light" panose="020F0302020204030204" pitchFamily="34" charset="0"/>
                  <a:sym typeface="Work Sans Semi-Bold"/>
                  <a:rtl/>
                </a:rPr>
                <a:t>شعر الخمريات</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443</Words>
  <Application>Microsoft Office PowerPoint</Application>
  <PresentationFormat>Custom</PresentationFormat>
  <Paragraphs>40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 التأثير والتأثر</dc:title>
  <dc:creator>Zainab</dc:creator>
  <dc:description>عرض تقديمي - التأثير والتأثر</dc:description>
  <cp:lastModifiedBy>Mohammed Bshara</cp:lastModifiedBy>
  <cp:revision>3</cp:revision>
  <dcterms:created xsi:type="dcterms:W3CDTF">2006-08-16T00:00:00Z</dcterms:created>
  <dcterms:modified xsi:type="dcterms:W3CDTF">2026-04-26T19:34:04Z</dcterms:modified>
  <dc:identifier>DAHGCtUhECo</dc:identifier>
</cp:coreProperties>
</file>