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al Bold" panose="020B0704020202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622" autoAdjust="0"/>
  </p:normalViewPr>
  <p:slideViewPr>
    <p:cSldViewPr>
      <p:cViewPr varScale="1">
        <p:scale>
          <a:sx n="70" d="100"/>
          <a:sy n="70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Bshara" userId="d7317b4544c03f2e" providerId="LiveId" clId="{8493857E-3B70-4E32-A340-5E42EE1747CB}"/>
    <pc:docChg chg="undo custSel modSld">
      <pc:chgData name="Mohammed Bshara" userId="d7317b4544c03f2e" providerId="LiveId" clId="{8493857E-3B70-4E32-A340-5E42EE1747CB}" dt="2026-03-07T05:54:17.724" v="175" actId="113"/>
      <pc:docMkLst>
        <pc:docMk/>
      </pc:docMkLst>
      <pc:sldChg chg="modSp mod">
        <pc:chgData name="Mohammed Bshara" userId="d7317b4544c03f2e" providerId="LiveId" clId="{8493857E-3B70-4E32-A340-5E42EE1747CB}" dt="2026-03-04T05:37:18.740" v="14" actId="255"/>
        <pc:sldMkLst>
          <pc:docMk/>
          <pc:sldMk cId="0" sldId="256"/>
        </pc:sldMkLst>
        <pc:spChg chg="mod">
          <ac:chgData name="Mohammed Bshara" userId="d7317b4544c03f2e" providerId="LiveId" clId="{8493857E-3B70-4E32-A340-5E42EE1747CB}" dt="2026-03-04T05:36:53.412" v="13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37:18.740" v="14" actId="255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38:09.305" v="15" actId="255"/>
        <pc:sldMkLst>
          <pc:docMk/>
          <pc:sldMk cId="0" sldId="257"/>
        </pc:sldMkLst>
        <pc:spChg chg="mod">
          <ac:chgData name="Mohammed Bshara" userId="d7317b4544c03f2e" providerId="LiveId" clId="{8493857E-3B70-4E32-A340-5E42EE1747CB}" dt="2026-03-04T05:38:09.305" v="15" actId="255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38:38.040" v="17" actId="2710"/>
        <pc:sldMkLst>
          <pc:docMk/>
          <pc:sldMk cId="0" sldId="258"/>
        </pc:sldMkLst>
        <pc:spChg chg="mod">
          <ac:chgData name="Mohammed Bshara" userId="d7317b4544c03f2e" providerId="LiveId" clId="{8493857E-3B70-4E32-A340-5E42EE1747CB}" dt="2026-03-04T05:38:38.040" v="17" actId="2710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40:22.981" v="32" actId="14100"/>
        <pc:sldMkLst>
          <pc:docMk/>
          <pc:sldMk cId="0" sldId="259"/>
        </pc:sldMkLst>
        <pc:spChg chg="mod">
          <ac:chgData name="Mohammed Bshara" userId="d7317b4544c03f2e" providerId="LiveId" clId="{8493857E-3B70-4E32-A340-5E42EE1747CB}" dt="2026-03-04T05:40:22.981" v="32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39:11.135" v="22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39:39.371" v="26" actId="113"/>
          <ac:spMkLst>
            <pc:docMk/>
            <pc:sldMk cId="0" sldId="259"/>
            <ac:spMk id="4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39:59.952" v="29" actId="2710"/>
          <ac:spMkLst>
            <pc:docMk/>
            <pc:sldMk cId="0" sldId="259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39:35.322" v="25" actId="113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41:25.326" v="40" actId="14100"/>
        <pc:sldMkLst>
          <pc:docMk/>
          <pc:sldMk cId="0" sldId="260"/>
        </pc:sldMkLst>
        <pc:spChg chg="mod">
          <ac:chgData name="Mohammed Bshara" userId="d7317b4544c03f2e" providerId="LiveId" clId="{8493857E-3B70-4E32-A340-5E42EE1747CB}" dt="2026-03-04T05:41:25.326" v="40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0:43.614" v="35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1:11.780" v="38" actId="2710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44:47.765" v="74" actId="20577"/>
        <pc:sldMkLst>
          <pc:docMk/>
          <pc:sldMk cId="0" sldId="261"/>
        </pc:sldMkLst>
        <pc:spChg chg="mod">
          <ac:chgData name="Mohammed Bshara" userId="d7317b4544c03f2e" providerId="LiveId" clId="{8493857E-3B70-4E32-A340-5E42EE1747CB}" dt="2026-03-04T05:44:47.765" v="74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4:23.590" v="63" actId="255"/>
          <ac:spMkLst>
            <pc:docMk/>
            <pc:sldMk cId="0" sldId="261"/>
            <ac:spMk id="4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4:06.524" v="61" actId="122"/>
          <ac:spMkLst>
            <pc:docMk/>
            <pc:sldMk cId="0" sldId="261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3:27.025" v="56" actId="2710"/>
          <ac:spMkLst>
            <pc:docMk/>
            <pc:sldMk cId="0" sldId="261"/>
            <ac:spMk id="7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3:38.772" v="57" actId="255"/>
          <ac:spMkLst>
            <pc:docMk/>
            <pc:sldMk cId="0" sldId="261"/>
            <ac:spMk id="8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2:45.027" v="51" actId="2710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2:28.479" v="49" actId="255"/>
          <ac:spMkLst>
            <pc:docMk/>
            <pc:sldMk cId="0" sldId="261"/>
            <ac:spMk id="11" creationId="{00000000-0000-0000-0000-000000000000}"/>
          </ac:spMkLst>
        </pc:spChg>
        <pc:grpChg chg="mod">
          <ac:chgData name="Mohammed Bshara" userId="d7317b4544c03f2e" providerId="LiveId" clId="{8493857E-3B70-4E32-A340-5E42EE1747CB}" dt="2026-03-04T05:44:00.484" v="60" actId="14100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Mohammed Bshara" userId="d7317b4544c03f2e" providerId="LiveId" clId="{8493857E-3B70-4E32-A340-5E42EE1747CB}" dt="2026-03-04T05:43:14.747" v="54" actId="14100"/>
          <ac:grpSpMkLst>
            <pc:docMk/>
            <pc:sldMk cId="0" sldId="261"/>
            <ac:grpSpMk id="6" creationId="{00000000-0000-0000-0000-000000000000}"/>
          </ac:grpSpMkLst>
        </pc:grpChg>
        <pc:grpChg chg="mod">
          <ac:chgData name="Mohammed Bshara" userId="d7317b4544c03f2e" providerId="LiveId" clId="{8493857E-3B70-4E32-A340-5E42EE1747CB}" dt="2026-03-04T05:42:10.264" v="47" actId="14100"/>
          <ac:grpSpMkLst>
            <pc:docMk/>
            <pc:sldMk cId="0" sldId="261"/>
            <ac:grpSpMk id="9" creationId="{00000000-0000-0000-0000-000000000000}"/>
          </ac:grpSpMkLst>
        </pc:grpChg>
      </pc:sldChg>
      <pc:sldChg chg="modSp mod">
        <pc:chgData name="Mohammed Bshara" userId="d7317b4544c03f2e" providerId="LiveId" clId="{8493857E-3B70-4E32-A340-5E42EE1747CB}" dt="2026-03-04T05:48:30.060" v="79" actId="14100"/>
        <pc:sldMkLst>
          <pc:docMk/>
          <pc:sldMk cId="0" sldId="263"/>
        </pc:sldMkLst>
        <pc:spChg chg="mod">
          <ac:chgData name="Mohammed Bshara" userId="d7317b4544c03f2e" providerId="LiveId" clId="{8493857E-3B70-4E32-A340-5E42EE1747CB}" dt="2026-03-04T05:47:51.235" v="75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8:16.329" v="78" actId="2710"/>
          <ac:spMkLst>
            <pc:docMk/>
            <pc:sldMk cId="0" sldId="263"/>
            <ac:spMk id="6" creationId="{00000000-0000-0000-0000-000000000000}"/>
          </ac:spMkLst>
        </pc:spChg>
        <pc:grpChg chg="mod">
          <ac:chgData name="Mohammed Bshara" userId="d7317b4544c03f2e" providerId="LiveId" clId="{8493857E-3B70-4E32-A340-5E42EE1747CB}" dt="2026-03-04T05:48:30.060" v="79" actId="14100"/>
          <ac:grpSpMkLst>
            <pc:docMk/>
            <pc:sldMk cId="0" sldId="263"/>
            <ac:grpSpMk id="4" creationId="{00000000-0000-0000-0000-000000000000}"/>
          </ac:grpSpMkLst>
        </pc:grpChg>
      </pc:sldChg>
      <pc:sldChg chg="modSp mod">
        <pc:chgData name="Mohammed Bshara" userId="d7317b4544c03f2e" providerId="LiveId" clId="{8493857E-3B70-4E32-A340-5E42EE1747CB}" dt="2026-03-04T05:49:22.068" v="84" actId="1076"/>
        <pc:sldMkLst>
          <pc:docMk/>
          <pc:sldMk cId="0" sldId="264"/>
        </pc:sldMkLst>
        <pc:spChg chg="mod">
          <ac:chgData name="Mohammed Bshara" userId="d7317b4544c03f2e" providerId="LiveId" clId="{8493857E-3B70-4E32-A340-5E42EE1747CB}" dt="2026-03-04T05:49:22.068" v="84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9:13.292" v="83" actId="1076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50:03.336" v="89" actId="1076"/>
        <pc:sldMkLst>
          <pc:docMk/>
          <pc:sldMk cId="0" sldId="265"/>
        </pc:sldMkLst>
        <pc:spChg chg="mod">
          <ac:chgData name="Mohammed Bshara" userId="d7317b4544c03f2e" providerId="LiveId" clId="{8493857E-3B70-4E32-A340-5E42EE1747CB}" dt="2026-03-04T05:50:03.336" v="89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49:50.515" v="88" actId="14100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4T05:51:04.290" v="104" actId="1076"/>
        <pc:sldMkLst>
          <pc:docMk/>
          <pc:sldMk cId="0" sldId="266"/>
        </pc:sldMkLst>
        <pc:spChg chg="mod">
          <ac:chgData name="Mohammed Bshara" userId="d7317b4544c03f2e" providerId="LiveId" clId="{8493857E-3B70-4E32-A340-5E42EE1747CB}" dt="2026-03-04T05:50:57.049" v="103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4T05:51:04.290" v="104" actId="1076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Mohammed Bshara" userId="d7317b4544c03f2e" providerId="LiveId" clId="{8493857E-3B70-4E32-A340-5E42EE1747CB}" dt="2026-03-07T05:54:17.724" v="175" actId="113"/>
        <pc:sldMkLst>
          <pc:docMk/>
          <pc:sldMk cId="0" sldId="271"/>
        </pc:sldMkLst>
        <pc:spChg chg="mod">
          <ac:chgData name="Mohammed Bshara" userId="d7317b4544c03f2e" providerId="LiveId" clId="{8493857E-3B70-4E32-A340-5E42EE1747CB}" dt="2026-03-07T05:49:36.652" v="114"/>
          <ac:spMkLst>
            <pc:docMk/>
            <pc:sldMk cId="0" sldId="271"/>
            <ac:spMk id="5" creationId="{00000000-0000-0000-0000-000000000000}"/>
          </ac:spMkLst>
        </pc:spChg>
        <pc:spChg chg="mod">
          <ac:chgData name="Mohammed Bshara" userId="d7317b4544c03f2e" providerId="LiveId" clId="{8493857E-3B70-4E32-A340-5E42EE1747CB}" dt="2026-03-07T05:54:17.724" v="175" actId="113"/>
          <ac:spMkLst>
            <pc:docMk/>
            <pc:sldMk cId="0" sldId="271"/>
            <ac:spMk id="6" creationId="{00000000-0000-0000-0000-000000000000}"/>
          </ac:spMkLst>
        </pc:spChg>
        <pc:grpChg chg="mod">
          <ac:chgData name="Mohammed Bshara" userId="d7317b4544c03f2e" providerId="LiveId" clId="{8493857E-3B70-4E32-A340-5E42EE1747CB}" dt="2026-03-07T05:53:06.200" v="155" actId="14100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Mohammed Bshara" userId="d7317b4544c03f2e" providerId="LiveId" clId="{8493857E-3B70-4E32-A340-5E42EE1747CB}" dt="2026-03-07T05:49:36.652" v="114"/>
          <ac:grpSpMkLst>
            <pc:docMk/>
            <pc:sldMk cId="0" sldId="271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0"/>
            <a:ext cx="8780738" cy="10287000"/>
            <a:chOff x="0" y="0"/>
            <a:chExt cx="1011263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1263" cy="1184737"/>
            </a:xfrm>
            <a:custGeom>
              <a:avLst/>
              <a:gdLst/>
              <a:ahLst/>
              <a:cxnLst/>
              <a:rect l="l" t="t" r="r" b="b"/>
              <a:pathLst>
                <a:path w="1011263" h="1184737">
                  <a:moveTo>
                    <a:pt x="1011263" y="0"/>
                  </a:moveTo>
                  <a:lnTo>
                    <a:pt x="0" y="0"/>
                  </a:lnTo>
                  <a:lnTo>
                    <a:pt x="0" y="1184737"/>
                  </a:lnTo>
                  <a:lnTo>
                    <a:pt x="1011263" y="1184737"/>
                  </a:lnTo>
                  <a:close/>
                </a:path>
              </a:pathLst>
            </a:custGeom>
            <a:blipFill>
              <a:blip r:embed="rId2"/>
              <a:stretch>
                <a:fillRect t="-25873" b="-2587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068458" y="1355561"/>
            <a:ext cx="6783373" cy="646413"/>
            <a:chOff x="0" y="99777"/>
            <a:chExt cx="9044496" cy="861884"/>
          </a:xfrm>
        </p:grpSpPr>
        <p:sp>
          <p:nvSpPr>
            <p:cNvPr id="5" name="Freeform 5"/>
            <p:cNvSpPr/>
            <p:nvPr/>
          </p:nvSpPr>
          <p:spPr>
            <a:xfrm rot="5400000">
              <a:off x="8452800" y="63225"/>
              <a:ext cx="555143" cy="628248"/>
            </a:xfrm>
            <a:custGeom>
              <a:avLst/>
              <a:gdLst/>
              <a:ahLst/>
              <a:cxnLst/>
              <a:rect l="l" t="t" r="r" b="b"/>
              <a:pathLst>
                <a:path w="555143" h="628248">
                  <a:moveTo>
                    <a:pt x="0" y="0"/>
                  </a:moveTo>
                  <a:lnTo>
                    <a:pt x="555143" y="0"/>
                  </a:lnTo>
                  <a:lnTo>
                    <a:pt x="555143" y="628248"/>
                  </a:lnTo>
                  <a:lnTo>
                    <a:pt x="0" y="62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123825"/>
              <a:ext cx="8249191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4881"/>
                </a:lnSpc>
              </a:pPr>
              <a:r>
                <a:rPr lang="ar-IQ" sz="5306" spc="-106" dirty="0">
                  <a:solidFill>
                    <a:srgbClr val="F0E6D2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الا</a:t>
              </a:r>
              <a:r>
                <a:rPr lang="ar-EG" sz="5306" spc="-106" dirty="0">
                  <a:solidFill>
                    <a:srgbClr val="F0E6D2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دب أندلسي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76010" y="2767897"/>
            <a:ext cx="6886575" cy="2375603"/>
            <a:chOff x="0" y="0"/>
            <a:chExt cx="9182100" cy="3167470"/>
          </a:xfrm>
        </p:grpSpPr>
        <p:sp>
          <p:nvSpPr>
            <p:cNvPr id="8" name="TextBox 8"/>
            <p:cNvSpPr txBox="1"/>
            <p:nvPr/>
          </p:nvSpPr>
          <p:spPr>
            <a:xfrm>
              <a:off x="0" y="171450"/>
              <a:ext cx="9182100" cy="194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10499"/>
                </a:lnSpc>
              </a:pPr>
              <a:r>
                <a:rPr lang="ar-EG" sz="10499">
                  <a:solidFill>
                    <a:srgbClr val="BFA054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30" y="2343240"/>
              <a:ext cx="9172670" cy="824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039"/>
                </a:lnSpc>
              </a:pPr>
              <a:r>
                <a:rPr lang="ar-EG" sz="3599" b="1">
                  <a:solidFill>
                    <a:srgbClr val="F0E6D2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ظاهرة أدبية</a:t>
              </a:r>
              <a:r>
                <a:rPr lang="ar-EG" sz="3599">
                  <a:solidFill>
                    <a:srgbClr val="F0E6D2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في الأدب العربي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15424" y="7877574"/>
            <a:ext cx="5743575" cy="958917"/>
            <a:chOff x="0" y="-66675"/>
            <a:chExt cx="7658100" cy="12785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81820"/>
              <a:ext cx="7658100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80"/>
                </a:lnSpc>
                <a:spcBef>
                  <a:spcPct val="0"/>
                </a:spcBef>
              </a:pPr>
              <a:r>
                <a:rPr lang="ar-EG" sz="3200" dirty="0">
                  <a:solidFill>
                    <a:srgbClr val="F0E6D2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استبرق باسم و إنعام صفاء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765810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  <a:spcBef>
                  <a:spcPct val="0"/>
                </a:spcBef>
              </a:pPr>
              <a:r>
                <a:rPr lang="ar-EG" sz="2600" b="1">
                  <a:solidFill>
                    <a:srgbClr val="F0E6D2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من تقديم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686800" y="1562100"/>
            <a:ext cx="8934450" cy="4639350"/>
            <a:chOff x="-812800" y="1193800"/>
            <a:chExt cx="11912600" cy="6185799"/>
          </a:xfrm>
        </p:grpSpPr>
        <p:sp>
          <p:nvSpPr>
            <p:cNvPr id="5" name="TextBox 5"/>
            <p:cNvSpPr txBox="1"/>
            <p:nvPr/>
          </p:nvSpPr>
          <p:spPr>
            <a:xfrm>
              <a:off x="-406400" y="1193800"/>
              <a:ext cx="11099800" cy="1583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أمثلة تطبيقية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812800" y="4546599"/>
              <a:ext cx="11912600" cy="2833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يبرز التناص في الأدب الأندلسي من خلال </a:t>
              </a:r>
              <a:r>
                <a:rPr lang="ar-EG" sz="3200" b="1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التفاعل الأدبي</a:t>
              </a: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بين النصوص، مما يعكس تأثير التراث العربي على إبداع الأدباء الأندلسيين وتطوير أساليبهم الفنية.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l="-18095" r="-1809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1790700"/>
            <a:ext cx="8356695" cy="5477549"/>
            <a:chOff x="-203200" y="1498600"/>
            <a:chExt cx="11142260" cy="7303399"/>
          </a:xfrm>
        </p:grpSpPr>
        <p:sp>
          <p:nvSpPr>
            <p:cNvPr id="5" name="TextBox 5"/>
            <p:cNvSpPr txBox="1"/>
            <p:nvPr/>
          </p:nvSpPr>
          <p:spPr>
            <a:xfrm>
              <a:off x="-203200" y="1498600"/>
              <a:ext cx="11099800" cy="6040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في</a:t>
              </a:r>
            </a:p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</a:t>
              </a:r>
              <a:r>
                <a:rPr lang="ar-IQ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        </a:t>
              </a: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شعر ابن سهل</a:t>
              </a:r>
            </a:p>
            <a:p>
              <a:pPr marL="0" lvl="0" indent="0" algn="r" rtl="1">
                <a:lnSpc>
                  <a:spcPts val="8800"/>
                </a:lnSpc>
              </a:pPr>
              <a:endPara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  <a:p>
              <a:pPr marL="0" lvl="0" indent="0" algn="l">
                <a:lnSpc>
                  <a:spcPts val="8800"/>
                </a:lnSpc>
              </a:pPr>
              <a:endPara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60740" y="5969000"/>
              <a:ext cx="11099800" cy="2832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يُعتبر ابن سهل الأندلسي من أبرز الشعراء الذين تأثروا بالشعر القديم،حيث أظهرت قصائده تداخلات مع الموروث الشعري العربي، مما يعكس عبق التاريخ.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8150" y="704850"/>
            <a:ext cx="5753100" cy="3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التناص</a:t>
            </a:r>
          </a:p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مع</a:t>
            </a:r>
          </a:p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الشعر الجاهلي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0225" y="2400300"/>
            <a:ext cx="7191375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499"/>
              </a:lnSpc>
            </a:pPr>
            <a:r>
              <a:rPr lang="ar-EG" sz="24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استخدم الأدب الأندلسي العديد من العناصر والأساليب الشعرية </a:t>
            </a:r>
            <a:r>
              <a:rPr lang="ar-EG" sz="24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المستمدة</a:t>
            </a:r>
            <a:r>
              <a:rPr lang="ar-EG" sz="24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من الشعر الجاهلي، مما ساعد على إثراء التعبير الأدبي وتطويره في تلك الحقبة.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0225" y="1466850"/>
            <a:ext cx="7191375" cy="64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039"/>
              </a:lnSpc>
            </a:pPr>
            <a:r>
              <a:rPr lang="ar-EG" sz="35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تأثير الشعر القديم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0225" y="5076825"/>
            <a:ext cx="7191375" cy="142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779"/>
              </a:lnSpc>
            </a:pPr>
            <a:r>
              <a:rPr lang="ar-EG" sz="26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يعتبر امرؤ القيس رمزاً للشعر الجاهلي، وأثره واضح في شعراء الأندلس الذين استلهموا </a:t>
            </a:r>
            <a:r>
              <a:rPr lang="ar-EG" sz="26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التقنيات</a:t>
            </a:r>
            <a:r>
              <a:rPr lang="ar-EG" sz="26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اللغوية والصور الشعرية لتعزيز معانيهم الأدبية.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0225" y="4162425"/>
            <a:ext cx="719137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479"/>
              </a:lnSpc>
            </a:pPr>
            <a:r>
              <a:rPr lang="ar-EG" sz="31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مقارنة مع امرئ القيس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49396" y="714375"/>
            <a:ext cx="6604072" cy="512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0017"/>
              </a:lnSpc>
              <a:spcBef>
                <a:spcPct val="0"/>
              </a:spcBef>
            </a:pPr>
            <a:r>
              <a:rPr lang="ar-EG" sz="9106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التناص </a:t>
            </a:r>
          </a:p>
          <a:p>
            <a:pPr marL="0" lvl="0" indent="0" algn="r" rtl="1">
              <a:lnSpc>
                <a:spcPts val="10017"/>
              </a:lnSpc>
              <a:spcBef>
                <a:spcPct val="0"/>
              </a:spcBef>
            </a:pPr>
            <a:r>
              <a:rPr lang="ar-EG" sz="9106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مع</a:t>
            </a:r>
          </a:p>
          <a:p>
            <a:pPr marL="0" lvl="0" indent="0" algn="r" rtl="1">
              <a:lnSpc>
                <a:spcPts val="10017"/>
              </a:lnSpc>
              <a:spcBef>
                <a:spcPct val="0"/>
              </a:spcBef>
            </a:pPr>
            <a:endParaRPr lang="ar-EG" sz="9106">
              <a:solidFill>
                <a:srgbClr val="001F3F"/>
              </a:solidFill>
              <a:latin typeface="Arial"/>
              <a:ea typeface="Arial"/>
              <a:cs typeface="Arial"/>
              <a:sym typeface="Arial"/>
              <a:rtl/>
            </a:endParaRPr>
          </a:p>
          <a:p>
            <a:pPr marL="0" lvl="0" indent="0" algn="r" rtl="1">
              <a:lnSpc>
                <a:spcPts val="10017"/>
              </a:lnSpc>
              <a:spcBef>
                <a:spcPct val="0"/>
              </a:spcBef>
            </a:pPr>
            <a:r>
              <a:rPr lang="ar-EG" sz="9106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الأمثال العربية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0225" y="2390775"/>
            <a:ext cx="7191375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39"/>
              </a:lnSpc>
            </a:pPr>
            <a:r>
              <a:rPr lang="ar-EG" sz="25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تلعب </a:t>
            </a:r>
            <a:r>
              <a:rPr lang="ar-EG" sz="25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الأمثال الشعبية</a:t>
            </a:r>
            <a:r>
              <a:rPr lang="ar-EG" sz="25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دورًا مهمًا في الأدب الأندلسي، حيث تعبر عن الحكمة والتجارب الثقافية، مما يعزز من عمق النصوص الأدبية ويثري المفاهيم المطروحة.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0225" y="1466850"/>
            <a:ext cx="7191375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619"/>
              </a:lnSpc>
            </a:pPr>
            <a:r>
              <a:rPr lang="ar-EG" sz="32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الأمثال الشعبية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0225" y="5076825"/>
            <a:ext cx="7191375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39"/>
              </a:lnSpc>
            </a:pPr>
            <a:r>
              <a:rPr lang="ar-EG" sz="25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يُعتبر </a:t>
            </a:r>
            <a:r>
              <a:rPr lang="ar-EG" sz="25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توظيف الأمثال</a:t>
            </a:r>
            <a:r>
              <a:rPr lang="ar-EG" sz="2599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في النصوص الأدبية وسيلة فعالة للتواصل مع القارئ، حيث تضيف بعدًا إضافيًا للمعاني وتعكس الثقافة العربية الغنية في الأدب الأندلسي.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0225" y="4171950"/>
            <a:ext cx="7191375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339"/>
              </a:lnSpc>
            </a:pPr>
            <a:r>
              <a:rPr lang="ar-EG" sz="3099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التوظيف الأدبي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l="-18095" r="-1809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296400" y="666750"/>
            <a:ext cx="8324850" cy="5568897"/>
            <a:chOff x="0" y="0"/>
            <a:chExt cx="11099800" cy="7425196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1099800" cy="4555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الديني </a:t>
              </a:r>
            </a:p>
            <a:p>
              <a:pPr marL="0" lvl="0" indent="0" algn="r" rtl="1">
                <a:lnSpc>
                  <a:spcPts val="8800"/>
                </a:lnSpc>
              </a:pPr>
              <a:endPara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  <a:p>
              <a:pPr marL="0" lvl="0" indent="0" algn="l">
                <a:lnSpc>
                  <a:spcPts val="8800"/>
                </a:lnSpc>
              </a:pPr>
              <a:endPara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981503"/>
              <a:ext cx="11099800" cy="244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4899"/>
                </a:lnSpc>
              </a:pPr>
              <a:r>
                <a:rPr lang="ar-EG" sz="34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الديني في الأدب يعكس </a:t>
              </a:r>
              <a:r>
                <a:rPr lang="ar-EG" sz="3499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علاقة عميقة</a:t>
              </a:r>
              <a:r>
                <a:rPr lang="ar-EG" sz="34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بين النصوص الأدبية والقرآن والحديث، حيث تتجلى قيم ومبادئ ديننا الحنيف في الكتابات الأدبية.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991600" y="2495550"/>
            <a:ext cx="8629650" cy="229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 u="none" strike="noStrike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“التناص يعبر عن تفاعل النصوص”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1600" y="9162415"/>
            <a:ext cx="86296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600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– تحليل أدبي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1600" y="600075"/>
            <a:ext cx="862965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6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خلاصة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39000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391400" y="190500"/>
            <a:ext cx="10458450" cy="7598756"/>
            <a:chOff x="-2540000" y="-635000"/>
            <a:chExt cx="13944600" cy="10131673"/>
          </a:xfrm>
        </p:grpSpPr>
        <p:sp>
          <p:nvSpPr>
            <p:cNvPr id="5" name="TextBox 5"/>
            <p:cNvSpPr txBox="1"/>
            <p:nvPr/>
          </p:nvSpPr>
          <p:spPr>
            <a:xfrm>
              <a:off x="304800" y="-635000"/>
              <a:ext cx="11099800" cy="1583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المراجع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540000" y="1000588"/>
              <a:ext cx="13944600" cy="84960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2800" b="1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هذه المراجع تمثل أساسيات دراساتنا عن ظاهرة التناص في الأدب الأندلسي، مما يساعد الطلاب على تطوير فهم عميق ومتكامل للموضوع.</a:t>
              </a:r>
              <a:endParaRPr lang="ar-IQ" sz="2800" b="1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١ـ التناص نظرياً وتطبيقياً : أحمد زعبي.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٢ـ قضايا النقد الادبي والبلاغة في كتاب عيار الشعر : شريف راغب علامه. </a:t>
              </a: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٣ـ التناص في شعر ابن سهل الاندلسي ، رسالة ماجستير.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٤ـ التناص في الثقافة العربية المعاصرة دراسة تأصيلية في ببليوجرافيا المصطلح.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٥ـ العمدة في محاسن الشعر وآدابه ونقده :ابن رشيق.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٦ـ المثل السائر : ابن الاثير.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ar-IQ" sz="3200" dirty="0">
                  <a:latin typeface="Arial" panose="020B0604020202020204" pitchFamily="34" charset="0"/>
                  <a:cs typeface="Arial" panose="020B0604020202020204" pitchFamily="34" charset="0"/>
                </a:rPr>
                <a:t>٧ـ العمدة في محاسن الشعر وآدابه ونقده.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274276" y="709613"/>
            <a:ext cx="9346974" cy="5010117"/>
            <a:chOff x="0" y="57150"/>
            <a:chExt cx="12462632" cy="6680156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12462632" cy="5086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880"/>
                </a:lnSpc>
              </a:pPr>
              <a:r>
                <a:rPr lang="ar-EG" sz="8982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مقدمة</a:t>
              </a:r>
            </a:p>
            <a:p>
              <a:pPr marL="0" lvl="0" indent="0" algn="r" rtl="1">
                <a:lnSpc>
                  <a:spcPts val="9880"/>
                </a:lnSpc>
              </a:pPr>
              <a:endParaRPr lang="ar-EG" sz="8982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  <a:p>
              <a:pPr marL="0" lvl="0" indent="0" algn="l">
                <a:lnSpc>
                  <a:spcPts val="9880"/>
                </a:lnSpc>
              </a:pPr>
              <a:endParaRPr lang="ar-EG" sz="8982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608791"/>
              <a:ext cx="12462632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3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هو مفهوم أدبي يساهم في فهم العلاقة بين النصوص، حيث يعكس أهمية التواصل بين الثقافات الأدبية وتبادل الأفكار في الأدب العربي.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296400" y="695325"/>
            <a:ext cx="8324850" cy="3632027"/>
            <a:chOff x="0" y="38100"/>
            <a:chExt cx="11099800" cy="484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1099800" cy="1583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مفهوم التناص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7803"/>
              <a:ext cx="11099800" cy="2832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هو تداخل النصوص وتأثيرها المتبادل، حيث يتم استخدام الاقتباسات والتضمينات للإشارة إلى أفكار أدبية سابقة. يُعتبر أداة فعّالة لفهم السياقات الأدبية.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34600" y="704850"/>
            <a:ext cx="7486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ct val="0"/>
              </a:spcBef>
            </a:pP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التناص</a:t>
            </a:r>
            <a:endParaRPr lang="ar-IQ" sz="8000" dirty="0">
              <a:solidFill>
                <a:srgbClr val="001F3F"/>
              </a:solidFill>
              <a:latin typeface="Arial"/>
              <a:ea typeface="Arial"/>
              <a:cs typeface="Arial"/>
              <a:sym typeface="Arial"/>
              <a:rtl/>
            </a:endParaRP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</a:pP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في النقد العربي القديم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1" y="2409825"/>
            <a:ext cx="8534400" cy="185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28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تُعتبر السرقات الأدبية من الموضوعات الأساسية في النقد العربي القديم، حيث تم تناولها من قبل النقاد لتوضيح كيفية استعارة الأدباء للأفكار والأساليب.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0225" y="1495425"/>
            <a:ext cx="719137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600" b="1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السرقات الأدبية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601" y="5095875"/>
            <a:ext cx="8763000" cy="185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28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كان النقد يتضمن الكثير من الأخذ والتضمين في الأدب العربي القديم، حيث كان النقاد يدرسون تأثير النصوص السابقة على الأعمال الجديدة وكيفية استخدامها في السياقات الأدبية.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8616" y="4453514"/>
            <a:ext cx="7191375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800" b="1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الأخذ والتضمين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34600" y="704850"/>
            <a:ext cx="748665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التناص </a:t>
            </a:r>
            <a:endParaRPr lang="ar-IQ" sz="8000" dirty="0">
              <a:solidFill>
                <a:srgbClr val="001F3F"/>
              </a:solidFill>
              <a:latin typeface="Arial"/>
              <a:ea typeface="Arial"/>
              <a:cs typeface="Arial"/>
              <a:sym typeface="Arial"/>
              <a:rtl/>
            </a:endParaRPr>
          </a:p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عند النقاد الغربيين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8601" y="2409825"/>
            <a:ext cx="8763000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28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باختين يُعتبر من أبرز النقاد الذين وضعوا أسس التناص، حيث اعتبر أن جميع النصوص تُعدّ حوارًا مع النصوص الأخرى، مما يُعزز من تأثيرها الأدبي.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0225" y="1495425"/>
            <a:ext cx="7191375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600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باختين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601" y="5095875"/>
            <a:ext cx="8762999" cy="185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28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كريستيفا طوّرت مفهوم التناص بربط النصوص بتجارب الحياة، مؤكّدة على أهمية السياق الاجتماعي والثقافي في فهم النصوص الأدبية وتفاعلها مع بعضها البعض.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0225" y="4181475"/>
            <a:ext cx="7191375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40"/>
              </a:lnSpc>
            </a:pPr>
            <a:r>
              <a:rPr lang="ar-EG" sz="2600" b="1">
                <a:solidFill>
                  <a:srgbClr val="001F3F"/>
                </a:solidFill>
                <a:latin typeface="Arial Bold"/>
                <a:ea typeface="Arial Bold"/>
                <a:cs typeface="Arial Bold"/>
                <a:sym typeface="Arial Bold"/>
                <a:rtl/>
              </a:rPr>
              <a:t>كريستيفا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0225" y="704850"/>
            <a:ext cx="1582102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أنواع التناص </a:t>
            </a:r>
            <a:r>
              <a:rPr lang="ar-IQ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من منظور</a:t>
            </a:r>
            <a:r>
              <a:rPr lang="ar-EG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 جوليا كريستيفا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706353" y="4198144"/>
            <a:ext cx="4914898" cy="3064967"/>
            <a:chOff x="0" y="-66675"/>
            <a:chExt cx="5753100" cy="2526308"/>
          </a:xfrm>
        </p:grpSpPr>
        <p:sp>
          <p:nvSpPr>
            <p:cNvPr id="4" name="TextBox 4"/>
            <p:cNvSpPr txBox="1"/>
            <p:nvPr/>
          </p:nvSpPr>
          <p:spPr>
            <a:xfrm>
              <a:off x="0" y="1146175"/>
              <a:ext cx="5753100" cy="1313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24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يشير النفي الكلي إلى استبعاد نصوص معينة بشكل كامل، مما يؤدي إلى إنشاء نصوص جديدة من دون التأثير المباشر من النصوص الأصلية.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5753100" cy="380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640"/>
                </a:lnSpc>
              </a:pPr>
              <a:r>
                <a:rPr lang="ar-EG" sz="3200" b="1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النفي الكلي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5601" y="4198144"/>
            <a:ext cx="5162550" cy="3162114"/>
            <a:chOff x="0" y="-66675"/>
            <a:chExt cx="5753100" cy="2444962"/>
          </a:xfrm>
        </p:grpSpPr>
        <p:sp>
          <p:nvSpPr>
            <p:cNvPr id="7" name="TextBox 7"/>
            <p:cNvSpPr txBox="1"/>
            <p:nvPr/>
          </p:nvSpPr>
          <p:spPr>
            <a:xfrm>
              <a:off x="0" y="1146175"/>
              <a:ext cx="5753100" cy="123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24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في النفي الجزئي، يتم الاحتفاظ بجزء من النص الأصلي بينما يتم التعديل عليه، مما يخلق تفاعلاً فريداً بين النصوص القديمة والجديدة.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753100" cy="356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640"/>
                </a:lnSpc>
              </a:pPr>
              <a:r>
                <a:rPr lang="ar-EG" sz="3200" b="1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النفي الجزئي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207811"/>
            <a:ext cx="5581650" cy="3236006"/>
            <a:chOff x="0" y="-66675"/>
            <a:chExt cx="5753100" cy="237076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36650"/>
              <a:ext cx="5753100" cy="1167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24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الاقتباس هو استخدام نصوص أو أفكار </a:t>
              </a:r>
              <a:r>
                <a:rPr lang="ar-EG" sz="2400" b="1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مستمدة</a:t>
              </a:r>
              <a:r>
                <a:rPr lang="ar-EG" sz="24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من أعمال سابقة، مما يعزز من قوة النص الجديد ويعكس العمق الثقافي للمؤلف.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753100" cy="338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64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الاقتباس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0225" y="704850"/>
            <a:ext cx="15821025" cy="117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8800"/>
              </a:lnSpc>
              <a:spcBef>
                <a:spcPct val="0"/>
              </a:spcBef>
            </a:pPr>
            <a:r>
              <a:rPr lang="ar-EG" sz="800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rPr>
              <a:t>التناص عند النقاد العرب المعاصرين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306425" y="4248150"/>
            <a:ext cx="4314825" cy="1934860"/>
            <a:chOff x="0" y="0"/>
            <a:chExt cx="5753100" cy="2579813"/>
          </a:xfrm>
        </p:grpSpPr>
        <p:sp>
          <p:nvSpPr>
            <p:cNvPr id="4" name="TextBox 4"/>
            <p:cNvSpPr txBox="1"/>
            <p:nvPr/>
          </p:nvSpPr>
          <p:spPr>
            <a:xfrm>
              <a:off x="0" y="1136650"/>
              <a:ext cx="5753100" cy="144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39"/>
                </a:lnSpc>
              </a:pP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يعتبر محمد بنيس من أبرز النقاد الذين تناولوا </a:t>
              </a:r>
              <a:r>
                <a:rPr lang="ar-EG" sz="2099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التناص الأدبي</a:t>
              </a: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، حيث أسهمت آراؤه في تعزيز الفهم المعاصر لهذه الظاهرة الأدبية.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575310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</a:pPr>
              <a:r>
                <a:rPr lang="ar-EG" sz="2600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محمد بنيس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53325" y="4248150"/>
            <a:ext cx="4314825" cy="1934860"/>
            <a:chOff x="0" y="0"/>
            <a:chExt cx="5753100" cy="2579813"/>
          </a:xfrm>
        </p:grpSpPr>
        <p:sp>
          <p:nvSpPr>
            <p:cNvPr id="7" name="TextBox 7"/>
            <p:cNvSpPr txBox="1"/>
            <p:nvPr/>
          </p:nvSpPr>
          <p:spPr>
            <a:xfrm>
              <a:off x="0" y="1136650"/>
              <a:ext cx="5753100" cy="144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39"/>
                </a:lnSpc>
              </a:pP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يتناول محمد مفتاح في كتاباته مفهوم </a:t>
              </a:r>
              <a:r>
                <a:rPr lang="ar-EG" sz="2099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التناص</a:t>
              </a: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من خلال تحليلات دقيقة، حيث يربط بين النصوص الأدبية وتاريخها وتأثيراتها المتبادلة.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75310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</a:pPr>
              <a:r>
                <a:rPr lang="ar-EG" sz="2600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محمد مفتاح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4248150"/>
            <a:ext cx="4314825" cy="2299143"/>
            <a:chOff x="0" y="0"/>
            <a:chExt cx="5753100" cy="306552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36650"/>
              <a:ext cx="5753100" cy="1928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2939"/>
                </a:lnSpc>
              </a:pP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يقدم سعيد يقطين رؤى مبتكرة حول </a:t>
              </a:r>
              <a:r>
                <a:rPr lang="ar-EG" sz="2099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التناص</a:t>
              </a:r>
              <a:r>
                <a:rPr lang="ar-EG" sz="2099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، موضحًا كيف يمكن أن يؤدي إلى تطوير الأدب العربي المعاصر من خلال إعادة تفسير النصوص القديمة.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75310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640"/>
                </a:lnSpc>
              </a:pPr>
              <a:r>
                <a:rPr lang="ar-EG" sz="2600" b="1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سعيد يقطين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296400" y="715612"/>
            <a:ext cx="8324850" cy="5799488"/>
            <a:chOff x="0" y="38100"/>
            <a:chExt cx="11099800" cy="5152366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1099800" cy="3069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</a:t>
              </a:r>
              <a:endParaRPr lang="ar-IQ" sz="8000" dirty="0">
                <a:solidFill>
                  <a:srgbClr val="001F3F"/>
                </a:solidFill>
                <a:latin typeface="Arial"/>
                <a:ea typeface="Arial"/>
                <a:cs typeface="Arial"/>
                <a:sym typeface="Arial"/>
                <a:rtl/>
              </a:endParaRPr>
            </a:p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في الأدب الأندلسي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33703"/>
              <a:ext cx="11099800" cy="1656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تأثر الأدباء الأندلسيين بالتراث العربي كان </a:t>
              </a:r>
              <a:r>
                <a:rPr lang="ar-EG" sz="3200" b="1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عميقًا</a:t>
              </a: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، حيث أسهمت الثقافات المختلفة في تشكيل أدبهم وممارساتهم الأدبية، مما أضفى </a:t>
              </a:r>
              <a:r>
                <a:rPr lang="ar-EG" sz="3200" b="1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غنىً</a:t>
              </a: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على إبداعاتهم.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1170208" y="0"/>
                  </a:moveTo>
                  <a:lnTo>
                    <a:pt x="0" y="0"/>
                  </a:lnTo>
                  <a:lnTo>
                    <a:pt x="0" y="1593725"/>
                  </a:lnTo>
                  <a:lnTo>
                    <a:pt x="1170208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296400" y="1181100"/>
            <a:ext cx="8324850" cy="4486948"/>
            <a:chOff x="0" y="685800"/>
            <a:chExt cx="11099800" cy="5982597"/>
          </a:xfrm>
        </p:grpSpPr>
        <p:sp>
          <p:nvSpPr>
            <p:cNvPr id="5" name="TextBox 5"/>
            <p:cNvSpPr txBox="1"/>
            <p:nvPr/>
          </p:nvSpPr>
          <p:spPr>
            <a:xfrm>
              <a:off x="0" y="685800"/>
              <a:ext cx="11099800" cy="1583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8800"/>
                </a:lnSpc>
              </a:pPr>
              <a:r>
                <a:rPr lang="ar-EG" sz="80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التناص في النثر الأندلسي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35399"/>
              <a:ext cx="11099800" cy="2832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ct val="150000"/>
                </a:lnSpc>
              </a:pP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يتجلى التناص في </a:t>
              </a:r>
              <a:r>
                <a:rPr lang="ar-EG" sz="3200" b="1" dirty="0">
                  <a:solidFill>
                    <a:srgbClr val="001F3F"/>
                  </a:solidFill>
                  <a:latin typeface="Arial Bold"/>
                  <a:ea typeface="Arial Bold"/>
                  <a:cs typeface="Arial Bold"/>
                  <a:sym typeface="Arial Bold"/>
                  <a:rtl/>
                </a:rPr>
                <a:t>النثر الأندلسي</a:t>
              </a:r>
              <a:r>
                <a:rPr lang="ar-EG" sz="3200" dirty="0">
                  <a:solidFill>
                    <a:srgbClr val="001F3F"/>
                  </a:solidFill>
                  <a:latin typeface="Arial"/>
                  <a:ea typeface="Arial"/>
                  <a:cs typeface="Arial"/>
                  <a:sym typeface="Arial"/>
                  <a:rtl/>
                </a:rPr>
                <a:t> من خلال تأثير القرآن والحديث والشعر في الرسائل، مما يعكس غنى الأدب الأندلسي وتنوعه الثقافي.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707</Words>
  <Application>Microsoft Office PowerPoint</Application>
  <PresentationFormat>Custom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- التناص</dc:title>
  <dc:description>عرض تقديمي - التناص</dc:description>
  <cp:lastModifiedBy>Mohammed Bshara</cp:lastModifiedBy>
  <cp:revision>2</cp:revision>
  <dcterms:created xsi:type="dcterms:W3CDTF">2006-08-16T00:00:00Z</dcterms:created>
  <dcterms:modified xsi:type="dcterms:W3CDTF">2026-03-10T00:31:39Z</dcterms:modified>
  <dc:identifier>DAHCwxgNdPs</dc:identifier>
</cp:coreProperties>
</file>