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8288000" cy="10287000"/>
  <p:notesSz cx="6858000" cy="9144000"/>
  <p:embeddedFontLst>
    <p:embeddedFont>
      <p:font typeface="Helvetica World" panose="020B0604020202020204" charset="-128"/>
      <p:regular r:id="rId14"/>
    </p:embeddedFont>
    <p:embeddedFont>
      <p:font typeface="Helvetica World Bold" panose="020B0604020202020204" charset="-128"/>
      <p:regular r:id="rId15"/>
    </p:embeddedFont>
    <p:embeddedFont>
      <p:font typeface="Dubai" panose="020B0503030403030204" pitchFamily="34" charset="-78"/>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0" d="100"/>
          <a:sy n="70" d="100"/>
        </p:scale>
        <p:origin x="4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Bshara" userId="d7317b4544c03f2e" providerId="LiveId" clId="{8493857E-3B70-4E32-A340-5E42EE1747CB}"/>
    <pc:docChg chg="delSld modSld">
      <pc:chgData name="Mohammed Bshara" userId="d7317b4544c03f2e" providerId="LiveId" clId="{8493857E-3B70-4E32-A340-5E42EE1747CB}" dt="2026-04-18T17:50:32.462" v="62" actId="20577"/>
      <pc:docMkLst>
        <pc:docMk/>
      </pc:docMkLst>
      <pc:sldChg chg="delSp modSp mod">
        <pc:chgData name="Mohammed Bshara" userId="d7317b4544c03f2e" providerId="LiveId" clId="{8493857E-3B70-4E32-A340-5E42EE1747CB}" dt="2026-04-18T17:47:33.714" v="57" actId="20577"/>
        <pc:sldMkLst>
          <pc:docMk/>
          <pc:sldMk cId="0" sldId="256"/>
        </pc:sldMkLst>
        <pc:spChg chg="mod">
          <ac:chgData name="Mohammed Bshara" userId="d7317b4544c03f2e" providerId="LiveId" clId="{8493857E-3B70-4E32-A340-5E42EE1747CB}" dt="2026-04-18T17:47:33.714" v="57" actId="20577"/>
          <ac:spMkLst>
            <pc:docMk/>
            <pc:sldMk cId="0" sldId="256"/>
            <ac:spMk id="10" creationId="{00000000-0000-0000-0000-000000000000}"/>
          </ac:spMkLst>
        </pc:spChg>
        <pc:spChg chg="mod">
          <ac:chgData name="Mohammed Bshara" userId="d7317b4544c03f2e" providerId="LiveId" clId="{8493857E-3B70-4E32-A340-5E42EE1747CB}" dt="2026-04-18T17:33:03.484" v="17" actId="14100"/>
          <ac:spMkLst>
            <pc:docMk/>
            <pc:sldMk cId="0" sldId="256"/>
            <ac:spMk id="11" creationId="{00000000-0000-0000-0000-000000000000}"/>
          </ac:spMkLst>
        </pc:spChg>
        <pc:spChg chg="del mod">
          <ac:chgData name="Mohammed Bshara" userId="d7317b4544c03f2e" providerId="LiveId" clId="{8493857E-3B70-4E32-A340-5E42EE1747CB}" dt="2026-04-18T17:33:05.288" v="19"/>
          <ac:spMkLst>
            <pc:docMk/>
            <pc:sldMk cId="0" sldId="256"/>
            <ac:spMk id="12" creationId="{00000000-0000-0000-0000-000000000000}"/>
          </ac:spMkLst>
        </pc:spChg>
      </pc:sldChg>
      <pc:sldChg chg="addSp delSp modSp mod">
        <pc:chgData name="Mohammed Bshara" userId="d7317b4544c03f2e" providerId="LiveId" clId="{8493857E-3B70-4E32-A340-5E42EE1747CB}" dt="2026-04-18T17:47:16.021" v="46"/>
        <pc:sldMkLst>
          <pc:docMk/>
          <pc:sldMk cId="0" sldId="257"/>
        </pc:sldMkLst>
        <pc:spChg chg="mod">
          <ac:chgData name="Mohammed Bshara" userId="d7317b4544c03f2e" providerId="LiveId" clId="{8493857E-3B70-4E32-A340-5E42EE1747CB}" dt="2026-04-18T17:34:05.325" v="26" actId="20577"/>
          <ac:spMkLst>
            <pc:docMk/>
            <pc:sldMk cId="0" sldId="257"/>
            <ac:spMk id="2" creationId="{00000000-0000-0000-0000-000000000000}"/>
          </ac:spMkLst>
        </pc:spChg>
        <pc:spChg chg="add del mod">
          <ac:chgData name="Mohammed Bshara" userId="d7317b4544c03f2e" providerId="LiveId" clId="{8493857E-3B70-4E32-A340-5E42EE1747CB}" dt="2026-04-18T17:43:21.060" v="30"/>
          <ac:spMkLst>
            <pc:docMk/>
            <pc:sldMk cId="0" sldId="257"/>
            <ac:spMk id="12" creationId="{E2ABB99D-340B-2FCD-1130-B588DECBD689}"/>
          </ac:spMkLst>
        </pc:spChg>
        <pc:spChg chg="add del mod">
          <ac:chgData name="Mohammed Bshara" userId="d7317b4544c03f2e" providerId="LiveId" clId="{8493857E-3B70-4E32-A340-5E42EE1747CB}" dt="2026-04-18T17:47:16.021" v="46"/>
          <ac:spMkLst>
            <pc:docMk/>
            <pc:sldMk cId="0" sldId="257"/>
            <ac:spMk id="13" creationId="{44F10F5F-27ED-A925-716C-D332B0F9E9F1}"/>
          </ac:spMkLst>
        </pc:spChg>
        <pc:spChg chg="add mod">
          <ac:chgData name="Mohammed Bshara" userId="d7317b4544c03f2e" providerId="LiveId" clId="{8493857E-3B70-4E32-A340-5E42EE1747CB}" dt="2026-04-18T17:46:20.251" v="44" actId="14100"/>
          <ac:spMkLst>
            <pc:docMk/>
            <pc:sldMk cId="0" sldId="257"/>
            <ac:spMk id="14" creationId="{66D0F607-7EBE-1EB7-E2F3-A99687581EEB}"/>
          </ac:spMkLst>
        </pc:spChg>
        <pc:grpChg chg="mod">
          <ac:chgData name="Mohammed Bshara" userId="d7317b4544c03f2e" providerId="LiveId" clId="{8493857E-3B70-4E32-A340-5E42EE1747CB}" dt="2026-04-18T17:44:28.799" v="34" actId="1076"/>
          <ac:grpSpMkLst>
            <pc:docMk/>
            <pc:sldMk cId="0" sldId="257"/>
            <ac:grpSpMk id="4" creationId="{00000000-0000-0000-0000-000000000000}"/>
          </ac:grpSpMkLst>
        </pc:grpChg>
      </pc:sldChg>
      <pc:sldChg chg="del">
        <pc:chgData name="Mohammed Bshara" userId="d7317b4544c03f2e" providerId="LiveId" clId="{8493857E-3B70-4E32-A340-5E42EE1747CB}" dt="2026-04-18T17:49:50.993" v="58" actId="47"/>
        <pc:sldMkLst>
          <pc:docMk/>
          <pc:sldMk cId="0" sldId="258"/>
        </pc:sldMkLst>
      </pc:sldChg>
      <pc:sldChg chg="modSp mod">
        <pc:chgData name="Mohammed Bshara" userId="d7317b4544c03f2e" providerId="LiveId" clId="{8493857E-3B70-4E32-A340-5E42EE1747CB}" dt="2026-04-18T17:50:05.426" v="59" actId="1076"/>
        <pc:sldMkLst>
          <pc:docMk/>
          <pc:sldMk cId="0" sldId="259"/>
        </pc:sldMkLst>
        <pc:spChg chg="mod">
          <ac:chgData name="Mohammed Bshara" userId="d7317b4544c03f2e" providerId="LiveId" clId="{8493857E-3B70-4E32-A340-5E42EE1747CB}" dt="2026-04-18T17:50:05.426" v="59" actId="1076"/>
          <ac:spMkLst>
            <pc:docMk/>
            <pc:sldMk cId="0" sldId="259"/>
            <ac:spMk id="2" creationId="{00000000-0000-0000-0000-000000000000}"/>
          </ac:spMkLst>
        </pc:spChg>
      </pc:sldChg>
      <pc:sldChg chg="modSp mod">
        <pc:chgData name="Mohammed Bshara" userId="d7317b4544c03f2e" providerId="LiveId" clId="{8493857E-3B70-4E32-A340-5E42EE1747CB}" dt="2026-04-18T17:50:32.462" v="62" actId="20577"/>
        <pc:sldMkLst>
          <pc:docMk/>
          <pc:sldMk cId="0" sldId="262"/>
        </pc:sldMkLst>
        <pc:spChg chg="mod">
          <ac:chgData name="Mohammed Bshara" userId="d7317b4544c03f2e" providerId="LiveId" clId="{8493857E-3B70-4E32-A340-5E42EE1747CB}" dt="2026-04-18T17:50:32.462" v="62" actId="20577"/>
          <ac:spMkLst>
            <pc:docMk/>
            <pc:sldMk cId="0" sldId="262"/>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D41"/>
        </a:solidFill>
        <a:effectLst/>
      </p:bgPr>
    </p:bg>
    <p:spTree>
      <p:nvGrpSpPr>
        <p:cNvPr id="1" name=""/>
        <p:cNvGrpSpPr/>
        <p:nvPr/>
      </p:nvGrpSpPr>
      <p:grpSpPr>
        <a:xfrm>
          <a:off x="0" y="0"/>
          <a:ext cx="0" cy="0"/>
          <a:chOff x="0" y="0"/>
          <a:chExt cx="0" cy="0"/>
        </a:xfrm>
      </p:grpSpPr>
      <p:grpSp>
        <p:nvGrpSpPr>
          <p:cNvPr id="2" name="Group 2"/>
          <p:cNvGrpSpPr/>
          <p:nvPr/>
        </p:nvGrpSpPr>
        <p:grpSpPr>
          <a:xfrm rot="-7458190">
            <a:off x="-5800298" y="-4291124"/>
            <a:ext cx="13610886" cy="8302196"/>
            <a:chOff x="0" y="0"/>
            <a:chExt cx="1476351" cy="900526"/>
          </a:xfrm>
        </p:grpSpPr>
        <p:sp>
          <p:nvSpPr>
            <p:cNvPr id="3" name="Freeform 3"/>
            <p:cNvSpPr/>
            <p:nvPr/>
          </p:nvSpPr>
          <p:spPr>
            <a:xfrm>
              <a:off x="0" y="0"/>
              <a:ext cx="1476351" cy="900526"/>
            </a:xfrm>
            <a:custGeom>
              <a:avLst/>
              <a:gdLst/>
              <a:ahLst/>
              <a:cxnLst/>
              <a:rect l="l" t="t" r="r" b="b"/>
              <a:pathLst>
                <a:path w="1476351" h="900526">
                  <a:moveTo>
                    <a:pt x="1476351" y="0"/>
                  </a:moveTo>
                  <a:lnTo>
                    <a:pt x="0" y="0"/>
                  </a:lnTo>
                  <a:lnTo>
                    <a:pt x="0" y="900526"/>
                  </a:lnTo>
                  <a:lnTo>
                    <a:pt x="1476351" y="900526"/>
                  </a:lnTo>
                  <a:close/>
                </a:path>
              </a:pathLst>
            </a:custGeom>
            <a:solidFill>
              <a:srgbClr val="D4C39F"/>
            </a:solidFill>
            <a:ln cap="sq">
              <a:noFill/>
              <a:prstDash val="solid"/>
              <a:miter/>
            </a:ln>
          </p:spPr>
        </p:sp>
        <p:sp>
          <p:nvSpPr>
            <p:cNvPr id="4" name="TextBox 4"/>
            <p:cNvSpPr txBox="1"/>
            <p:nvPr/>
          </p:nvSpPr>
          <p:spPr>
            <a:xfrm>
              <a:off x="0" y="-171450"/>
              <a:ext cx="1476351" cy="1071976"/>
            </a:xfrm>
            <a:prstGeom prst="rect">
              <a:avLst/>
            </a:prstGeom>
          </p:spPr>
          <p:txBody>
            <a:bodyPr lIns="123349" tIns="123349" rIns="123349" bIns="123349" rtlCol="0" anchor="ctr"/>
            <a:lstStyle/>
            <a:p>
              <a:pPr marL="0" lvl="0" indent="0" algn="ctr" rtl="1">
                <a:lnSpc>
                  <a:spcPts val="11200"/>
                </a:lnSpc>
                <a:spcBef>
                  <a:spcPct val="0"/>
                </a:spcBef>
              </a:pPr>
              <a:endParaRPr/>
            </a:p>
          </p:txBody>
        </p:sp>
      </p:grpSp>
      <p:grpSp>
        <p:nvGrpSpPr>
          <p:cNvPr id="5" name="Group 5"/>
          <p:cNvGrpSpPr>
            <a:grpSpLocks noChangeAspect="1"/>
          </p:cNvGrpSpPr>
          <p:nvPr/>
        </p:nvGrpSpPr>
        <p:grpSpPr>
          <a:xfrm rot="-5400000">
            <a:off x="689388" y="1330628"/>
            <a:ext cx="8302229" cy="8302196"/>
            <a:chOff x="0" y="0"/>
            <a:chExt cx="6350000" cy="6349975"/>
          </a:xfrm>
        </p:grpSpPr>
        <p:sp>
          <p:nvSpPr>
            <p:cNvPr id="6" name="Freeform 6"/>
            <p:cNvSpPr/>
            <p:nvPr/>
          </p:nvSpPr>
          <p:spPr>
            <a:xfrm>
              <a:off x="0" y="0"/>
              <a:ext cx="6350000" cy="6349974"/>
            </a:xfrm>
            <a:custGeom>
              <a:avLst/>
              <a:gdLst/>
              <a:ahLst/>
              <a:cxnLst/>
              <a:rect l="l" t="t" r="r" b="b"/>
              <a:pathLst>
                <a:path w="6350000" h="6349974">
                  <a:moveTo>
                    <a:pt x="0" y="3175025"/>
                  </a:moveTo>
                  <a:cubicBezTo>
                    <a:pt x="0" y="4928451"/>
                    <a:pt x="1421524" y="6349974"/>
                    <a:pt x="3175000" y="6349974"/>
                  </a:cubicBezTo>
                  <a:cubicBezTo>
                    <a:pt x="4928501" y="6349974"/>
                    <a:pt x="6350000" y="4928451"/>
                    <a:pt x="6350000" y="3175025"/>
                  </a:cubicBezTo>
                  <a:cubicBezTo>
                    <a:pt x="6350000" y="1421511"/>
                    <a:pt x="4928502" y="0"/>
                    <a:pt x="3175000" y="0"/>
                  </a:cubicBezTo>
                  <a:cubicBezTo>
                    <a:pt x="1421498" y="0"/>
                    <a:pt x="0" y="1421511"/>
                    <a:pt x="0" y="3175025"/>
                  </a:cubicBezTo>
                  <a:close/>
                </a:path>
              </a:pathLst>
            </a:custGeom>
            <a:solidFill>
              <a:srgbClr val="D4C39F"/>
            </a:solidFill>
          </p:spPr>
        </p:sp>
      </p:grpSp>
      <p:grpSp>
        <p:nvGrpSpPr>
          <p:cNvPr id="7" name="Group 7"/>
          <p:cNvGrpSpPr/>
          <p:nvPr/>
        </p:nvGrpSpPr>
        <p:grpSpPr>
          <a:xfrm>
            <a:off x="1397215" y="2038438"/>
            <a:ext cx="6886575" cy="688657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2"/>
              <a:stretch>
                <a:fillRect/>
              </a:stretch>
            </a:blipFill>
          </p:spPr>
        </p:sp>
      </p:grpSp>
      <p:grpSp>
        <p:nvGrpSpPr>
          <p:cNvPr id="9" name="Group 9"/>
          <p:cNvGrpSpPr/>
          <p:nvPr/>
        </p:nvGrpSpPr>
        <p:grpSpPr>
          <a:xfrm>
            <a:off x="8016742" y="1766385"/>
            <a:ext cx="8471037" cy="7146134"/>
            <a:chOff x="-1706211" y="-4189554"/>
            <a:chExt cx="11294716" cy="9528180"/>
          </a:xfrm>
        </p:grpSpPr>
        <p:sp>
          <p:nvSpPr>
            <p:cNvPr id="10" name="TextBox 10"/>
            <p:cNvSpPr txBox="1"/>
            <p:nvPr/>
          </p:nvSpPr>
          <p:spPr>
            <a:xfrm>
              <a:off x="-1706211" y="-4189554"/>
              <a:ext cx="11099800" cy="7289176"/>
            </a:xfrm>
            <a:prstGeom prst="rect">
              <a:avLst/>
            </a:prstGeom>
          </p:spPr>
          <p:txBody>
            <a:bodyPr lIns="0" tIns="0" rIns="0" bIns="0" rtlCol="0" anchor="t">
              <a:spAutoFit/>
            </a:bodyPr>
            <a:lstStyle/>
            <a:p>
              <a:pPr marL="0" lvl="0" indent="0" algn="r" rtl="1">
                <a:lnSpc>
                  <a:spcPts val="10560"/>
                </a:lnSpc>
              </a:pPr>
              <a:r>
                <a:rPr lang="ar-EG" sz="9600" b="1" spc="-240" dirty="0">
                  <a:solidFill>
                    <a:srgbClr val="F9F7F3"/>
                  </a:solidFill>
                  <a:latin typeface="Courier New" panose="02070309020205020404" pitchFamily="49" charset="0"/>
                  <a:ea typeface="Garet Bold"/>
                  <a:cs typeface="Courier New" panose="02070309020205020404" pitchFamily="49" charset="0"/>
                  <a:sym typeface="Garet Bold"/>
                  <a:rtl/>
                </a:rPr>
                <a:t>الأغراض المستحدثة في شعر</a:t>
              </a:r>
              <a:r>
                <a:rPr lang="ar-IQ" sz="9600" b="1" spc="-240" dirty="0">
                  <a:solidFill>
                    <a:srgbClr val="F9F7F3"/>
                  </a:solidFill>
                  <a:latin typeface="Courier New" panose="02070309020205020404" pitchFamily="49" charset="0"/>
                  <a:ea typeface="Garet Bold"/>
                  <a:cs typeface="Courier New" panose="02070309020205020404" pitchFamily="49" charset="0"/>
                  <a:sym typeface="Garet Bold"/>
                  <a:rtl/>
                </a:rPr>
                <a:t> الاندلسي</a:t>
              </a:r>
              <a:r>
                <a:rPr lang="en-US" sz="9600" b="1" spc="-240" dirty="0">
                  <a:solidFill>
                    <a:srgbClr val="F9F7F3"/>
                  </a:solidFill>
                  <a:latin typeface="Courier New" panose="02070309020205020404" pitchFamily="49" charset="0"/>
                  <a:ea typeface="Garet Bold"/>
                  <a:cs typeface="Courier New" panose="02070309020205020404" pitchFamily="49" charset="0"/>
                  <a:sym typeface="Garet Bold"/>
                  <a:rtl/>
                </a:rPr>
                <a:t> </a:t>
              </a:r>
              <a:endParaRPr lang="ar-EG" sz="9600" b="1" spc="-240" dirty="0">
                <a:solidFill>
                  <a:srgbClr val="F9F7F3"/>
                </a:solidFill>
                <a:latin typeface="Courier New" panose="02070309020205020404" pitchFamily="49" charset="0"/>
                <a:ea typeface="Garet Bold"/>
                <a:cs typeface="Courier New" panose="02070309020205020404" pitchFamily="49" charset="0"/>
                <a:sym typeface="Garet Bold"/>
                <a:rtl/>
              </a:endParaRPr>
            </a:p>
          </p:txBody>
        </p:sp>
        <p:sp>
          <p:nvSpPr>
            <p:cNvPr id="11" name="TextBox 11"/>
            <p:cNvSpPr txBox="1"/>
            <p:nvPr/>
          </p:nvSpPr>
          <p:spPr>
            <a:xfrm>
              <a:off x="-1117599" y="4256363"/>
              <a:ext cx="10706104" cy="1082263"/>
            </a:xfrm>
            <a:prstGeom prst="rect">
              <a:avLst/>
            </a:prstGeom>
          </p:spPr>
          <p:txBody>
            <a:bodyPr wrap="square" lIns="0" tIns="0" rIns="0" bIns="0" rtlCol="0" anchor="t">
              <a:spAutoFit/>
            </a:bodyPr>
            <a:lstStyle/>
            <a:p>
              <a:pPr marL="0" lvl="0" indent="0" algn="r" rtl="1">
                <a:lnSpc>
                  <a:spcPts val="3120"/>
                </a:lnSpc>
              </a:pPr>
              <a:r>
                <a:rPr lang="ar-IQ" sz="3600" dirty="0">
                  <a:solidFill>
                    <a:srgbClr val="F9F7F3"/>
                  </a:solidFill>
                  <a:latin typeface="Helvetica World"/>
                  <a:ea typeface="Helvetica World"/>
                  <a:cs typeface="Helvetica World"/>
                  <a:sym typeface="Helvetica World"/>
                  <a:rtl/>
                </a:rPr>
                <a:t>تقديم :</a:t>
              </a:r>
              <a:endParaRPr lang="en-US" sz="3600" dirty="0">
                <a:solidFill>
                  <a:srgbClr val="F9F7F3"/>
                </a:solidFill>
                <a:latin typeface="Helvetica World"/>
                <a:ea typeface="Helvetica World"/>
                <a:cs typeface="Helvetica World"/>
                <a:sym typeface="Helvetica World"/>
                <a:rtl/>
              </a:endParaRPr>
            </a:p>
            <a:p>
              <a:pPr marL="0" lvl="0" indent="0" algn="r" rtl="1">
                <a:lnSpc>
                  <a:spcPts val="3120"/>
                </a:lnSpc>
              </a:pPr>
              <a:r>
                <a:rPr lang="ar-EG" sz="3600" dirty="0">
                  <a:solidFill>
                    <a:srgbClr val="F9F7F3"/>
                  </a:solidFill>
                  <a:latin typeface="Helvetica World"/>
                  <a:ea typeface="Helvetica World"/>
                  <a:cs typeface="Helvetica World"/>
                  <a:sym typeface="Helvetica World"/>
                  <a:rtl/>
                </a:rPr>
                <a:t>زينب عبد بشارة، سجى عباس كريم، شيدا محمد عباس</a:t>
              </a:r>
            </a:p>
          </p:txBody>
        </p:sp>
      </p:grpSp>
      <p:sp>
        <p:nvSpPr>
          <p:cNvPr id="13" name="Freeform 13"/>
          <p:cNvSpPr/>
          <p:nvPr/>
        </p:nvSpPr>
        <p:spPr>
          <a:xfrm flipH="1">
            <a:off x="16725900" y="66675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39F"/>
        </a:solidFill>
        <a:effectLst/>
      </p:bgPr>
    </p:bg>
    <p:spTree>
      <p:nvGrpSpPr>
        <p:cNvPr id="1" name=""/>
        <p:cNvGrpSpPr/>
        <p:nvPr/>
      </p:nvGrpSpPr>
      <p:grpSpPr>
        <a:xfrm>
          <a:off x="0" y="0"/>
          <a:ext cx="0" cy="0"/>
          <a:chOff x="0" y="0"/>
          <a:chExt cx="0" cy="0"/>
        </a:xfrm>
      </p:grpSpPr>
      <p:sp>
        <p:nvSpPr>
          <p:cNvPr id="2" name="TextBox 2"/>
          <p:cNvSpPr txBox="1"/>
          <p:nvPr/>
        </p:nvSpPr>
        <p:spPr>
          <a:xfrm>
            <a:off x="8521669" y="742950"/>
            <a:ext cx="9099582" cy="9902647"/>
          </a:xfrm>
          <a:prstGeom prst="rect">
            <a:avLst/>
          </a:prstGeom>
        </p:spPr>
        <p:txBody>
          <a:bodyPr wrap="square" lIns="0" tIns="0" rIns="0" bIns="0" rtlCol="0" anchor="t">
            <a:spAutoFit/>
          </a:bodyPr>
          <a:lstStyle/>
          <a:p>
            <a:pPr marL="0" lvl="0" indent="0" algn="r" rtl="1">
              <a:lnSpc>
                <a:spcPts val="8359"/>
              </a:lnSpc>
            </a:pPr>
            <a:r>
              <a:rPr lang="ar-EG" sz="6000" b="1" spc="-189" dirty="0">
                <a:solidFill>
                  <a:srgbClr val="016D41"/>
                </a:solidFill>
                <a:latin typeface="Courier New" panose="02070309020205020404" pitchFamily="49" charset="0"/>
                <a:ea typeface="Garet Bold"/>
                <a:cs typeface="Courier New" panose="02070309020205020404" pitchFamily="49" charset="0"/>
                <a:sym typeface="Garet Bold"/>
                <a:rtl/>
              </a:rPr>
              <a:t>رثاء المدن في الشعر الأندلسي</a:t>
            </a:r>
            <a:endParaRPr lang="ar-IQ" sz="6000" b="1" spc="-189" dirty="0">
              <a:solidFill>
                <a:srgbClr val="016D41"/>
              </a:solidFill>
              <a:latin typeface="Courier New" panose="02070309020205020404" pitchFamily="49" charset="0"/>
              <a:ea typeface="Garet Bold"/>
              <a:cs typeface="Courier New" panose="02070309020205020404" pitchFamily="49" charset="0"/>
              <a:sym typeface="Garet Bold"/>
              <a:rtl/>
            </a:endParaRPr>
          </a:p>
          <a:p>
            <a:pPr algn="r"/>
            <a:r>
              <a:rPr lang="ar-SA" sz="3600" dirty="0">
                <a:solidFill>
                  <a:schemeClr val="tx1">
                    <a:lumMod val="95000"/>
                    <a:lumOff val="5000"/>
                  </a:schemeClr>
                </a:solidFill>
              </a:rPr>
              <a:t>الرثاء غرض شعري قديم عند العرب، يقوم على إظهار الحزن وذكر المناقب، كما في رثاء الخنساء لأخيها صخر.</a:t>
            </a:r>
            <a:endParaRPr lang="en-US" sz="3600" dirty="0">
              <a:solidFill>
                <a:schemeClr val="tx1">
                  <a:lumMod val="95000"/>
                  <a:lumOff val="5000"/>
                </a:schemeClr>
              </a:solidFill>
            </a:endParaRPr>
          </a:p>
          <a:p>
            <a:pPr algn="r"/>
            <a:r>
              <a:rPr lang="ar-SA" sz="3600" dirty="0">
                <a:solidFill>
                  <a:schemeClr val="tx1">
                    <a:lumMod val="95000"/>
                    <a:lumOff val="5000"/>
                  </a:schemeClr>
                </a:solidFill>
              </a:rPr>
              <a:t>انتقل هذا الفن إلى الأندلس، لكنه شهد تحولًا نوعيًا، إذ لم يعد مقصورًا على رثاء الأفراد، بل اتسع ليشمل رثاء المدن والممالك.</a:t>
            </a:r>
            <a:endParaRPr lang="en-US" sz="3600" dirty="0">
              <a:solidFill>
                <a:schemeClr val="tx1">
                  <a:lumMod val="95000"/>
                  <a:lumOff val="5000"/>
                </a:schemeClr>
              </a:solidFill>
            </a:endParaRPr>
          </a:p>
          <a:p>
            <a:pPr algn="r"/>
            <a:r>
              <a:rPr lang="ar-SA" sz="3600" dirty="0">
                <a:solidFill>
                  <a:schemeClr val="tx1">
                    <a:lumMod val="95000"/>
                    <a:lumOff val="5000"/>
                  </a:schemeClr>
                </a:solidFill>
              </a:rPr>
              <a:t>ارتبط هذا التحول بالواقع التاريخي، حيث أخذت المدن الأندلسية تسقط تباعًا بيد الإسبان.</a:t>
            </a:r>
            <a:endParaRPr lang="en-US" sz="3600" dirty="0">
              <a:solidFill>
                <a:schemeClr val="tx1">
                  <a:lumMod val="95000"/>
                  <a:lumOff val="5000"/>
                </a:schemeClr>
              </a:solidFill>
            </a:endParaRPr>
          </a:p>
          <a:p>
            <a:pPr algn="r"/>
            <a:r>
              <a:rPr lang="ar-SA" sz="3600" dirty="0">
                <a:solidFill>
                  <a:schemeClr val="tx1">
                    <a:lumMod val="95000"/>
                    <a:lumOff val="5000"/>
                  </a:schemeClr>
                </a:solidFill>
              </a:rPr>
              <a:t>من أبرز الأحداث:</a:t>
            </a:r>
            <a:endParaRPr lang="en-US" sz="3600" dirty="0">
              <a:solidFill>
                <a:schemeClr val="tx1">
                  <a:lumMod val="95000"/>
                  <a:lumOff val="5000"/>
                </a:schemeClr>
              </a:solidFill>
            </a:endParaRPr>
          </a:p>
          <a:p>
            <a:pPr algn="r"/>
            <a:r>
              <a:rPr lang="ar-SA" sz="3600" dirty="0">
                <a:solidFill>
                  <a:schemeClr val="tx1">
                    <a:lumMod val="95000"/>
                    <a:lumOff val="5000"/>
                  </a:schemeClr>
                </a:solidFill>
              </a:rPr>
              <a:t>سقوط طليطلة (478هـ)</a:t>
            </a:r>
            <a:endParaRPr lang="en-US" sz="3600" dirty="0">
              <a:solidFill>
                <a:schemeClr val="tx1">
                  <a:lumMod val="95000"/>
                  <a:lumOff val="5000"/>
                </a:schemeClr>
              </a:solidFill>
            </a:endParaRPr>
          </a:p>
          <a:p>
            <a:pPr algn="r"/>
            <a:r>
              <a:rPr lang="ar-SA" sz="3600" dirty="0">
                <a:solidFill>
                  <a:schemeClr val="tx1">
                    <a:lumMod val="95000"/>
                    <a:lumOff val="5000"/>
                  </a:schemeClr>
                </a:solidFill>
              </a:rPr>
              <a:t>سقوط غرناطة (897هـ) وانتهاء الحكم الإسلامي</a:t>
            </a:r>
            <a:endParaRPr lang="en-US" sz="3600" dirty="0">
              <a:solidFill>
                <a:schemeClr val="tx1">
                  <a:lumMod val="95000"/>
                  <a:lumOff val="5000"/>
                </a:schemeClr>
              </a:solidFill>
            </a:endParaRPr>
          </a:p>
          <a:p>
            <a:pPr algn="r"/>
            <a:r>
              <a:rPr lang="ar-SA" sz="3600" dirty="0">
                <a:solidFill>
                  <a:schemeClr val="tx1">
                    <a:lumMod val="95000"/>
                    <a:lumOff val="5000"/>
                  </a:schemeClr>
                </a:solidFill>
              </a:rPr>
              <a:t> وهكذا نشأ رثاء المدن بوصفه تعبيرًا جماعيًا عن الفقد الحضاري والسياسي.</a:t>
            </a:r>
            <a:endParaRPr lang="en-US" sz="3600" dirty="0">
              <a:solidFill>
                <a:schemeClr val="tx1">
                  <a:lumMod val="95000"/>
                  <a:lumOff val="5000"/>
                </a:schemeClr>
              </a:solidFill>
            </a:endParaRPr>
          </a:p>
          <a:p>
            <a:pPr marL="0" lvl="0" indent="0" algn="r" rtl="1">
              <a:lnSpc>
                <a:spcPts val="8359"/>
              </a:lnSpc>
            </a:pPr>
            <a:endParaRPr lang="ar-EG" sz="7599" b="1" spc="-189" dirty="0">
              <a:solidFill>
                <a:srgbClr val="016D41"/>
              </a:solidFill>
              <a:latin typeface="Courier New" panose="02070309020205020404" pitchFamily="49" charset="0"/>
              <a:ea typeface="Garet Bold"/>
              <a:cs typeface="Courier New" panose="02070309020205020404" pitchFamily="49" charset="0"/>
              <a:sym typeface="Garet Bold"/>
              <a:rtl/>
            </a:endParaRPr>
          </a:p>
        </p:txBody>
      </p:sp>
      <p:grpSp>
        <p:nvGrpSpPr>
          <p:cNvPr id="4" name="Group 4"/>
          <p:cNvGrpSpPr/>
          <p:nvPr/>
        </p:nvGrpSpPr>
        <p:grpSpPr>
          <a:xfrm>
            <a:off x="-6259296" y="-8101220"/>
            <a:ext cx="14641296" cy="17734061"/>
            <a:chOff x="0" y="0"/>
            <a:chExt cx="20334528" cy="23645414"/>
          </a:xfrm>
        </p:grpSpPr>
        <p:grpSp>
          <p:nvGrpSpPr>
            <p:cNvPr id="5" name="Group 5"/>
            <p:cNvGrpSpPr/>
            <p:nvPr/>
          </p:nvGrpSpPr>
          <p:grpSpPr>
            <a:xfrm rot="-7458190">
              <a:off x="611998" y="5080128"/>
              <a:ext cx="18147848" cy="11069594"/>
              <a:chOff x="0" y="0"/>
              <a:chExt cx="1476351" cy="900526"/>
            </a:xfrm>
          </p:grpSpPr>
          <p:sp>
            <p:nvSpPr>
              <p:cNvPr id="6" name="Freeform 6"/>
              <p:cNvSpPr/>
              <p:nvPr/>
            </p:nvSpPr>
            <p:spPr>
              <a:xfrm>
                <a:off x="0" y="0"/>
                <a:ext cx="1476351" cy="900526"/>
              </a:xfrm>
              <a:custGeom>
                <a:avLst/>
                <a:gdLst/>
                <a:ahLst/>
                <a:cxnLst/>
                <a:rect l="l" t="t" r="r" b="b"/>
                <a:pathLst>
                  <a:path w="1476351" h="900526">
                    <a:moveTo>
                      <a:pt x="1476351" y="0"/>
                    </a:moveTo>
                    <a:lnTo>
                      <a:pt x="0" y="0"/>
                    </a:lnTo>
                    <a:lnTo>
                      <a:pt x="0" y="900526"/>
                    </a:lnTo>
                    <a:lnTo>
                      <a:pt x="1476351" y="900526"/>
                    </a:lnTo>
                    <a:close/>
                  </a:path>
                </a:pathLst>
              </a:custGeom>
              <a:solidFill>
                <a:srgbClr val="016D41"/>
              </a:solidFill>
              <a:ln cap="sq">
                <a:noFill/>
                <a:prstDash val="solid"/>
                <a:miter/>
              </a:ln>
            </p:spPr>
          </p:sp>
          <p:sp>
            <p:nvSpPr>
              <p:cNvPr id="7" name="TextBox 7"/>
              <p:cNvSpPr txBox="1"/>
              <p:nvPr/>
            </p:nvSpPr>
            <p:spPr>
              <a:xfrm>
                <a:off x="0" y="-171450"/>
                <a:ext cx="1476351" cy="1071976"/>
              </a:xfrm>
              <a:prstGeom prst="rect">
                <a:avLst/>
              </a:prstGeom>
            </p:spPr>
            <p:txBody>
              <a:bodyPr lIns="123349" tIns="123349" rIns="123349" bIns="123349" rtlCol="0" anchor="ctr"/>
              <a:lstStyle/>
              <a:p>
                <a:pPr marL="0" lvl="0" indent="0" algn="ctr" rtl="1">
                  <a:lnSpc>
                    <a:spcPts val="11200"/>
                  </a:lnSpc>
                  <a:spcBef>
                    <a:spcPct val="0"/>
                  </a:spcBef>
                </a:pPr>
                <a:endParaRPr/>
              </a:p>
            </p:txBody>
          </p:sp>
        </p:grpSp>
        <p:grpSp>
          <p:nvGrpSpPr>
            <p:cNvPr id="8" name="Group 8"/>
            <p:cNvGrpSpPr>
              <a:grpSpLocks noChangeAspect="1"/>
            </p:cNvGrpSpPr>
            <p:nvPr/>
          </p:nvGrpSpPr>
          <p:grpSpPr>
            <a:xfrm rot="-5400000">
              <a:off x="9264912" y="12575798"/>
              <a:ext cx="11069639" cy="11069594"/>
              <a:chOff x="0" y="0"/>
              <a:chExt cx="6350000" cy="6349975"/>
            </a:xfrm>
          </p:grpSpPr>
          <p:sp>
            <p:nvSpPr>
              <p:cNvPr id="9" name="Freeform 9"/>
              <p:cNvSpPr/>
              <p:nvPr/>
            </p:nvSpPr>
            <p:spPr>
              <a:xfrm>
                <a:off x="0" y="0"/>
                <a:ext cx="6350000" cy="6349974"/>
              </a:xfrm>
              <a:custGeom>
                <a:avLst/>
                <a:gdLst/>
                <a:ahLst/>
                <a:cxnLst/>
                <a:rect l="l" t="t" r="r" b="b"/>
                <a:pathLst>
                  <a:path w="6350000" h="6349974">
                    <a:moveTo>
                      <a:pt x="0" y="3175025"/>
                    </a:moveTo>
                    <a:cubicBezTo>
                      <a:pt x="0" y="4928451"/>
                      <a:pt x="1421524" y="6349974"/>
                      <a:pt x="3175000" y="6349974"/>
                    </a:cubicBezTo>
                    <a:cubicBezTo>
                      <a:pt x="4928501" y="6349974"/>
                      <a:pt x="6350000" y="4928451"/>
                      <a:pt x="6350000" y="3175025"/>
                    </a:cubicBezTo>
                    <a:cubicBezTo>
                      <a:pt x="6350000" y="1421511"/>
                      <a:pt x="4928502" y="0"/>
                      <a:pt x="3175000" y="0"/>
                    </a:cubicBezTo>
                    <a:cubicBezTo>
                      <a:pt x="1421498" y="0"/>
                      <a:pt x="0" y="1421511"/>
                      <a:pt x="0" y="3175025"/>
                    </a:cubicBezTo>
                    <a:close/>
                  </a:path>
                </a:pathLst>
              </a:custGeom>
              <a:solidFill>
                <a:srgbClr val="016D41"/>
              </a:solidFill>
            </p:spPr>
          </p:sp>
        </p:grpSp>
        <p:grpSp>
          <p:nvGrpSpPr>
            <p:cNvPr id="10" name="Group 10"/>
            <p:cNvGrpSpPr/>
            <p:nvPr/>
          </p:nvGrpSpPr>
          <p:grpSpPr>
            <a:xfrm>
              <a:off x="10208681" y="13519545"/>
              <a:ext cx="9182100" cy="9182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2"/>
                <a:stretch>
                  <a:fillRect/>
                </a:stretch>
              </a:blipFill>
            </p:spPr>
            <p:txBody>
              <a:bodyPr/>
              <a:lstStyle/>
              <a:p>
                <a:endParaRPr lang="en-US" dirty="0"/>
              </a:p>
            </p:txBody>
          </p:sp>
        </p:gr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7F3"/>
        </a:solidFill>
        <a:effectLst/>
      </p:bgPr>
    </p:bg>
    <p:spTree>
      <p:nvGrpSpPr>
        <p:cNvPr id="1" name=""/>
        <p:cNvGrpSpPr/>
        <p:nvPr/>
      </p:nvGrpSpPr>
      <p:grpSpPr>
        <a:xfrm>
          <a:off x="0" y="0"/>
          <a:ext cx="0" cy="0"/>
          <a:chOff x="0" y="0"/>
          <a:chExt cx="0" cy="0"/>
        </a:xfrm>
      </p:grpSpPr>
      <p:sp>
        <p:nvSpPr>
          <p:cNvPr id="2" name="TextBox 2"/>
          <p:cNvSpPr txBox="1"/>
          <p:nvPr/>
        </p:nvSpPr>
        <p:spPr>
          <a:xfrm>
            <a:off x="6115050" y="742950"/>
            <a:ext cx="11506200" cy="1100238"/>
          </a:xfrm>
          <a:prstGeom prst="rect">
            <a:avLst/>
          </a:prstGeom>
        </p:spPr>
        <p:txBody>
          <a:bodyPr lIns="0" tIns="0" rIns="0" bIns="0" rtlCol="0" anchor="t">
            <a:spAutoFit/>
          </a:bodyPr>
          <a:lstStyle/>
          <a:p>
            <a:pPr marL="0" lvl="0" indent="0" algn="r" rtl="1">
              <a:lnSpc>
                <a:spcPts val="8359"/>
              </a:lnSpc>
            </a:pPr>
            <a:r>
              <a:rPr lang="ar-EG" sz="7599" b="1" spc="-189" dirty="0">
                <a:solidFill>
                  <a:srgbClr val="C19B2D"/>
                </a:solidFill>
                <a:latin typeface="Dubai" panose="020B0503030403030204" pitchFamily="34" charset="-78"/>
                <a:ea typeface="Garet Bold"/>
                <a:cs typeface="Dubai" panose="020B0503030403030204" pitchFamily="34" charset="-78"/>
                <a:sym typeface="Garet Bold"/>
                <a:rtl/>
              </a:rPr>
              <a:t>رثاء المدن</a:t>
            </a:r>
          </a:p>
        </p:txBody>
      </p:sp>
      <p:grpSp>
        <p:nvGrpSpPr>
          <p:cNvPr id="3" name="Group 3"/>
          <p:cNvGrpSpPr/>
          <p:nvPr/>
        </p:nvGrpSpPr>
        <p:grpSpPr>
          <a:xfrm>
            <a:off x="13611225" y="4248150"/>
            <a:ext cx="4010025" cy="2109946"/>
            <a:chOff x="0" y="0"/>
            <a:chExt cx="5346700" cy="2813262"/>
          </a:xfrm>
        </p:grpSpPr>
        <p:sp>
          <p:nvSpPr>
            <p:cNvPr id="4" name="TextBox 4"/>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الحزن</a:t>
              </a:r>
            </a:p>
          </p:txBody>
        </p:sp>
        <p:sp>
          <p:nvSpPr>
            <p:cNvPr id="5" name="TextBox 5"/>
            <p:cNvSpPr txBox="1"/>
            <p:nvPr/>
          </p:nvSpPr>
          <p:spPr>
            <a:xfrm>
              <a:off x="0" y="809413"/>
              <a:ext cx="5346700" cy="20038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تعكس قصائد الرثاء </a:t>
              </a:r>
              <a:r>
                <a:rPr lang="ar-EG" sz="2799" b="1">
                  <a:solidFill>
                    <a:srgbClr val="016D41"/>
                  </a:solidFill>
                  <a:latin typeface="Helvetica World Bold"/>
                  <a:ea typeface="Helvetica World Bold"/>
                  <a:cs typeface="Helvetica World Bold"/>
                  <a:sym typeface="Helvetica World Bold"/>
                  <a:rtl/>
                </a:rPr>
                <a:t>الألم العميق</a:t>
              </a:r>
              <a:r>
                <a:rPr lang="ar-EG" sz="2799">
                  <a:solidFill>
                    <a:srgbClr val="016D41"/>
                  </a:solidFill>
                  <a:latin typeface="Helvetica World"/>
                  <a:ea typeface="Helvetica World"/>
                  <a:cs typeface="Helvetica World"/>
                  <a:sym typeface="Helvetica World"/>
                  <a:rtl/>
                </a:rPr>
                <a:t> لفقدان المدن الأندلسية، وتجسد مشاعر الفراق والفقد.</a:t>
              </a:r>
            </a:p>
          </p:txBody>
        </p:sp>
      </p:grpSp>
      <p:grpSp>
        <p:nvGrpSpPr>
          <p:cNvPr id="6" name="Group 6"/>
          <p:cNvGrpSpPr/>
          <p:nvPr/>
        </p:nvGrpSpPr>
        <p:grpSpPr>
          <a:xfrm>
            <a:off x="7858125" y="4248150"/>
            <a:ext cx="4010025" cy="2109946"/>
            <a:chOff x="0" y="0"/>
            <a:chExt cx="5346700" cy="2813262"/>
          </a:xfrm>
        </p:grpSpPr>
        <p:sp>
          <p:nvSpPr>
            <p:cNvPr id="7" name="TextBox 7"/>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الألم</a:t>
              </a:r>
            </a:p>
          </p:txBody>
        </p:sp>
        <p:sp>
          <p:nvSpPr>
            <p:cNvPr id="8" name="TextBox 8"/>
            <p:cNvSpPr txBox="1"/>
            <p:nvPr/>
          </p:nvSpPr>
          <p:spPr>
            <a:xfrm>
              <a:off x="0" y="809413"/>
              <a:ext cx="5346700" cy="20038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تنقل الكلمات </a:t>
              </a:r>
              <a:r>
                <a:rPr lang="ar-EG" sz="2799" b="1">
                  <a:solidFill>
                    <a:srgbClr val="016D41"/>
                  </a:solidFill>
                  <a:latin typeface="Helvetica World Bold"/>
                  <a:ea typeface="Helvetica World Bold"/>
                  <a:cs typeface="Helvetica World Bold"/>
                  <a:sym typeface="Helvetica World Bold"/>
                  <a:rtl/>
                </a:rPr>
                <a:t>حساسية عاطفية</a:t>
              </a:r>
              <a:r>
                <a:rPr lang="ar-EG" sz="2799">
                  <a:solidFill>
                    <a:srgbClr val="016D41"/>
                  </a:solidFill>
                  <a:latin typeface="Helvetica World"/>
                  <a:ea typeface="Helvetica World"/>
                  <a:cs typeface="Helvetica World"/>
                  <a:sym typeface="Helvetica World"/>
                  <a:rtl/>
                </a:rPr>
                <a:t> قوية، مشيرة إلى المآسي التي عانت منها الأندلس خلال الحروب.</a:t>
              </a:r>
            </a:p>
          </p:txBody>
        </p:sp>
      </p:grpSp>
      <p:grpSp>
        <p:nvGrpSpPr>
          <p:cNvPr id="9" name="Group 9"/>
          <p:cNvGrpSpPr/>
          <p:nvPr/>
        </p:nvGrpSpPr>
        <p:grpSpPr>
          <a:xfrm>
            <a:off x="2105025" y="4248150"/>
            <a:ext cx="4010025" cy="2109946"/>
            <a:chOff x="0" y="0"/>
            <a:chExt cx="5346700" cy="2813262"/>
          </a:xfrm>
        </p:grpSpPr>
        <p:sp>
          <p:nvSpPr>
            <p:cNvPr id="10" name="TextBox 10"/>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الصدق العاطفي</a:t>
              </a:r>
            </a:p>
          </p:txBody>
        </p:sp>
        <p:sp>
          <p:nvSpPr>
            <p:cNvPr id="11" name="TextBox 11"/>
            <p:cNvSpPr txBox="1"/>
            <p:nvPr/>
          </p:nvSpPr>
          <p:spPr>
            <a:xfrm>
              <a:off x="0" y="809413"/>
              <a:ext cx="5346700" cy="20038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يمزج الشاعر بين </a:t>
              </a:r>
              <a:r>
                <a:rPr lang="ar-EG" sz="2799" b="1">
                  <a:solidFill>
                    <a:srgbClr val="016D41"/>
                  </a:solidFill>
                  <a:latin typeface="Helvetica World Bold"/>
                  <a:ea typeface="Helvetica World Bold"/>
                  <a:cs typeface="Helvetica World Bold"/>
                  <a:sym typeface="Helvetica World Bold"/>
                  <a:rtl/>
                </a:rPr>
                <a:t>الذكريات</a:t>
              </a:r>
              <a:r>
                <a:rPr lang="ar-EG" sz="2799">
                  <a:solidFill>
                    <a:srgbClr val="016D41"/>
                  </a:solidFill>
                  <a:latin typeface="Helvetica World"/>
                  <a:ea typeface="Helvetica World"/>
                  <a:cs typeface="Helvetica World"/>
                  <a:sym typeface="Helvetica World"/>
                  <a:rtl/>
                </a:rPr>
                <a:t> والألم، مما يعكس تجربة مؤلمة مع فقدان الهوية الثقافية.</a:t>
              </a:r>
            </a:p>
          </p:txBody>
        </p:sp>
      </p:grpSp>
      <p:sp>
        <p:nvSpPr>
          <p:cNvPr id="12" name="Freeform 12"/>
          <p:cNvSpPr/>
          <p:nvPr/>
        </p:nvSpPr>
        <p:spPr>
          <a:xfrm flipH="1">
            <a:off x="666750" y="66675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2"/>
                </a:ext>
              </a:extLst>
            </a:blip>
            <a:stretch>
              <a:fillRect/>
            </a:stretch>
          </a:blipFill>
        </p:spPr>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6D4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057648"/>
            <a:ext cx="7191375" cy="2171704"/>
            <a:chOff x="0" y="0"/>
            <a:chExt cx="9588500" cy="2895606"/>
          </a:xfrm>
        </p:grpSpPr>
        <p:sp>
          <p:nvSpPr>
            <p:cNvPr id="3" name="TextBox 3"/>
            <p:cNvSpPr txBox="1"/>
            <p:nvPr/>
          </p:nvSpPr>
          <p:spPr>
            <a:xfrm>
              <a:off x="0" y="95250"/>
              <a:ext cx="9588500" cy="1692068"/>
            </a:xfrm>
            <a:prstGeom prst="rect">
              <a:avLst/>
            </a:prstGeom>
          </p:spPr>
          <p:txBody>
            <a:bodyPr lIns="0" tIns="0" rIns="0" bIns="0" rtlCol="0" anchor="t">
              <a:spAutoFit/>
            </a:bodyPr>
            <a:lstStyle/>
            <a:p>
              <a:pPr marL="0" lvl="0" indent="0" algn="r" rtl="1">
                <a:lnSpc>
                  <a:spcPts val="9680"/>
                </a:lnSpc>
              </a:pPr>
              <a:r>
                <a:rPr lang="ar-EG" sz="8800" b="1" spc="-220" dirty="0">
                  <a:solidFill>
                    <a:srgbClr val="F9F7F3"/>
                  </a:solidFill>
                  <a:latin typeface="Courier New" panose="02070309020205020404" pitchFamily="49" charset="0"/>
                  <a:ea typeface="Garet Bold"/>
                  <a:cs typeface="Courier New" panose="02070309020205020404" pitchFamily="49" charset="0"/>
                  <a:sym typeface="Garet Bold"/>
                  <a:rtl/>
                </a:rPr>
                <a:t>شكراً</a:t>
              </a:r>
            </a:p>
          </p:txBody>
        </p:sp>
        <p:sp>
          <p:nvSpPr>
            <p:cNvPr id="4" name="TextBox 4"/>
            <p:cNvSpPr txBox="1"/>
            <p:nvPr/>
          </p:nvSpPr>
          <p:spPr>
            <a:xfrm>
              <a:off x="0" y="2045340"/>
              <a:ext cx="9588500" cy="850266"/>
            </a:xfrm>
            <a:prstGeom prst="rect">
              <a:avLst/>
            </a:prstGeom>
          </p:spPr>
          <p:txBody>
            <a:bodyPr lIns="0" tIns="0" rIns="0" bIns="0" rtlCol="0" anchor="t">
              <a:spAutoFit/>
            </a:bodyPr>
            <a:lstStyle/>
            <a:p>
              <a:pPr marL="0" lvl="0" indent="0" algn="r" rtl="1">
                <a:lnSpc>
                  <a:spcPts val="4679"/>
                </a:lnSpc>
              </a:pPr>
              <a:r>
                <a:rPr lang="ar-EG" sz="3599" b="1">
                  <a:solidFill>
                    <a:srgbClr val="F9F7F3"/>
                  </a:solidFill>
                  <a:latin typeface="Helvetica World Bold"/>
                  <a:ea typeface="Helvetica World Bold"/>
                  <a:cs typeface="Helvetica World Bold"/>
                  <a:sym typeface="Helvetica World Bold"/>
                  <a:rtl/>
                </a:rPr>
                <a:t>لحسن استماعكم</a:t>
              </a:r>
            </a:p>
          </p:txBody>
        </p:sp>
      </p:grpSp>
      <p:grpSp>
        <p:nvGrpSpPr>
          <p:cNvPr id="5" name="Group 5"/>
          <p:cNvGrpSpPr/>
          <p:nvPr/>
        </p:nvGrpSpPr>
        <p:grpSpPr>
          <a:xfrm>
            <a:off x="10024843" y="-5630646"/>
            <a:ext cx="17734061" cy="15250896"/>
            <a:chOff x="0" y="0"/>
            <a:chExt cx="23645414" cy="20334528"/>
          </a:xfrm>
        </p:grpSpPr>
        <p:grpSp>
          <p:nvGrpSpPr>
            <p:cNvPr id="6" name="Group 6"/>
            <p:cNvGrpSpPr/>
            <p:nvPr/>
          </p:nvGrpSpPr>
          <p:grpSpPr>
            <a:xfrm rot="-2058190">
              <a:off x="3956564" y="4151125"/>
              <a:ext cx="18147848" cy="11069594"/>
              <a:chOff x="0" y="0"/>
              <a:chExt cx="1476351" cy="900526"/>
            </a:xfrm>
          </p:grpSpPr>
          <p:sp>
            <p:nvSpPr>
              <p:cNvPr id="7" name="Freeform 7"/>
              <p:cNvSpPr/>
              <p:nvPr/>
            </p:nvSpPr>
            <p:spPr>
              <a:xfrm>
                <a:off x="0" y="0"/>
                <a:ext cx="1476351" cy="900526"/>
              </a:xfrm>
              <a:custGeom>
                <a:avLst/>
                <a:gdLst/>
                <a:ahLst/>
                <a:cxnLst/>
                <a:rect l="l" t="t" r="r" b="b"/>
                <a:pathLst>
                  <a:path w="1476351" h="900526">
                    <a:moveTo>
                      <a:pt x="1476351" y="0"/>
                    </a:moveTo>
                    <a:lnTo>
                      <a:pt x="0" y="0"/>
                    </a:lnTo>
                    <a:lnTo>
                      <a:pt x="0" y="900526"/>
                    </a:lnTo>
                    <a:lnTo>
                      <a:pt x="1476351" y="900526"/>
                    </a:lnTo>
                    <a:close/>
                  </a:path>
                </a:pathLst>
              </a:custGeom>
              <a:solidFill>
                <a:srgbClr val="D4C39F"/>
              </a:solidFill>
              <a:ln cap="sq">
                <a:noFill/>
                <a:prstDash val="solid"/>
                <a:miter/>
              </a:ln>
            </p:spPr>
          </p:sp>
          <p:sp>
            <p:nvSpPr>
              <p:cNvPr id="8" name="TextBox 8"/>
              <p:cNvSpPr txBox="1"/>
              <p:nvPr/>
            </p:nvSpPr>
            <p:spPr>
              <a:xfrm>
                <a:off x="0" y="-171450"/>
                <a:ext cx="1476351" cy="1071976"/>
              </a:xfrm>
              <a:prstGeom prst="rect">
                <a:avLst/>
              </a:prstGeom>
            </p:spPr>
            <p:txBody>
              <a:bodyPr lIns="123349" tIns="123349" rIns="123349" bIns="123349" rtlCol="0" anchor="ctr"/>
              <a:lstStyle/>
              <a:p>
                <a:pPr marL="0" lvl="0" indent="0" algn="ctr" rtl="1">
                  <a:lnSpc>
                    <a:spcPts val="11200"/>
                  </a:lnSpc>
                  <a:spcBef>
                    <a:spcPct val="0"/>
                  </a:spcBef>
                </a:pPr>
                <a:endParaRPr/>
              </a:p>
            </p:txBody>
          </p:sp>
        </p:grpSp>
        <p:grpSp>
          <p:nvGrpSpPr>
            <p:cNvPr id="9" name="Group 9"/>
            <p:cNvGrpSpPr>
              <a:grpSpLocks noChangeAspect="1"/>
            </p:cNvGrpSpPr>
            <p:nvPr/>
          </p:nvGrpSpPr>
          <p:grpSpPr>
            <a:xfrm>
              <a:off x="0" y="9264934"/>
              <a:ext cx="11069639" cy="11069594"/>
              <a:chOff x="0" y="0"/>
              <a:chExt cx="6350000" cy="6349975"/>
            </a:xfrm>
          </p:grpSpPr>
          <p:sp>
            <p:nvSpPr>
              <p:cNvPr id="10" name="Freeform 10"/>
              <p:cNvSpPr/>
              <p:nvPr/>
            </p:nvSpPr>
            <p:spPr>
              <a:xfrm>
                <a:off x="0" y="0"/>
                <a:ext cx="6350000" cy="6349974"/>
              </a:xfrm>
              <a:custGeom>
                <a:avLst/>
                <a:gdLst/>
                <a:ahLst/>
                <a:cxnLst/>
                <a:rect l="l" t="t" r="r" b="b"/>
                <a:pathLst>
                  <a:path w="6350000" h="6349974">
                    <a:moveTo>
                      <a:pt x="0" y="3175025"/>
                    </a:moveTo>
                    <a:cubicBezTo>
                      <a:pt x="0" y="4928451"/>
                      <a:pt x="1421524" y="6349974"/>
                      <a:pt x="3175000" y="6349974"/>
                    </a:cubicBezTo>
                    <a:cubicBezTo>
                      <a:pt x="4928501" y="6349974"/>
                      <a:pt x="6350000" y="4928451"/>
                      <a:pt x="6350000" y="3175025"/>
                    </a:cubicBezTo>
                    <a:cubicBezTo>
                      <a:pt x="6350000" y="1421511"/>
                      <a:pt x="4928502" y="0"/>
                      <a:pt x="3175000" y="0"/>
                    </a:cubicBezTo>
                    <a:cubicBezTo>
                      <a:pt x="1421498" y="0"/>
                      <a:pt x="0" y="1421511"/>
                      <a:pt x="0" y="3175025"/>
                    </a:cubicBezTo>
                    <a:close/>
                  </a:path>
                </a:pathLst>
              </a:custGeom>
              <a:solidFill>
                <a:srgbClr val="D4C39F"/>
              </a:solidFill>
            </p:spPr>
          </p:sp>
        </p:grpSp>
        <p:grpSp>
          <p:nvGrpSpPr>
            <p:cNvPr id="11" name="Group 11"/>
            <p:cNvGrpSpPr/>
            <p:nvPr/>
          </p:nvGrpSpPr>
          <p:grpSpPr>
            <a:xfrm>
              <a:off x="943769" y="10208681"/>
              <a:ext cx="9182100" cy="9182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2"/>
                <a:stretch>
                  <a:fillRect/>
                </a:stretch>
              </a:blipFill>
            </p:spPr>
          </p:sp>
        </p:gr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4C39F"/>
        </a:solidFill>
        <a:effectLst/>
      </p:bgPr>
    </p:bg>
    <p:spTree>
      <p:nvGrpSpPr>
        <p:cNvPr id="1" name=""/>
        <p:cNvGrpSpPr/>
        <p:nvPr/>
      </p:nvGrpSpPr>
      <p:grpSpPr>
        <a:xfrm>
          <a:off x="0" y="0"/>
          <a:ext cx="0" cy="0"/>
          <a:chOff x="0" y="0"/>
          <a:chExt cx="0" cy="0"/>
        </a:xfrm>
      </p:grpSpPr>
      <p:sp>
        <p:nvSpPr>
          <p:cNvPr id="2" name="TextBox 2"/>
          <p:cNvSpPr txBox="1"/>
          <p:nvPr/>
        </p:nvSpPr>
        <p:spPr>
          <a:xfrm>
            <a:off x="6324600" y="666750"/>
            <a:ext cx="11563350" cy="3216265"/>
          </a:xfrm>
          <a:prstGeom prst="rect">
            <a:avLst/>
          </a:prstGeom>
        </p:spPr>
        <p:txBody>
          <a:bodyPr wrap="square" lIns="0" tIns="0" rIns="0" bIns="0" rtlCol="0" anchor="t">
            <a:spAutoFit/>
          </a:bodyPr>
          <a:lstStyle/>
          <a:p>
            <a:pPr marL="0" lvl="0" indent="0" algn="r" rtl="1">
              <a:lnSpc>
                <a:spcPts val="8359"/>
              </a:lnSpc>
            </a:pPr>
            <a:r>
              <a:rPr lang="ar-EG" sz="6600" b="1" spc="-189" dirty="0">
                <a:solidFill>
                  <a:srgbClr val="016D41"/>
                </a:solidFill>
                <a:latin typeface="Courier New" panose="02070309020205020404" pitchFamily="49" charset="0"/>
                <a:ea typeface="Garet Bold"/>
                <a:cs typeface="Courier New" panose="02070309020205020404" pitchFamily="49" charset="0"/>
                <a:sym typeface="Garet Bold"/>
                <a:rtl/>
              </a:rPr>
              <a:t>مقدمة عن الشعر الأندلسي</a:t>
            </a:r>
            <a:endParaRPr lang="ar-IQ" sz="6600" b="1" spc="-189" dirty="0">
              <a:solidFill>
                <a:srgbClr val="016D41"/>
              </a:solidFill>
              <a:latin typeface="Courier New" panose="02070309020205020404" pitchFamily="49" charset="0"/>
              <a:ea typeface="Garet Bold"/>
              <a:cs typeface="Courier New" panose="02070309020205020404" pitchFamily="49" charset="0"/>
              <a:sym typeface="Garet Bold"/>
              <a:rtl/>
            </a:endParaRPr>
          </a:p>
          <a:p>
            <a:pPr marL="0" lvl="0" indent="0" algn="r" rtl="1">
              <a:lnSpc>
                <a:spcPts val="8359"/>
              </a:lnSpc>
            </a:pPr>
            <a:endParaRPr lang="ar-IQ" sz="6600" b="1" spc="-189">
              <a:solidFill>
                <a:srgbClr val="016D41"/>
              </a:solidFill>
              <a:latin typeface="Courier New" panose="02070309020205020404" pitchFamily="49" charset="0"/>
              <a:ea typeface="Garet Bold"/>
              <a:cs typeface="Courier New" panose="02070309020205020404" pitchFamily="49" charset="0"/>
              <a:sym typeface="Garet Bold"/>
              <a:rtl/>
            </a:endParaRPr>
          </a:p>
          <a:p>
            <a:pPr marL="0" lvl="0" indent="0" algn="r" rtl="1">
              <a:lnSpc>
                <a:spcPts val="8359"/>
              </a:lnSpc>
            </a:pPr>
            <a:endParaRPr lang="ar-EG" sz="6600" b="1" spc="-189" dirty="0">
              <a:solidFill>
                <a:srgbClr val="016D41"/>
              </a:solidFill>
              <a:latin typeface="Courier New" panose="02070309020205020404" pitchFamily="49" charset="0"/>
              <a:ea typeface="Garet Bold"/>
              <a:cs typeface="Courier New" panose="02070309020205020404" pitchFamily="49" charset="0"/>
              <a:sym typeface="Garet Bold"/>
              <a:rtl/>
            </a:endParaRPr>
          </a:p>
        </p:txBody>
      </p:sp>
      <p:sp>
        <p:nvSpPr>
          <p:cNvPr id="3" name="Freeform 3"/>
          <p:cNvSpPr/>
          <p:nvPr/>
        </p:nvSpPr>
        <p:spPr>
          <a:xfrm flipH="1">
            <a:off x="16725900" y="872490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4" name="Group 4"/>
          <p:cNvGrpSpPr/>
          <p:nvPr/>
        </p:nvGrpSpPr>
        <p:grpSpPr>
          <a:xfrm>
            <a:off x="-6248400" y="-7734300"/>
            <a:ext cx="15250896" cy="17734061"/>
            <a:chOff x="0" y="0"/>
            <a:chExt cx="20334528" cy="23645414"/>
          </a:xfrm>
        </p:grpSpPr>
        <p:grpSp>
          <p:nvGrpSpPr>
            <p:cNvPr id="5" name="Group 5"/>
            <p:cNvGrpSpPr/>
            <p:nvPr/>
          </p:nvGrpSpPr>
          <p:grpSpPr>
            <a:xfrm rot="-7458190">
              <a:off x="611998" y="5080128"/>
              <a:ext cx="18147848" cy="11069594"/>
              <a:chOff x="0" y="0"/>
              <a:chExt cx="1476351" cy="900526"/>
            </a:xfrm>
          </p:grpSpPr>
          <p:sp>
            <p:nvSpPr>
              <p:cNvPr id="6" name="Freeform 6"/>
              <p:cNvSpPr/>
              <p:nvPr/>
            </p:nvSpPr>
            <p:spPr>
              <a:xfrm>
                <a:off x="0" y="0"/>
                <a:ext cx="1476351" cy="900526"/>
              </a:xfrm>
              <a:custGeom>
                <a:avLst/>
                <a:gdLst/>
                <a:ahLst/>
                <a:cxnLst/>
                <a:rect l="l" t="t" r="r" b="b"/>
                <a:pathLst>
                  <a:path w="1476351" h="900526">
                    <a:moveTo>
                      <a:pt x="1476351" y="0"/>
                    </a:moveTo>
                    <a:lnTo>
                      <a:pt x="0" y="0"/>
                    </a:lnTo>
                    <a:lnTo>
                      <a:pt x="0" y="900526"/>
                    </a:lnTo>
                    <a:lnTo>
                      <a:pt x="1476351" y="900526"/>
                    </a:lnTo>
                    <a:close/>
                  </a:path>
                </a:pathLst>
              </a:custGeom>
              <a:solidFill>
                <a:srgbClr val="016D41"/>
              </a:solidFill>
              <a:ln cap="sq">
                <a:noFill/>
                <a:prstDash val="solid"/>
                <a:miter/>
              </a:ln>
            </p:spPr>
          </p:sp>
          <p:sp>
            <p:nvSpPr>
              <p:cNvPr id="7" name="TextBox 7"/>
              <p:cNvSpPr txBox="1"/>
              <p:nvPr/>
            </p:nvSpPr>
            <p:spPr>
              <a:xfrm>
                <a:off x="0" y="-171450"/>
                <a:ext cx="1476351" cy="1071976"/>
              </a:xfrm>
              <a:prstGeom prst="rect">
                <a:avLst/>
              </a:prstGeom>
            </p:spPr>
            <p:txBody>
              <a:bodyPr lIns="123349" tIns="123349" rIns="123349" bIns="123349" rtlCol="0" anchor="ctr"/>
              <a:lstStyle/>
              <a:p>
                <a:pPr marL="0" lvl="0" indent="0" algn="ctr" rtl="1">
                  <a:lnSpc>
                    <a:spcPts val="11200"/>
                  </a:lnSpc>
                  <a:spcBef>
                    <a:spcPct val="0"/>
                  </a:spcBef>
                </a:pPr>
                <a:endParaRPr/>
              </a:p>
            </p:txBody>
          </p:sp>
        </p:grpSp>
        <p:grpSp>
          <p:nvGrpSpPr>
            <p:cNvPr id="8" name="Group 8"/>
            <p:cNvGrpSpPr>
              <a:grpSpLocks noChangeAspect="1"/>
            </p:cNvGrpSpPr>
            <p:nvPr/>
          </p:nvGrpSpPr>
          <p:grpSpPr>
            <a:xfrm rot="-5400000">
              <a:off x="9264912" y="12575798"/>
              <a:ext cx="11069639" cy="11069594"/>
              <a:chOff x="0" y="0"/>
              <a:chExt cx="6350000" cy="6349975"/>
            </a:xfrm>
          </p:grpSpPr>
          <p:sp>
            <p:nvSpPr>
              <p:cNvPr id="9" name="Freeform 9"/>
              <p:cNvSpPr/>
              <p:nvPr/>
            </p:nvSpPr>
            <p:spPr>
              <a:xfrm>
                <a:off x="0" y="0"/>
                <a:ext cx="6350000" cy="6349974"/>
              </a:xfrm>
              <a:custGeom>
                <a:avLst/>
                <a:gdLst/>
                <a:ahLst/>
                <a:cxnLst/>
                <a:rect l="l" t="t" r="r" b="b"/>
                <a:pathLst>
                  <a:path w="6350000" h="6349974">
                    <a:moveTo>
                      <a:pt x="0" y="3175025"/>
                    </a:moveTo>
                    <a:cubicBezTo>
                      <a:pt x="0" y="4928451"/>
                      <a:pt x="1421524" y="6349974"/>
                      <a:pt x="3175000" y="6349974"/>
                    </a:cubicBezTo>
                    <a:cubicBezTo>
                      <a:pt x="4928501" y="6349974"/>
                      <a:pt x="6350000" y="4928451"/>
                      <a:pt x="6350000" y="3175025"/>
                    </a:cubicBezTo>
                    <a:cubicBezTo>
                      <a:pt x="6350000" y="1421511"/>
                      <a:pt x="4928502" y="0"/>
                      <a:pt x="3175000" y="0"/>
                    </a:cubicBezTo>
                    <a:cubicBezTo>
                      <a:pt x="1421498" y="0"/>
                      <a:pt x="0" y="1421511"/>
                      <a:pt x="0" y="3175025"/>
                    </a:cubicBezTo>
                    <a:close/>
                  </a:path>
                </a:pathLst>
              </a:custGeom>
              <a:solidFill>
                <a:srgbClr val="016D41"/>
              </a:solidFill>
            </p:spPr>
          </p:sp>
        </p:grpSp>
        <p:grpSp>
          <p:nvGrpSpPr>
            <p:cNvPr id="10" name="Group 10"/>
            <p:cNvGrpSpPr/>
            <p:nvPr/>
          </p:nvGrpSpPr>
          <p:grpSpPr>
            <a:xfrm>
              <a:off x="10208681" y="13519545"/>
              <a:ext cx="9182100" cy="9182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3"/>
                <a:stretch>
                  <a:fillRect/>
                </a:stretch>
              </a:blipFill>
            </p:spPr>
          </p:sp>
        </p:grpSp>
      </p:grpSp>
      <p:sp>
        <p:nvSpPr>
          <p:cNvPr id="14" name="Rectangle 1">
            <a:extLst>
              <a:ext uri="{FF2B5EF4-FFF2-40B4-BE49-F238E27FC236}">
                <a16:creationId xmlns:a16="http://schemas.microsoft.com/office/drawing/2014/main" id="{66D0F607-7EBE-1EB7-E2F3-A99687581EEB}"/>
              </a:ext>
            </a:extLst>
          </p:cNvPr>
          <p:cNvSpPr>
            <a:spLocks noChangeArrowheads="1"/>
          </p:cNvSpPr>
          <p:nvPr/>
        </p:nvSpPr>
        <p:spPr bwMode="auto">
          <a:xfrm rot="10800000" flipV="1">
            <a:off x="9160704" y="3879551"/>
            <a:ext cx="889869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en-US" sz="4000" b="0" i="0" u="none" strike="noStrike" cap="none" normalizeH="0" baseline="0" dirty="0">
                <a:ln>
                  <a:noFill/>
                </a:ln>
                <a:solidFill>
                  <a:schemeClr val="accent3">
                    <a:lumMod val="50000"/>
                  </a:schemeClr>
                </a:solidFill>
                <a:effectLst/>
                <a:latin typeface="Arial" panose="020B0604020202020204" pitchFamily="34" charset="0"/>
                <a:cs typeface="Arial" panose="020B0604020202020204" pitchFamily="34" charset="0"/>
              </a:rPr>
              <a:t>يُعدّ الشعر الأندلسي من أبرز صور الإبداع في الأدب العربي، لما تميّز به من تنوّع وثراء فني نتيجة تفاعل الإنسان مع بيئته وتحولاته المختلفة. وقد أسهمت هذه الظروف في ظهور أغراض شعرية مستحدثة اختلفت عن المشرق، مثل شعر الطبيعة، والحنين، ورثاء المدن. ويهدف هذا البحث إلى بيان خصائص هذه الأغراض وأسباب نشأتها مع نماذج دالّة عليها</a:t>
            </a:r>
            <a:r>
              <a:rPr kumimoji="0" lang="en-US" altLang="en-US" sz="4000" b="0" i="0" u="none" strike="noStrike" cap="none" normalizeH="0" baseline="0" dirty="0">
                <a:ln>
                  <a:noFill/>
                </a:ln>
                <a:solidFill>
                  <a:schemeClr val="accent3">
                    <a:lumMod val="50000"/>
                  </a:schemeClr>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accent3">
                  <a:lumMod val="50000"/>
                </a:schemeClr>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6D41"/>
        </a:solidFill>
        <a:effectLst/>
      </p:bgPr>
    </p:bg>
    <p:spTree>
      <p:nvGrpSpPr>
        <p:cNvPr id="1" name=""/>
        <p:cNvGrpSpPr/>
        <p:nvPr/>
      </p:nvGrpSpPr>
      <p:grpSpPr>
        <a:xfrm>
          <a:off x="0" y="0"/>
          <a:ext cx="0" cy="0"/>
          <a:chOff x="0" y="0"/>
          <a:chExt cx="0" cy="0"/>
        </a:xfrm>
      </p:grpSpPr>
      <p:sp>
        <p:nvSpPr>
          <p:cNvPr id="2" name="TextBox 2"/>
          <p:cNvSpPr txBox="1"/>
          <p:nvPr/>
        </p:nvSpPr>
        <p:spPr>
          <a:xfrm>
            <a:off x="9699411" y="4357243"/>
            <a:ext cx="6886575" cy="1100238"/>
          </a:xfrm>
          <a:prstGeom prst="rect">
            <a:avLst/>
          </a:prstGeom>
        </p:spPr>
        <p:txBody>
          <a:bodyPr wrap="square" lIns="0" tIns="0" rIns="0" bIns="0" rtlCol="0" anchor="t">
            <a:spAutoFit/>
          </a:bodyPr>
          <a:lstStyle/>
          <a:p>
            <a:pPr marL="0" lvl="0" indent="0" algn="r" rtl="1">
              <a:lnSpc>
                <a:spcPts val="8359"/>
              </a:lnSpc>
            </a:pPr>
            <a:r>
              <a:rPr lang="ar-EG" sz="7599" b="1" spc="-189" dirty="0">
                <a:solidFill>
                  <a:srgbClr val="F9F7F3"/>
                </a:solidFill>
                <a:latin typeface="Courier New" panose="02070309020205020404" pitchFamily="49" charset="0"/>
                <a:ea typeface="Garet Bold"/>
                <a:cs typeface="Courier New" panose="02070309020205020404" pitchFamily="49" charset="0"/>
                <a:sym typeface="Garet Bold"/>
                <a:rtl/>
              </a:rPr>
              <a:t>شعر الطبيعة</a:t>
            </a:r>
          </a:p>
        </p:txBody>
      </p:sp>
      <p:sp>
        <p:nvSpPr>
          <p:cNvPr id="3" name="Freeform 3"/>
          <p:cNvSpPr/>
          <p:nvPr/>
        </p:nvSpPr>
        <p:spPr>
          <a:xfrm flipH="1">
            <a:off x="16725900" y="872490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2"/>
                </a:ext>
              </a:extLst>
            </a:blip>
            <a:stretch>
              <a:fillRect/>
            </a:stretch>
          </a:blipFill>
        </p:spPr>
      </p:sp>
      <p:grpSp>
        <p:nvGrpSpPr>
          <p:cNvPr id="4" name="Group 4"/>
          <p:cNvGrpSpPr/>
          <p:nvPr/>
        </p:nvGrpSpPr>
        <p:grpSpPr>
          <a:xfrm>
            <a:off x="-6259296" y="-8101220"/>
            <a:ext cx="15250896" cy="17734061"/>
            <a:chOff x="0" y="0"/>
            <a:chExt cx="20334528" cy="23645414"/>
          </a:xfrm>
        </p:grpSpPr>
        <p:grpSp>
          <p:nvGrpSpPr>
            <p:cNvPr id="5" name="Group 5"/>
            <p:cNvGrpSpPr/>
            <p:nvPr/>
          </p:nvGrpSpPr>
          <p:grpSpPr>
            <a:xfrm rot="-7458190">
              <a:off x="611998" y="5080128"/>
              <a:ext cx="18147848" cy="11069594"/>
              <a:chOff x="0" y="0"/>
              <a:chExt cx="1476351" cy="900526"/>
            </a:xfrm>
          </p:grpSpPr>
          <p:sp>
            <p:nvSpPr>
              <p:cNvPr id="6" name="Freeform 6"/>
              <p:cNvSpPr/>
              <p:nvPr/>
            </p:nvSpPr>
            <p:spPr>
              <a:xfrm>
                <a:off x="0" y="0"/>
                <a:ext cx="1476351" cy="900526"/>
              </a:xfrm>
              <a:custGeom>
                <a:avLst/>
                <a:gdLst/>
                <a:ahLst/>
                <a:cxnLst/>
                <a:rect l="l" t="t" r="r" b="b"/>
                <a:pathLst>
                  <a:path w="1476351" h="900526">
                    <a:moveTo>
                      <a:pt x="1476351" y="0"/>
                    </a:moveTo>
                    <a:lnTo>
                      <a:pt x="0" y="0"/>
                    </a:lnTo>
                    <a:lnTo>
                      <a:pt x="0" y="900526"/>
                    </a:lnTo>
                    <a:lnTo>
                      <a:pt x="1476351" y="900526"/>
                    </a:lnTo>
                    <a:close/>
                  </a:path>
                </a:pathLst>
              </a:custGeom>
              <a:solidFill>
                <a:srgbClr val="D4C39F"/>
              </a:solidFill>
              <a:ln cap="sq">
                <a:noFill/>
                <a:prstDash val="solid"/>
                <a:miter/>
              </a:ln>
            </p:spPr>
          </p:sp>
          <p:sp>
            <p:nvSpPr>
              <p:cNvPr id="7" name="TextBox 7"/>
              <p:cNvSpPr txBox="1"/>
              <p:nvPr/>
            </p:nvSpPr>
            <p:spPr>
              <a:xfrm>
                <a:off x="0" y="-171450"/>
                <a:ext cx="1476351" cy="1071976"/>
              </a:xfrm>
              <a:prstGeom prst="rect">
                <a:avLst/>
              </a:prstGeom>
            </p:spPr>
            <p:txBody>
              <a:bodyPr lIns="123349" tIns="123349" rIns="123349" bIns="123349" rtlCol="0" anchor="ctr"/>
              <a:lstStyle/>
              <a:p>
                <a:pPr marL="0" lvl="0" indent="0" algn="ctr" rtl="1">
                  <a:lnSpc>
                    <a:spcPts val="11200"/>
                  </a:lnSpc>
                  <a:spcBef>
                    <a:spcPct val="0"/>
                  </a:spcBef>
                </a:pPr>
                <a:endParaRPr/>
              </a:p>
            </p:txBody>
          </p:sp>
        </p:grpSp>
        <p:grpSp>
          <p:nvGrpSpPr>
            <p:cNvPr id="8" name="Group 8"/>
            <p:cNvGrpSpPr>
              <a:grpSpLocks noChangeAspect="1"/>
            </p:cNvGrpSpPr>
            <p:nvPr/>
          </p:nvGrpSpPr>
          <p:grpSpPr>
            <a:xfrm rot="-5400000">
              <a:off x="9264912" y="12575798"/>
              <a:ext cx="11069639" cy="11069594"/>
              <a:chOff x="0" y="0"/>
              <a:chExt cx="6350000" cy="6349975"/>
            </a:xfrm>
          </p:grpSpPr>
          <p:sp>
            <p:nvSpPr>
              <p:cNvPr id="9" name="Freeform 9"/>
              <p:cNvSpPr/>
              <p:nvPr/>
            </p:nvSpPr>
            <p:spPr>
              <a:xfrm>
                <a:off x="0" y="0"/>
                <a:ext cx="6350000" cy="6349974"/>
              </a:xfrm>
              <a:custGeom>
                <a:avLst/>
                <a:gdLst/>
                <a:ahLst/>
                <a:cxnLst/>
                <a:rect l="l" t="t" r="r" b="b"/>
                <a:pathLst>
                  <a:path w="6350000" h="6349974">
                    <a:moveTo>
                      <a:pt x="0" y="3175025"/>
                    </a:moveTo>
                    <a:cubicBezTo>
                      <a:pt x="0" y="4928451"/>
                      <a:pt x="1421524" y="6349974"/>
                      <a:pt x="3175000" y="6349974"/>
                    </a:cubicBezTo>
                    <a:cubicBezTo>
                      <a:pt x="4928501" y="6349974"/>
                      <a:pt x="6350000" y="4928451"/>
                      <a:pt x="6350000" y="3175025"/>
                    </a:cubicBezTo>
                    <a:cubicBezTo>
                      <a:pt x="6350000" y="1421511"/>
                      <a:pt x="4928502" y="0"/>
                      <a:pt x="3175000" y="0"/>
                    </a:cubicBezTo>
                    <a:cubicBezTo>
                      <a:pt x="1421498" y="0"/>
                      <a:pt x="0" y="1421511"/>
                      <a:pt x="0" y="3175025"/>
                    </a:cubicBezTo>
                    <a:close/>
                  </a:path>
                </a:pathLst>
              </a:custGeom>
              <a:solidFill>
                <a:srgbClr val="D4C39F"/>
              </a:solidFill>
            </p:spPr>
          </p:sp>
        </p:grpSp>
        <p:grpSp>
          <p:nvGrpSpPr>
            <p:cNvPr id="10" name="Group 10"/>
            <p:cNvGrpSpPr/>
            <p:nvPr/>
          </p:nvGrpSpPr>
          <p:grpSpPr>
            <a:xfrm>
              <a:off x="10208681" y="13519545"/>
              <a:ext cx="9182100" cy="9182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close/>
                  </a:path>
                </a:pathLst>
              </a:custGeom>
              <a:blipFill>
                <a:blip r:embed="rId3"/>
                <a:stretch>
                  <a:fillRect/>
                </a:stretch>
              </a:blipFill>
            </p:spPr>
          </p:sp>
        </p:gr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39F"/>
        </a:solidFill>
        <a:effectLst/>
      </p:bgPr>
    </p:bg>
    <p:spTree>
      <p:nvGrpSpPr>
        <p:cNvPr id="1" name=""/>
        <p:cNvGrpSpPr/>
        <p:nvPr/>
      </p:nvGrpSpPr>
      <p:grpSpPr>
        <a:xfrm>
          <a:off x="0" y="0"/>
          <a:ext cx="0" cy="0"/>
          <a:chOff x="0" y="0"/>
          <a:chExt cx="0" cy="0"/>
        </a:xfrm>
      </p:grpSpPr>
      <p:sp>
        <p:nvSpPr>
          <p:cNvPr id="2" name="TextBox 2"/>
          <p:cNvSpPr txBox="1"/>
          <p:nvPr/>
        </p:nvSpPr>
        <p:spPr>
          <a:xfrm>
            <a:off x="4648200" y="800100"/>
            <a:ext cx="11506200" cy="1100238"/>
          </a:xfrm>
          <a:prstGeom prst="rect">
            <a:avLst/>
          </a:prstGeom>
        </p:spPr>
        <p:txBody>
          <a:bodyPr lIns="0" tIns="0" rIns="0" bIns="0" rtlCol="0" anchor="t">
            <a:spAutoFit/>
          </a:bodyPr>
          <a:lstStyle/>
          <a:p>
            <a:pPr marL="0" lvl="0" indent="0" algn="r" rtl="1">
              <a:lnSpc>
                <a:spcPts val="8359"/>
              </a:lnSpc>
            </a:pPr>
            <a:r>
              <a:rPr lang="ar-EG" sz="7599" b="1" spc="-189" dirty="0">
                <a:solidFill>
                  <a:srgbClr val="016D41"/>
                </a:solidFill>
                <a:latin typeface="Courier New" panose="02070309020205020404" pitchFamily="49" charset="0"/>
                <a:ea typeface="Garet Bold"/>
                <a:cs typeface="Courier New" panose="02070309020205020404" pitchFamily="49" charset="0"/>
                <a:sym typeface="Garet Bold"/>
                <a:rtl/>
              </a:rPr>
              <a:t>شعر الطبيعة</a:t>
            </a:r>
          </a:p>
        </p:txBody>
      </p:sp>
      <p:grpSp>
        <p:nvGrpSpPr>
          <p:cNvPr id="3" name="Group 3"/>
          <p:cNvGrpSpPr/>
          <p:nvPr/>
        </p:nvGrpSpPr>
        <p:grpSpPr>
          <a:xfrm>
            <a:off x="13611225" y="4248150"/>
            <a:ext cx="4010025" cy="2071846"/>
            <a:chOff x="0" y="0"/>
            <a:chExt cx="5346700" cy="2762462"/>
          </a:xfrm>
        </p:grpSpPr>
        <p:sp>
          <p:nvSpPr>
            <p:cNvPr id="4" name="TextBox 4"/>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أبرز الأغراض</a:t>
              </a:r>
            </a:p>
          </p:txBody>
        </p:sp>
        <p:sp>
          <p:nvSpPr>
            <p:cNvPr id="5" name="TextBox 5"/>
            <p:cNvSpPr txBox="1"/>
            <p:nvPr/>
          </p:nvSpPr>
          <p:spPr>
            <a:xfrm>
              <a:off x="0" y="809413"/>
              <a:ext cx="5346700" cy="19530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يُعتبر شعر الطبيعة من أبرز الأغراض المستحدثة في الشعر الأندلسي، مما يعكس جمال البيئة.</a:t>
              </a:r>
            </a:p>
          </p:txBody>
        </p:sp>
      </p:grpSp>
      <p:grpSp>
        <p:nvGrpSpPr>
          <p:cNvPr id="6" name="Group 6"/>
          <p:cNvGrpSpPr/>
          <p:nvPr/>
        </p:nvGrpSpPr>
        <p:grpSpPr>
          <a:xfrm>
            <a:off x="7858125" y="4248150"/>
            <a:ext cx="4010025" cy="2071846"/>
            <a:chOff x="0" y="0"/>
            <a:chExt cx="5346700" cy="2762462"/>
          </a:xfrm>
        </p:grpSpPr>
        <p:sp>
          <p:nvSpPr>
            <p:cNvPr id="7" name="TextBox 7"/>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مشاعر الشاعر</a:t>
              </a:r>
            </a:p>
          </p:txBody>
        </p:sp>
        <p:sp>
          <p:nvSpPr>
            <p:cNvPr id="8" name="TextBox 8"/>
            <p:cNvSpPr txBox="1"/>
            <p:nvPr/>
          </p:nvSpPr>
          <p:spPr>
            <a:xfrm>
              <a:off x="0" y="809413"/>
              <a:ext cx="5346700" cy="19530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يرتبط شعر الطبيعة بمشاعر الشاعر، حيث يعبر عن انفعالاته تجاه مظاهر الطبيعة الخلابة.</a:t>
              </a:r>
            </a:p>
          </p:txBody>
        </p:sp>
      </p:grpSp>
      <p:grpSp>
        <p:nvGrpSpPr>
          <p:cNvPr id="9" name="Group 9"/>
          <p:cNvGrpSpPr/>
          <p:nvPr/>
        </p:nvGrpSpPr>
        <p:grpSpPr>
          <a:xfrm>
            <a:off x="2105025" y="4248150"/>
            <a:ext cx="4010025" cy="2071846"/>
            <a:chOff x="0" y="0"/>
            <a:chExt cx="5346700" cy="2762462"/>
          </a:xfrm>
        </p:grpSpPr>
        <p:sp>
          <p:nvSpPr>
            <p:cNvPr id="10" name="TextBox 10"/>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الوصف والعاطفة</a:t>
              </a:r>
            </a:p>
          </p:txBody>
        </p:sp>
        <p:sp>
          <p:nvSpPr>
            <p:cNvPr id="11" name="TextBox 11"/>
            <p:cNvSpPr txBox="1"/>
            <p:nvPr/>
          </p:nvSpPr>
          <p:spPr>
            <a:xfrm>
              <a:off x="0" y="809413"/>
              <a:ext cx="5346700" cy="19530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يجمع هذا النوع من الشعر بين الوصف الدقيق للطبيعة والعاطفة الجياشة التي يشعر بها الشاعر.</a:t>
              </a:r>
            </a:p>
          </p:txBody>
        </p:sp>
      </p:grpSp>
      <p:sp>
        <p:nvSpPr>
          <p:cNvPr id="12" name="Freeform 12"/>
          <p:cNvSpPr/>
          <p:nvPr/>
        </p:nvSpPr>
        <p:spPr>
          <a:xfrm flipH="1">
            <a:off x="666750" y="66675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2"/>
                </a:ext>
              </a:extLst>
            </a:blip>
            <a:stretch>
              <a:fillRect/>
            </a:stretch>
          </a:blipFill>
        </p:spPr>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7F3"/>
        </a:solidFill>
        <a:effectLst/>
      </p:bgPr>
    </p:bg>
    <p:spTree>
      <p:nvGrpSpPr>
        <p:cNvPr id="1" name=""/>
        <p:cNvGrpSpPr/>
        <p:nvPr/>
      </p:nvGrpSpPr>
      <p:grpSpPr>
        <a:xfrm>
          <a:off x="0" y="0"/>
          <a:ext cx="0" cy="0"/>
          <a:chOff x="0" y="0"/>
          <a:chExt cx="0" cy="0"/>
        </a:xfrm>
      </p:grpSpPr>
      <p:grpSp>
        <p:nvGrpSpPr>
          <p:cNvPr id="2" name="Group 2"/>
          <p:cNvGrpSpPr/>
          <p:nvPr/>
        </p:nvGrpSpPr>
        <p:grpSpPr>
          <a:xfrm>
            <a:off x="4981575" y="666750"/>
            <a:ext cx="5448300" cy="4029075"/>
            <a:chOff x="0" y="0"/>
            <a:chExt cx="844084" cy="624209"/>
          </a:xfrm>
        </p:grpSpPr>
        <p:sp>
          <p:nvSpPr>
            <p:cNvPr id="3" name="Freeform 3"/>
            <p:cNvSpPr/>
            <p:nvPr/>
          </p:nvSpPr>
          <p:spPr>
            <a:xfrm>
              <a:off x="0" y="0"/>
              <a:ext cx="844084" cy="624209"/>
            </a:xfrm>
            <a:custGeom>
              <a:avLst/>
              <a:gdLst/>
              <a:ahLst/>
              <a:cxnLst/>
              <a:rect l="l" t="t" r="r" b="b"/>
              <a:pathLst>
                <a:path w="844084" h="624209">
                  <a:moveTo>
                    <a:pt x="794350" y="0"/>
                  </a:moveTo>
                  <a:lnTo>
                    <a:pt x="49734" y="0"/>
                  </a:lnTo>
                  <a:cubicBezTo>
                    <a:pt x="22267" y="0"/>
                    <a:pt x="0" y="22267"/>
                    <a:pt x="0" y="49734"/>
                  </a:cubicBezTo>
                  <a:lnTo>
                    <a:pt x="0" y="574475"/>
                  </a:lnTo>
                  <a:cubicBezTo>
                    <a:pt x="0" y="587665"/>
                    <a:pt x="5240" y="600315"/>
                    <a:pt x="14567" y="609642"/>
                  </a:cubicBezTo>
                  <a:cubicBezTo>
                    <a:pt x="23894" y="618969"/>
                    <a:pt x="36544" y="624209"/>
                    <a:pt x="49734" y="624209"/>
                  </a:cubicBezTo>
                  <a:lnTo>
                    <a:pt x="794350" y="624209"/>
                  </a:lnTo>
                  <a:cubicBezTo>
                    <a:pt x="821817" y="624209"/>
                    <a:pt x="844084" y="601942"/>
                    <a:pt x="844084" y="574475"/>
                  </a:cubicBezTo>
                  <a:lnTo>
                    <a:pt x="844084" y="49734"/>
                  </a:lnTo>
                  <a:cubicBezTo>
                    <a:pt x="844084" y="22267"/>
                    <a:pt x="821817" y="0"/>
                    <a:pt x="794350" y="0"/>
                  </a:cubicBezTo>
                  <a:close/>
                </a:path>
              </a:pathLst>
            </a:custGeom>
            <a:blipFill>
              <a:blip r:embed="rId2"/>
              <a:stretch>
                <a:fillRect l="-221" r="-221"/>
              </a:stretch>
            </a:blipFill>
          </p:spPr>
        </p:sp>
      </p:grpSp>
      <p:grpSp>
        <p:nvGrpSpPr>
          <p:cNvPr id="4" name="Group 4"/>
          <p:cNvGrpSpPr/>
          <p:nvPr/>
        </p:nvGrpSpPr>
        <p:grpSpPr>
          <a:xfrm>
            <a:off x="4981575" y="5143500"/>
            <a:ext cx="5448300" cy="4050900"/>
            <a:chOff x="0" y="0"/>
            <a:chExt cx="844084" cy="627590"/>
          </a:xfrm>
        </p:grpSpPr>
        <p:sp>
          <p:nvSpPr>
            <p:cNvPr id="5" name="Freeform 5"/>
            <p:cNvSpPr/>
            <p:nvPr/>
          </p:nvSpPr>
          <p:spPr>
            <a:xfrm>
              <a:off x="0" y="0"/>
              <a:ext cx="844084" cy="627590"/>
            </a:xfrm>
            <a:custGeom>
              <a:avLst/>
              <a:gdLst/>
              <a:ahLst/>
              <a:cxnLst/>
              <a:rect l="l" t="t" r="r" b="b"/>
              <a:pathLst>
                <a:path w="844084" h="627590">
                  <a:moveTo>
                    <a:pt x="794350" y="0"/>
                  </a:moveTo>
                  <a:lnTo>
                    <a:pt x="49734" y="0"/>
                  </a:lnTo>
                  <a:cubicBezTo>
                    <a:pt x="22267" y="0"/>
                    <a:pt x="0" y="22267"/>
                    <a:pt x="0" y="49734"/>
                  </a:cubicBezTo>
                  <a:lnTo>
                    <a:pt x="0" y="577856"/>
                  </a:lnTo>
                  <a:cubicBezTo>
                    <a:pt x="0" y="605324"/>
                    <a:pt x="22267" y="627590"/>
                    <a:pt x="49734" y="627590"/>
                  </a:cubicBezTo>
                  <a:lnTo>
                    <a:pt x="794350" y="627590"/>
                  </a:lnTo>
                  <a:cubicBezTo>
                    <a:pt x="821817" y="627590"/>
                    <a:pt x="844084" y="605324"/>
                    <a:pt x="844084" y="577856"/>
                  </a:cubicBezTo>
                  <a:lnTo>
                    <a:pt x="844084" y="49734"/>
                  </a:lnTo>
                  <a:cubicBezTo>
                    <a:pt x="844084" y="22267"/>
                    <a:pt x="821817" y="0"/>
                    <a:pt x="794350" y="0"/>
                  </a:cubicBezTo>
                  <a:close/>
                </a:path>
              </a:pathLst>
            </a:custGeom>
            <a:blipFill>
              <a:blip r:embed="rId3"/>
              <a:stretch>
                <a:fillRect l="-68" r="-68"/>
              </a:stretch>
            </a:blipFill>
          </p:spPr>
        </p:sp>
      </p:grpSp>
      <p:sp>
        <p:nvSpPr>
          <p:cNvPr id="6" name="TextBox 6"/>
          <p:cNvSpPr txBox="1"/>
          <p:nvPr/>
        </p:nvSpPr>
        <p:spPr>
          <a:xfrm>
            <a:off x="12172950" y="742950"/>
            <a:ext cx="5448300" cy="5409109"/>
          </a:xfrm>
          <a:prstGeom prst="rect">
            <a:avLst/>
          </a:prstGeom>
        </p:spPr>
        <p:txBody>
          <a:bodyPr lIns="0" tIns="0" rIns="0" bIns="0" rtlCol="0" anchor="t">
            <a:spAutoFit/>
          </a:bodyPr>
          <a:lstStyle/>
          <a:p>
            <a:pPr marL="0" lvl="0" indent="0" algn="r" rtl="1">
              <a:lnSpc>
                <a:spcPts val="8359"/>
              </a:lnSpc>
            </a:pPr>
            <a:r>
              <a:rPr lang="ar-EG" sz="7599" b="1" spc="-189" dirty="0">
                <a:solidFill>
                  <a:srgbClr val="C19B2D"/>
                </a:solidFill>
                <a:latin typeface="Courier New" panose="02070309020205020404" pitchFamily="49" charset="0"/>
                <a:ea typeface="Garet Bold"/>
                <a:cs typeface="Courier New" panose="02070309020205020404" pitchFamily="49" charset="0"/>
                <a:sym typeface="Garet Bold"/>
                <a:rtl/>
              </a:rPr>
              <a:t>الطبيعة الصامتة: الأنهار، الجبال، الزهور</a:t>
            </a:r>
          </a:p>
        </p:txBody>
      </p:sp>
      <p:grpSp>
        <p:nvGrpSpPr>
          <p:cNvPr id="7" name="Group 7"/>
          <p:cNvGrpSpPr/>
          <p:nvPr/>
        </p:nvGrpSpPr>
        <p:grpSpPr>
          <a:xfrm>
            <a:off x="666750" y="876300"/>
            <a:ext cx="4010025" cy="949165"/>
            <a:chOff x="0" y="0"/>
            <a:chExt cx="5346700" cy="1265554"/>
          </a:xfrm>
        </p:grpSpPr>
        <p:sp>
          <p:nvSpPr>
            <p:cNvPr id="8" name="TextBox 8"/>
            <p:cNvSpPr txBox="1"/>
            <p:nvPr/>
          </p:nvSpPr>
          <p:spPr>
            <a:xfrm>
              <a:off x="0" y="-57150"/>
              <a:ext cx="5346700" cy="585470"/>
            </a:xfrm>
            <a:prstGeom prst="rect">
              <a:avLst/>
            </a:prstGeom>
          </p:spPr>
          <p:txBody>
            <a:bodyPr lIns="0" tIns="0" rIns="0" bIns="0" rtlCol="0" anchor="t">
              <a:spAutoFit/>
            </a:bodyPr>
            <a:lstStyle/>
            <a:p>
              <a:pPr marL="0" lvl="0" indent="0" algn="r" rtl="1">
                <a:lnSpc>
                  <a:spcPts val="3360"/>
                </a:lnSpc>
              </a:pPr>
              <a:r>
                <a:rPr lang="ar-EG" sz="2400" b="1">
                  <a:solidFill>
                    <a:srgbClr val="016D41"/>
                  </a:solidFill>
                  <a:latin typeface="Helvetica World Bold"/>
                  <a:ea typeface="Helvetica World Bold"/>
                  <a:cs typeface="Helvetica World Bold"/>
                  <a:sym typeface="Helvetica World Bold"/>
                  <a:rtl/>
                </a:rPr>
                <a:t>الأنهار</a:t>
              </a:r>
            </a:p>
          </p:txBody>
        </p:sp>
        <p:sp>
          <p:nvSpPr>
            <p:cNvPr id="9" name="TextBox 9"/>
            <p:cNvSpPr txBox="1"/>
            <p:nvPr/>
          </p:nvSpPr>
          <p:spPr>
            <a:xfrm>
              <a:off x="0" y="730884"/>
              <a:ext cx="5346700" cy="534670"/>
            </a:xfrm>
            <a:prstGeom prst="rect">
              <a:avLst/>
            </a:prstGeom>
          </p:spPr>
          <p:txBody>
            <a:bodyPr lIns="0" tIns="0" rIns="0" bIns="0" rtlCol="0" anchor="t">
              <a:spAutoFit/>
            </a:bodyPr>
            <a:lstStyle/>
            <a:p>
              <a:pPr marL="0" lvl="0" indent="0" algn="r" rtl="1">
                <a:lnSpc>
                  <a:spcPts val="3360"/>
                </a:lnSpc>
              </a:pPr>
              <a:r>
                <a:rPr lang="ar-EG" sz="2400">
                  <a:solidFill>
                    <a:srgbClr val="016D41"/>
                  </a:solidFill>
                  <a:latin typeface="Helvetica World"/>
                  <a:ea typeface="Helvetica World"/>
                  <a:cs typeface="Helvetica World"/>
                  <a:sym typeface="Helvetica World"/>
                  <a:rtl/>
                </a:rPr>
                <a:t>تعكس جمال التدفق والحياة في الطبيعة</a:t>
              </a:r>
            </a:p>
          </p:txBody>
        </p:sp>
      </p:grpSp>
      <p:grpSp>
        <p:nvGrpSpPr>
          <p:cNvPr id="10" name="Group 10"/>
          <p:cNvGrpSpPr/>
          <p:nvPr/>
        </p:nvGrpSpPr>
        <p:grpSpPr>
          <a:xfrm>
            <a:off x="666750" y="5353050"/>
            <a:ext cx="4010025" cy="949165"/>
            <a:chOff x="0" y="0"/>
            <a:chExt cx="5346700" cy="1265554"/>
          </a:xfrm>
        </p:grpSpPr>
        <p:sp>
          <p:nvSpPr>
            <p:cNvPr id="11" name="TextBox 11"/>
            <p:cNvSpPr txBox="1"/>
            <p:nvPr/>
          </p:nvSpPr>
          <p:spPr>
            <a:xfrm>
              <a:off x="0" y="-57150"/>
              <a:ext cx="5346700" cy="585470"/>
            </a:xfrm>
            <a:prstGeom prst="rect">
              <a:avLst/>
            </a:prstGeom>
          </p:spPr>
          <p:txBody>
            <a:bodyPr lIns="0" tIns="0" rIns="0" bIns="0" rtlCol="0" anchor="t">
              <a:spAutoFit/>
            </a:bodyPr>
            <a:lstStyle/>
            <a:p>
              <a:pPr marL="0" lvl="0" indent="0" algn="r" rtl="1">
                <a:lnSpc>
                  <a:spcPts val="3360"/>
                </a:lnSpc>
              </a:pPr>
              <a:r>
                <a:rPr lang="ar-EG" sz="2400" b="1">
                  <a:solidFill>
                    <a:srgbClr val="016D41"/>
                  </a:solidFill>
                  <a:latin typeface="Helvetica World Bold"/>
                  <a:ea typeface="Helvetica World Bold"/>
                  <a:cs typeface="Helvetica World Bold"/>
                  <a:sym typeface="Helvetica World Bold"/>
                  <a:rtl/>
                </a:rPr>
                <a:t>الجبال</a:t>
              </a:r>
            </a:p>
          </p:txBody>
        </p:sp>
        <p:sp>
          <p:nvSpPr>
            <p:cNvPr id="12" name="TextBox 12"/>
            <p:cNvSpPr txBox="1"/>
            <p:nvPr/>
          </p:nvSpPr>
          <p:spPr>
            <a:xfrm>
              <a:off x="0" y="730884"/>
              <a:ext cx="5346700" cy="534670"/>
            </a:xfrm>
            <a:prstGeom prst="rect">
              <a:avLst/>
            </a:prstGeom>
          </p:spPr>
          <p:txBody>
            <a:bodyPr lIns="0" tIns="0" rIns="0" bIns="0" rtlCol="0" anchor="t">
              <a:spAutoFit/>
            </a:bodyPr>
            <a:lstStyle/>
            <a:p>
              <a:pPr marL="0" lvl="0" indent="0" algn="r" rtl="1">
                <a:lnSpc>
                  <a:spcPts val="3360"/>
                </a:lnSpc>
              </a:pPr>
              <a:r>
                <a:rPr lang="ar-EG" sz="2400">
                  <a:solidFill>
                    <a:srgbClr val="016D41"/>
                  </a:solidFill>
                  <a:latin typeface="Helvetica World"/>
                  <a:ea typeface="Helvetica World"/>
                  <a:cs typeface="Helvetica World"/>
                  <a:sym typeface="Helvetica World"/>
                  <a:rtl/>
                </a:rPr>
                <a:t>تجسد القوة والثبات في المنظر الطبيعي</a:t>
              </a:r>
            </a:p>
          </p:txBody>
        </p:sp>
      </p:grpSp>
      <p:sp>
        <p:nvSpPr>
          <p:cNvPr id="13" name="Freeform 13"/>
          <p:cNvSpPr/>
          <p:nvPr/>
        </p:nvSpPr>
        <p:spPr>
          <a:xfrm flipH="1">
            <a:off x="16725900" y="872490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4"/>
                </a:ext>
              </a:extLst>
            </a:blip>
            <a:stretch>
              <a:fillRect/>
            </a:stretch>
          </a:blipFill>
        </p:spPr>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6D41"/>
        </a:solidFill>
        <a:effectLst/>
      </p:bgPr>
    </p:bg>
    <p:spTree>
      <p:nvGrpSpPr>
        <p:cNvPr id="1" name=""/>
        <p:cNvGrpSpPr/>
        <p:nvPr/>
      </p:nvGrpSpPr>
      <p:grpSpPr>
        <a:xfrm>
          <a:off x="0" y="0"/>
          <a:ext cx="0" cy="0"/>
          <a:chOff x="0" y="0"/>
          <a:chExt cx="0" cy="0"/>
        </a:xfrm>
      </p:grpSpPr>
      <p:grpSp>
        <p:nvGrpSpPr>
          <p:cNvPr id="2" name="Group 2"/>
          <p:cNvGrpSpPr/>
          <p:nvPr/>
        </p:nvGrpSpPr>
        <p:grpSpPr>
          <a:xfrm>
            <a:off x="4981575" y="666750"/>
            <a:ext cx="5448300" cy="4029075"/>
            <a:chOff x="0" y="0"/>
            <a:chExt cx="844084" cy="624209"/>
          </a:xfrm>
        </p:grpSpPr>
        <p:sp>
          <p:nvSpPr>
            <p:cNvPr id="3" name="Freeform 3"/>
            <p:cNvSpPr/>
            <p:nvPr/>
          </p:nvSpPr>
          <p:spPr>
            <a:xfrm>
              <a:off x="0" y="0"/>
              <a:ext cx="844084" cy="624209"/>
            </a:xfrm>
            <a:custGeom>
              <a:avLst/>
              <a:gdLst/>
              <a:ahLst/>
              <a:cxnLst/>
              <a:rect l="l" t="t" r="r" b="b"/>
              <a:pathLst>
                <a:path w="844084" h="624209">
                  <a:moveTo>
                    <a:pt x="794350" y="0"/>
                  </a:moveTo>
                  <a:lnTo>
                    <a:pt x="49734" y="0"/>
                  </a:lnTo>
                  <a:cubicBezTo>
                    <a:pt x="22267" y="0"/>
                    <a:pt x="0" y="22267"/>
                    <a:pt x="0" y="49734"/>
                  </a:cubicBezTo>
                  <a:lnTo>
                    <a:pt x="0" y="574475"/>
                  </a:lnTo>
                  <a:cubicBezTo>
                    <a:pt x="0" y="587665"/>
                    <a:pt x="5240" y="600315"/>
                    <a:pt x="14567" y="609642"/>
                  </a:cubicBezTo>
                  <a:cubicBezTo>
                    <a:pt x="23894" y="618969"/>
                    <a:pt x="36544" y="624209"/>
                    <a:pt x="49734" y="624209"/>
                  </a:cubicBezTo>
                  <a:lnTo>
                    <a:pt x="794350" y="624209"/>
                  </a:lnTo>
                  <a:cubicBezTo>
                    <a:pt x="821817" y="624209"/>
                    <a:pt x="844084" y="601942"/>
                    <a:pt x="844084" y="574475"/>
                  </a:cubicBezTo>
                  <a:lnTo>
                    <a:pt x="844084" y="49734"/>
                  </a:lnTo>
                  <a:cubicBezTo>
                    <a:pt x="844084" y="22267"/>
                    <a:pt x="821817" y="0"/>
                    <a:pt x="794350" y="0"/>
                  </a:cubicBezTo>
                  <a:close/>
                </a:path>
              </a:pathLst>
            </a:custGeom>
            <a:blipFill>
              <a:blip r:embed="rId2"/>
              <a:stretch>
                <a:fillRect l="-221" r="-221"/>
              </a:stretch>
            </a:blipFill>
          </p:spPr>
        </p:sp>
      </p:grpSp>
      <p:grpSp>
        <p:nvGrpSpPr>
          <p:cNvPr id="4" name="Group 4"/>
          <p:cNvGrpSpPr/>
          <p:nvPr/>
        </p:nvGrpSpPr>
        <p:grpSpPr>
          <a:xfrm>
            <a:off x="4981575" y="5143500"/>
            <a:ext cx="5448300" cy="4050900"/>
            <a:chOff x="0" y="0"/>
            <a:chExt cx="844084" cy="627590"/>
          </a:xfrm>
        </p:grpSpPr>
        <p:sp>
          <p:nvSpPr>
            <p:cNvPr id="5" name="Freeform 5"/>
            <p:cNvSpPr/>
            <p:nvPr/>
          </p:nvSpPr>
          <p:spPr>
            <a:xfrm>
              <a:off x="0" y="0"/>
              <a:ext cx="844084" cy="627590"/>
            </a:xfrm>
            <a:custGeom>
              <a:avLst/>
              <a:gdLst/>
              <a:ahLst/>
              <a:cxnLst/>
              <a:rect l="l" t="t" r="r" b="b"/>
              <a:pathLst>
                <a:path w="844084" h="627590">
                  <a:moveTo>
                    <a:pt x="794350" y="0"/>
                  </a:moveTo>
                  <a:lnTo>
                    <a:pt x="49734" y="0"/>
                  </a:lnTo>
                  <a:cubicBezTo>
                    <a:pt x="22267" y="0"/>
                    <a:pt x="0" y="22267"/>
                    <a:pt x="0" y="49734"/>
                  </a:cubicBezTo>
                  <a:lnTo>
                    <a:pt x="0" y="577856"/>
                  </a:lnTo>
                  <a:cubicBezTo>
                    <a:pt x="0" y="605324"/>
                    <a:pt x="22267" y="627590"/>
                    <a:pt x="49734" y="627590"/>
                  </a:cubicBezTo>
                  <a:lnTo>
                    <a:pt x="794350" y="627590"/>
                  </a:lnTo>
                  <a:cubicBezTo>
                    <a:pt x="821817" y="627590"/>
                    <a:pt x="844084" y="605324"/>
                    <a:pt x="844084" y="577856"/>
                  </a:cubicBezTo>
                  <a:lnTo>
                    <a:pt x="844084" y="49734"/>
                  </a:lnTo>
                  <a:cubicBezTo>
                    <a:pt x="844084" y="22267"/>
                    <a:pt x="821817" y="0"/>
                    <a:pt x="794350" y="0"/>
                  </a:cubicBezTo>
                  <a:close/>
                </a:path>
              </a:pathLst>
            </a:custGeom>
            <a:blipFill>
              <a:blip r:embed="rId3"/>
              <a:stretch>
                <a:fillRect l="-68" r="-68"/>
              </a:stretch>
            </a:blipFill>
          </p:spPr>
        </p:sp>
      </p:grpSp>
      <p:sp>
        <p:nvSpPr>
          <p:cNvPr id="6" name="TextBox 6"/>
          <p:cNvSpPr txBox="1"/>
          <p:nvPr/>
        </p:nvSpPr>
        <p:spPr>
          <a:xfrm>
            <a:off x="12172950" y="742950"/>
            <a:ext cx="5448300" cy="3254674"/>
          </a:xfrm>
          <a:prstGeom prst="rect">
            <a:avLst/>
          </a:prstGeom>
        </p:spPr>
        <p:txBody>
          <a:bodyPr lIns="0" tIns="0" rIns="0" bIns="0" rtlCol="0" anchor="t">
            <a:spAutoFit/>
          </a:bodyPr>
          <a:lstStyle/>
          <a:p>
            <a:pPr marL="0" lvl="0" indent="0" algn="r" rtl="1">
              <a:lnSpc>
                <a:spcPts val="8359"/>
              </a:lnSpc>
            </a:pPr>
            <a:r>
              <a:rPr lang="ar-EG" sz="7599" b="1" spc="-189" dirty="0">
                <a:solidFill>
                  <a:srgbClr val="F9F7F3"/>
                </a:solidFill>
                <a:latin typeface="Courier New" panose="02070309020205020404" pitchFamily="49" charset="0"/>
                <a:ea typeface="Garet Bold"/>
                <a:cs typeface="Courier New" panose="02070309020205020404" pitchFamily="49" charset="0"/>
                <a:sym typeface="Garet Bold"/>
                <a:rtl/>
              </a:rPr>
              <a:t>الحياة</a:t>
            </a:r>
            <a:endParaRPr lang="ar-IQ" sz="7599" b="1" spc="-189" dirty="0">
              <a:solidFill>
                <a:srgbClr val="F9F7F3"/>
              </a:solidFill>
              <a:latin typeface="Courier New" panose="02070309020205020404" pitchFamily="49" charset="0"/>
              <a:ea typeface="Garet Bold"/>
              <a:cs typeface="Courier New" panose="02070309020205020404" pitchFamily="49" charset="0"/>
              <a:sym typeface="Garet Bold"/>
              <a:rtl/>
            </a:endParaRPr>
          </a:p>
          <a:p>
            <a:pPr marL="0" lvl="0" indent="0" algn="r" rtl="1">
              <a:lnSpc>
                <a:spcPts val="8359"/>
              </a:lnSpc>
            </a:pPr>
            <a:r>
              <a:rPr lang="ar-IQ" sz="7599" b="1" spc="-189" dirty="0">
                <a:solidFill>
                  <a:srgbClr val="F9F7F3"/>
                </a:solidFill>
                <a:latin typeface="Courier New" panose="02070309020205020404" pitchFamily="49" charset="0"/>
                <a:ea typeface="Garet Bold"/>
                <a:cs typeface="Courier New" panose="02070309020205020404" pitchFamily="49" charset="0"/>
                <a:sym typeface="Garet Bold"/>
                <a:rtl/>
              </a:rPr>
              <a:t>  </a:t>
            </a:r>
            <a:r>
              <a:rPr lang="ar-EG" sz="7599" b="1" spc="-189" dirty="0">
                <a:solidFill>
                  <a:srgbClr val="F9F7F3"/>
                </a:solidFill>
                <a:latin typeface="Courier New" panose="02070309020205020404" pitchFamily="49" charset="0"/>
                <a:ea typeface="Garet Bold"/>
                <a:cs typeface="Courier New" panose="02070309020205020404" pitchFamily="49" charset="0"/>
                <a:sym typeface="Garet Bold"/>
                <a:rtl/>
              </a:rPr>
              <a:t> في الطبيعة</a:t>
            </a:r>
          </a:p>
        </p:txBody>
      </p:sp>
      <p:grpSp>
        <p:nvGrpSpPr>
          <p:cNvPr id="7" name="Group 7"/>
          <p:cNvGrpSpPr/>
          <p:nvPr/>
        </p:nvGrpSpPr>
        <p:grpSpPr>
          <a:xfrm>
            <a:off x="666750" y="876300"/>
            <a:ext cx="4010025" cy="949165"/>
            <a:chOff x="0" y="0"/>
            <a:chExt cx="5346700" cy="1265554"/>
          </a:xfrm>
        </p:grpSpPr>
        <p:sp>
          <p:nvSpPr>
            <p:cNvPr id="8" name="TextBox 8"/>
            <p:cNvSpPr txBox="1"/>
            <p:nvPr/>
          </p:nvSpPr>
          <p:spPr>
            <a:xfrm>
              <a:off x="0" y="-57150"/>
              <a:ext cx="5346700" cy="585470"/>
            </a:xfrm>
            <a:prstGeom prst="rect">
              <a:avLst/>
            </a:prstGeom>
          </p:spPr>
          <p:txBody>
            <a:bodyPr lIns="0" tIns="0" rIns="0" bIns="0" rtlCol="0" anchor="t">
              <a:spAutoFit/>
            </a:bodyPr>
            <a:lstStyle/>
            <a:p>
              <a:pPr marL="0" lvl="0" indent="0" algn="r" rtl="1">
                <a:lnSpc>
                  <a:spcPts val="3360"/>
                </a:lnSpc>
              </a:pPr>
              <a:r>
                <a:rPr lang="ar-EG" sz="2400" b="1">
                  <a:solidFill>
                    <a:srgbClr val="F9F7F3"/>
                  </a:solidFill>
                  <a:latin typeface="Helvetica World Bold"/>
                  <a:ea typeface="Helvetica World Bold"/>
                  <a:cs typeface="Helvetica World Bold"/>
                  <a:sym typeface="Helvetica World Bold"/>
                  <a:rtl/>
                </a:rPr>
                <a:t>الطيور</a:t>
              </a:r>
            </a:p>
          </p:txBody>
        </p:sp>
        <p:sp>
          <p:nvSpPr>
            <p:cNvPr id="9" name="TextBox 9"/>
            <p:cNvSpPr txBox="1"/>
            <p:nvPr/>
          </p:nvSpPr>
          <p:spPr>
            <a:xfrm>
              <a:off x="0" y="730884"/>
              <a:ext cx="5346700" cy="534670"/>
            </a:xfrm>
            <a:prstGeom prst="rect">
              <a:avLst/>
            </a:prstGeom>
          </p:spPr>
          <p:txBody>
            <a:bodyPr lIns="0" tIns="0" rIns="0" bIns="0" rtlCol="0" anchor="t">
              <a:spAutoFit/>
            </a:bodyPr>
            <a:lstStyle/>
            <a:p>
              <a:pPr marL="0" lvl="0" indent="0" algn="r" rtl="1">
                <a:lnSpc>
                  <a:spcPts val="3360"/>
                </a:lnSpc>
              </a:pPr>
              <a:r>
                <a:rPr lang="ar-EG" sz="2400">
                  <a:solidFill>
                    <a:srgbClr val="F9F7F3"/>
                  </a:solidFill>
                  <a:latin typeface="Helvetica World"/>
                  <a:ea typeface="Helvetica World"/>
                  <a:cs typeface="Helvetica World"/>
                  <a:sym typeface="Helvetica World"/>
                  <a:rtl/>
                </a:rPr>
                <a:t>تعبر الطيور عن جمال الحياة في الطبيعة.</a:t>
              </a:r>
            </a:p>
          </p:txBody>
        </p:sp>
      </p:grpSp>
      <p:grpSp>
        <p:nvGrpSpPr>
          <p:cNvPr id="10" name="Group 10"/>
          <p:cNvGrpSpPr/>
          <p:nvPr/>
        </p:nvGrpSpPr>
        <p:grpSpPr>
          <a:xfrm>
            <a:off x="666750" y="5353050"/>
            <a:ext cx="4010025" cy="1368265"/>
            <a:chOff x="0" y="0"/>
            <a:chExt cx="5346700" cy="1824354"/>
          </a:xfrm>
        </p:grpSpPr>
        <p:sp>
          <p:nvSpPr>
            <p:cNvPr id="11" name="TextBox 11"/>
            <p:cNvSpPr txBox="1"/>
            <p:nvPr/>
          </p:nvSpPr>
          <p:spPr>
            <a:xfrm>
              <a:off x="0" y="-57150"/>
              <a:ext cx="5346700" cy="585470"/>
            </a:xfrm>
            <a:prstGeom prst="rect">
              <a:avLst/>
            </a:prstGeom>
          </p:spPr>
          <p:txBody>
            <a:bodyPr lIns="0" tIns="0" rIns="0" bIns="0" rtlCol="0" anchor="t">
              <a:spAutoFit/>
            </a:bodyPr>
            <a:lstStyle/>
            <a:p>
              <a:pPr marL="0" lvl="0" indent="0" algn="r" rtl="1">
                <a:lnSpc>
                  <a:spcPts val="3360"/>
                </a:lnSpc>
              </a:pPr>
              <a:r>
                <a:rPr lang="ar-EG" sz="2400" b="1">
                  <a:solidFill>
                    <a:srgbClr val="F9F7F3"/>
                  </a:solidFill>
                  <a:latin typeface="Helvetica World Bold"/>
                  <a:ea typeface="Helvetica World Bold"/>
                  <a:cs typeface="Helvetica World Bold"/>
                  <a:sym typeface="Helvetica World Bold"/>
                  <a:rtl/>
                </a:rPr>
                <a:t>الحيوانات</a:t>
              </a:r>
            </a:p>
          </p:txBody>
        </p:sp>
        <p:sp>
          <p:nvSpPr>
            <p:cNvPr id="12" name="TextBox 12"/>
            <p:cNvSpPr txBox="1"/>
            <p:nvPr/>
          </p:nvSpPr>
          <p:spPr>
            <a:xfrm>
              <a:off x="0" y="730884"/>
              <a:ext cx="5346700" cy="1093470"/>
            </a:xfrm>
            <a:prstGeom prst="rect">
              <a:avLst/>
            </a:prstGeom>
          </p:spPr>
          <p:txBody>
            <a:bodyPr lIns="0" tIns="0" rIns="0" bIns="0" rtlCol="0" anchor="t">
              <a:spAutoFit/>
            </a:bodyPr>
            <a:lstStyle/>
            <a:p>
              <a:pPr marL="0" lvl="0" indent="0" algn="r" rtl="1">
                <a:lnSpc>
                  <a:spcPts val="3360"/>
                </a:lnSpc>
              </a:pPr>
              <a:r>
                <a:rPr lang="ar-EG" sz="2400">
                  <a:solidFill>
                    <a:srgbClr val="F9F7F3"/>
                  </a:solidFill>
                  <a:latin typeface="Helvetica World"/>
                  <a:ea typeface="Helvetica World"/>
                  <a:cs typeface="Helvetica World"/>
                  <a:sym typeface="Helvetica World"/>
                  <a:rtl/>
                </a:rPr>
                <a:t>تجسد الحيوانات تنوع الحياة وتفاعلها في البيئة.</a:t>
              </a:r>
            </a:p>
          </p:txBody>
        </p:sp>
      </p:grpSp>
      <p:sp>
        <p:nvSpPr>
          <p:cNvPr id="13" name="Freeform 13"/>
          <p:cNvSpPr/>
          <p:nvPr/>
        </p:nvSpPr>
        <p:spPr>
          <a:xfrm flipH="1">
            <a:off x="16725900" y="872490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4"/>
                </a:ext>
              </a:extLst>
            </a:blip>
            <a:stretch>
              <a:fillRect/>
            </a:stretch>
          </a:blipFill>
        </p:spPr>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39F"/>
        </a:solidFill>
        <a:effectLst/>
      </p:bgPr>
    </p:bg>
    <p:spTree>
      <p:nvGrpSpPr>
        <p:cNvPr id="1" name=""/>
        <p:cNvGrpSpPr/>
        <p:nvPr/>
      </p:nvGrpSpPr>
      <p:grpSpPr>
        <a:xfrm>
          <a:off x="0" y="0"/>
          <a:ext cx="0" cy="0"/>
          <a:chOff x="0" y="0"/>
          <a:chExt cx="0" cy="0"/>
        </a:xfrm>
      </p:grpSpPr>
      <p:sp>
        <p:nvSpPr>
          <p:cNvPr id="2" name="TextBox 2"/>
          <p:cNvSpPr txBox="1"/>
          <p:nvPr/>
        </p:nvSpPr>
        <p:spPr>
          <a:xfrm>
            <a:off x="6115050" y="742950"/>
            <a:ext cx="11506200" cy="1100238"/>
          </a:xfrm>
          <a:prstGeom prst="rect">
            <a:avLst/>
          </a:prstGeom>
        </p:spPr>
        <p:txBody>
          <a:bodyPr lIns="0" tIns="0" rIns="0" bIns="0" rtlCol="0" anchor="t">
            <a:spAutoFit/>
          </a:bodyPr>
          <a:lstStyle/>
          <a:p>
            <a:pPr marL="0" lvl="0" indent="0" algn="r" rtl="1">
              <a:lnSpc>
                <a:spcPts val="8359"/>
              </a:lnSpc>
            </a:pPr>
            <a:r>
              <a:rPr lang="ar-EG" sz="7599" b="1" spc="-189" dirty="0">
                <a:solidFill>
                  <a:srgbClr val="016D41"/>
                </a:solidFill>
                <a:latin typeface="Dubai" panose="020B0503030403030204" pitchFamily="34" charset="-78"/>
                <a:ea typeface="Garet Bold"/>
                <a:cs typeface="Dubai" panose="020B0503030403030204" pitchFamily="34" charset="-78"/>
                <a:sym typeface="Garet Bold"/>
                <a:rtl/>
              </a:rPr>
              <a:t>خصائص شعر الطبيعة</a:t>
            </a:r>
          </a:p>
        </p:txBody>
      </p:sp>
      <p:grpSp>
        <p:nvGrpSpPr>
          <p:cNvPr id="3" name="Group 3"/>
          <p:cNvGrpSpPr/>
          <p:nvPr/>
        </p:nvGrpSpPr>
        <p:grpSpPr>
          <a:xfrm>
            <a:off x="13611225" y="4248150"/>
            <a:ext cx="4010025" cy="2148046"/>
            <a:chOff x="0" y="0"/>
            <a:chExt cx="5346700" cy="2864062"/>
          </a:xfrm>
        </p:grpSpPr>
        <p:sp>
          <p:nvSpPr>
            <p:cNvPr id="4" name="TextBox 4"/>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الصور الفنية</a:t>
              </a:r>
            </a:p>
          </p:txBody>
        </p:sp>
        <p:sp>
          <p:nvSpPr>
            <p:cNvPr id="5" name="TextBox 5"/>
            <p:cNvSpPr txBox="1"/>
            <p:nvPr/>
          </p:nvSpPr>
          <p:spPr>
            <a:xfrm>
              <a:off x="0" y="809413"/>
              <a:ext cx="5346700" cy="20546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يتميز شعر الطبيعة بكثرة </a:t>
              </a:r>
              <a:r>
                <a:rPr lang="ar-EG" sz="2799" b="1">
                  <a:solidFill>
                    <a:srgbClr val="016D41"/>
                  </a:solidFill>
                  <a:latin typeface="Helvetica World Bold"/>
                  <a:ea typeface="Helvetica World Bold"/>
                  <a:cs typeface="Helvetica World Bold"/>
                  <a:sym typeface="Helvetica World Bold"/>
                  <a:rtl/>
                </a:rPr>
                <a:t>الصور الفنية</a:t>
              </a:r>
              <a:r>
                <a:rPr lang="ar-EG" sz="2799">
                  <a:solidFill>
                    <a:srgbClr val="016D41"/>
                  </a:solidFill>
                  <a:latin typeface="Helvetica World"/>
                  <a:ea typeface="Helvetica World"/>
                  <a:cs typeface="Helvetica World"/>
                  <a:sym typeface="Helvetica World"/>
                  <a:rtl/>
                </a:rPr>
                <a:t> التي تعبر عن جمال تفاصيل البيئة.</a:t>
              </a:r>
            </a:p>
          </p:txBody>
        </p:sp>
      </p:grpSp>
      <p:grpSp>
        <p:nvGrpSpPr>
          <p:cNvPr id="6" name="Group 6"/>
          <p:cNvGrpSpPr/>
          <p:nvPr/>
        </p:nvGrpSpPr>
        <p:grpSpPr>
          <a:xfrm>
            <a:off x="7858125" y="4248150"/>
            <a:ext cx="4010025" cy="2109946"/>
            <a:chOff x="0" y="0"/>
            <a:chExt cx="5346700" cy="2813262"/>
          </a:xfrm>
        </p:grpSpPr>
        <p:sp>
          <p:nvSpPr>
            <p:cNvPr id="7" name="TextBox 7"/>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الألفاظ الرقيقة</a:t>
              </a:r>
            </a:p>
          </p:txBody>
        </p:sp>
        <p:sp>
          <p:nvSpPr>
            <p:cNvPr id="8" name="TextBox 8"/>
            <p:cNvSpPr txBox="1"/>
            <p:nvPr/>
          </p:nvSpPr>
          <p:spPr>
            <a:xfrm>
              <a:off x="0" y="809413"/>
              <a:ext cx="5346700" cy="20038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يعتمد الشعر على </a:t>
              </a:r>
              <a:r>
                <a:rPr lang="ar-EG" sz="2799" b="1">
                  <a:solidFill>
                    <a:srgbClr val="016D41"/>
                  </a:solidFill>
                  <a:latin typeface="Helvetica World Bold"/>
                  <a:ea typeface="Helvetica World Bold"/>
                  <a:cs typeface="Helvetica World Bold"/>
                  <a:sym typeface="Helvetica World Bold"/>
                  <a:rtl/>
                </a:rPr>
                <a:t>الألفاظ الرقيقة</a:t>
              </a:r>
              <a:r>
                <a:rPr lang="ar-EG" sz="2799">
                  <a:solidFill>
                    <a:srgbClr val="016D41"/>
                  </a:solidFill>
                  <a:latin typeface="Helvetica World"/>
                  <a:ea typeface="Helvetica World"/>
                  <a:cs typeface="Helvetica World"/>
                  <a:sym typeface="Helvetica World"/>
                  <a:rtl/>
                </a:rPr>
                <a:t> والعذبة لتعزيز المشاعر والتعبير عن الجمال.</a:t>
              </a:r>
            </a:p>
          </p:txBody>
        </p:sp>
      </p:grpSp>
      <p:grpSp>
        <p:nvGrpSpPr>
          <p:cNvPr id="9" name="Group 9"/>
          <p:cNvGrpSpPr/>
          <p:nvPr/>
        </p:nvGrpSpPr>
        <p:grpSpPr>
          <a:xfrm>
            <a:off x="2105025" y="4248150"/>
            <a:ext cx="4010025" cy="2148046"/>
            <a:chOff x="0" y="0"/>
            <a:chExt cx="5346700" cy="2864062"/>
          </a:xfrm>
        </p:grpSpPr>
        <p:sp>
          <p:nvSpPr>
            <p:cNvPr id="10" name="TextBox 10"/>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016D41"/>
                  </a:solidFill>
                  <a:latin typeface="Helvetica World Bold"/>
                  <a:ea typeface="Helvetica World Bold"/>
                  <a:cs typeface="Helvetica World Bold"/>
                  <a:sym typeface="Helvetica World Bold"/>
                  <a:rtl/>
                </a:rPr>
                <a:t>الوصف الدقيق</a:t>
              </a:r>
            </a:p>
          </p:txBody>
        </p:sp>
        <p:sp>
          <p:nvSpPr>
            <p:cNvPr id="11" name="TextBox 11"/>
            <p:cNvSpPr txBox="1"/>
            <p:nvPr/>
          </p:nvSpPr>
          <p:spPr>
            <a:xfrm>
              <a:off x="0" y="809413"/>
              <a:ext cx="5346700" cy="2054649"/>
            </a:xfrm>
            <a:prstGeom prst="rect">
              <a:avLst/>
            </a:prstGeom>
          </p:spPr>
          <p:txBody>
            <a:bodyPr lIns="0" tIns="0" rIns="0" bIns="0" rtlCol="0" anchor="t">
              <a:spAutoFit/>
            </a:bodyPr>
            <a:lstStyle/>
            <a:p>
              <a:pPr marL="0" lvl="0" indent="0" algn="r" rtl="1">
                <a:lnSpc>
                  <a:spcPts val="3919"/>
                </a:lnSpc>
              </a:pPr>
              <a:r>
                <a:rPr lang="ar-EG" sz="2799">
                  <a:solidFill>
                    <a:srgbClr val="016D41"/>
                  </a:solidFill>
                  <a:latin typeface="Helvetica World"/>
                  <a:ea typeface="Helvetica World"/>
                  <a:cs typeface="Helvetica World"/>
                  <a:sym typeface="Helvetica World"/>
                  <a:rtl/>
                </a:rPr>
                <a:t>يقدم الشعر وصفًا </a:t>
              </a:r>
              <a:r>
                <a:rPr lang="ar-EG" sz="2799" b="1">
                  <a:solidFill>
                    <a:srgbClr val="016D41"/>
                  </a:solidFill>
                  <a:latin typeface="Helvetica World Bold"/>
                  <a:ea typeface="Helvetica World Bold"/>
                  <a:cs typeface="Helvetica World Bold"/>
                  <a:sym typeface="Helvetica World Bold"/>
                  <a:rtl/>
                </a:rPr>
                <a:t>دقيقًا لتفاصيل الطبيعة</a:t>
              </a:r>
              <a:r>
                <a:rPr lang="ar-EG" sz="2799">
                  <a:solidFill>
                    <a:srgbClr val="016D41"/>
                  </a:solidFill>
                  <a:latin typeface="Helvetica World"/>
                  <a:ea typeface="Helvetica World"/>
                  <a:cs typeface="Helvetica World"/>
                  <a:sym typeface="Helvetica World"/>
                  <a:rtl/>
                </a:rPr>
                <a:t>، مما يخلق صورة حيوية في ذهن القارئ.</a:t>
              </a:r>
            </a:p>
          </p:txBody>
        </p:sp>
      </p:grpSp>
      <p:sp>
        <p:nvSpPr>
          <p:cNvPr id="12" name="Freeform 12"/>
          <p:cNvSpPr/>
          <p:nvPr/>
        </p:nvSpPr>
        <p:spPr>
          <a:xfrm flipH="1">
            <a:off x="666750" y="66675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2"/>
                </a:ext>
              </a:extLst>
            </a:blip>
            <a:stretch>
              <a:fillRect/>
            </a:stretch>
          </a:blipFill>
        </p:spPr>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7F3"/>
        </a:solidFill>
        <a:effectLst/>
      </p:bgPr>
    </p:bg>
    <p:spTree>
      <p:nvGrpSpPr>
        <p:cNvPr id="1" name=""/>
        <p:cNvGrpSpPr/>
        <p:nvPr/>
      </p:nvGrpSpPr>
      <p:grpSpPr>
        <a:xfrm>
          <a:off x="0" y="0"/>
          <a:ext cx="0" cy="0"/>
          <a:chOff x="0" y="0"/>
          <a:chExt cx="0" cy="0"/>
        </a:xfrm>
      </p:grpSpPr>
      <p:sp>
        <p:nvSpPr>
          <p:cNvPr id="2" name="TextBox 2"/>
          <p:cNvSpPr txBox="1"/>
          <p:nvPr/>
        </p:nvSpPr>
        <p:spPr>
          <a:xfrm>
            <a:off x="1752600" y="742950"/>
            <a:ext cx="15849600" cy="9456435"/>
          </a:xfrm>
          <a:prstGeom prst="rect">
            <a:avLst/>
          </a:prstGeom>
        </p:spPr>
        <p:txBody>
          <a:bodyPr wrap="square" lIns="0" tIns="0" rIns="0" bIns="0" rtlCol="0" anchor="t">
            <a:spAutoFit/>
          </a:bodyPr>
          <a:lstStyle/>
          <a:p>
            <a:pPr marL="0" lvl="0" indent="0" algn="r" rtl="1">
              <a:lnSpc>
                <a:spcPts val="8359"/>
              </a:lnSpc>
            </a:pPr>
            <a:r>
              <a:rPr lang="ar-EG" sz="4800" b="1" spc="-189" dirty="0">
                <a:solidFill>
                  <a:srgbClr val="016D41"/>
                </a:solidFill>
                <a:latin typeface="Courier New" panose="02070309020205020404" pitchFamily="49" charset="0"/>
                <a:ea typeface="Garet Bold"/>
                <a:cs typeface="Courier New" panose="02070309020205020404" pitchFamily="49" charset="0"/>
                <a:sym typeface="Garet Bold"/>
                <a:rtl/>
              </a:rPr>
              <a:t>شعر الحنين: تعريفه وأسباب ظهوره</a:t>
            </a:r>
            <a:endParaRPr lang="ar-IQ" sz="4800" b="1" spc="-189" dirty="0">
              <a:solidFill>
                <a:srgbClr val="016D41"/>
              </a:solidFill>
              <a:latin typeface="Courier New" panose="02070309020205020404" pitchFamily="49" charset="0"/>
              <a:ea typeface="Garet Bold"/>
              <a:cs typeface="Courier New" panose="02070309020205020404" pitchFamily="49" charset="0"/>
              <a:sym typeface="Garet Bold"/>
              <a:rtl/>
            </a:endParaRPr>
          </a:p>
          <a:p>
            <a:pPr algn="r"/>
            <a:r>
              <a:rPr lang="ar-SA" sz="3200" dirty="0"/>
              <a:t>يُعدّ شعر الحنين من الأغراض التي تبلورت في الأندلس بوضوح، نتيجة تفاعل الشاعر مع بيئته السياسية والاجتماعية والطبيعية.</a:t>
            </a:r>
            <a:endParaRPr lang="en-US" sz="3200" dirty="0"/>
          </a:p>
          <a:p>
            <a:pPr algn="r"/>
            <a:r>
              <a:rPr lang="ar-SA" sz="3200" dirty="0"/>
              <a:t>ورغم امتداد جذوره إلى الشعر الجاهلي (الوقوف على الأطلال)، إلا أنّه في الأندلس استقلّ موضوعًا قائمًا بذاته، خُصصت له القصائد الطوال.</a:t>
            </a:r>
            <a:endParaRPr lang="en-US" sz="3200" dirty="0"/>
          </a:p>
          <a:p>
            <a:pPr algn="r"/>
            <a:r>
              <a:rPr lang="ar-SA" sz="3200" dirty="0"/>
              <a:t>نشأ هذا اللون عن تجربة الغربة والاغتراب التي عاشها الشعراء، فكان تعبيرًا صادقًا عن الشوق إلى الوطن والأهل.</a:t>
            </a:r>
            <a:endParaRPr lang="en-US" sz="3200" dirty="0"/>
          </a:p>
          <a:p>
            <a:pPr algn="r"/>
            <a:r>
              <a:rPr lang="ar-SA" sz="3200" dirty="0"/>
              <a:t>وهو شعور إنساني نبيل، يدل على رقة الحس وعمق الانتماء. من ذلك قول الشاعر: </a:t>
            </a:r>
            <a:endParaRPr lang="en-US" sz="3200" dirty="0"/>
          </a:p>
          <a:p>
            <a:pPr algn="r"/>
            <a:r>
              <a:rPr lang="ar-SA" sz="3200" dirty="0"/>
              <a:t>وقد طوّفتُ في الآفاق حتى</a:t>
            </a:r>
            <a:r>
              <a:rPr lang="ar-IQ" sz="3200" dirty="0"/>
              <a:t>         ر</a:t>
            </a:r>
            <a:r>
              <a:rPr lang="ar-SA" sz="3200" dirty="0"/>
              <a:t>ضيتُ من السلامة بالإيابِ</a:t>
            </a:r>
            <a:endParaRPr lang="en-US" sz="3200" dirty="0"/>
          </a:p>
          <a:p>
            <a:pPr algn="r"/>
            <a:r>
              <a:rPr lang="ar-SA" sz="3200" dirty="0"/>
              <a:t>_أسباب ذيوع شعر الحنين</a:t>
            </a:r>
            <a:endParaRPr lang="en-US" sz="3200" dirty="0"/>
          </a:p>
          <a:p>
            <a:pPr algn="r"/>
            <a:r>
              <a:rPr lang="ar-SA" sz="3200" dirty="0"/>
              <a:t>بلغ شعر الحنين في الأندلس منزلة متقدمة، متفوقًا على المشرق، ويعود ذلك إلى جملة عوامل، أبرزها:</a:t>
            </a:r>
            <a:endParaRPr lang="en-US" sz="3200" dirty="0"/>
          </a:p>
          <a:p>
            <a:pPr algn="r"/>
            <a:r>
              <a:rPr lang="ar-SA" sz="3200" dirty="0"/>
              <a:t>1_  الرحلة والتنقل الداخلي: </a:t>
            </a:r>
            <a:endParaRPr lang="en-US" sz="3200" dirty="0"/>
          </a:p>
          <a:p>
            <a:pPr algn="r"/>
            <a:r>
              <a:rPr lang="ar-SA" sz="3200" dirty="0"/>
              <a:t>شيوع ارتحال العلماء وطلبة العلم بين المدن</a:t>
            </a:r>
            <a:r>
              <a:rPr lang="ar-IQ" sz="3200" dirty="0"/>
              <a:t> </a:t>
            </a:r>
            <a:r>
              <a:rPr lang="ar-SA" sz="3200" dirty="0"/>
              <a:t>مما ولّد شعورًا دائمًا بالفراق، حتى داخل الوطن الواحد من ذلك قول الشاعر: </a:t>
            </a:r>
            <a:r>
              <a:rPr lang="ar-IQ" sz="3200" dirty="0"/>
              <a:t>و</a:t>
            </a:r>
            <a:r>
              <a:rPr lang="ar-SA" sz="3200" dirty="0"/>
              <a:t>يْحَكِ يا سلمُ لا تُراعي</a:t>
            </a:r>
            <a:r>
              <a:rPr lang="ar-IQ" sz="3200" dirty="0"/>
              <a:t>       </a:t>
            </a:r>
            <a:r>
              <a:rPr lang="ar-SA" sz="3200" dirty="0"/>
              <a:t>لا بدَّ للبينِ من زِماعِ</a:t>
            </a:r>
            <a:endParaRPr lang="en-US" sz="3200" dirty="0"/>
          </a:p>
          <a:p>
            <a:pPr algn="r"/>
            <a:r>
              <a:rPr lang="ar-SA" sz="3200" dirty="0"/>
              <a:t>2_ الاضطرابات السياسية والحروب</a:t>
            </a:r>
            <a:endParaRPr lang="en-US" sz="3200" dirty="0"/>
          </a:p>
          <a:p>
            <a:pPr algn="r"/>
            <a:r>
              <a:rPr lang="ar-SA" sz="3200" dirty="0"/>
              <a:t>فتعاظم الإحساس بالغربة والحنين ، ظلّ الأندلسيون مشدودين إلى أصولهم الأولى ، من ذلك قول عبد الرحمن الداخل :</a:t>
            </a:r>
            <a:endParaRPr lang="en-US" sz="3200" dirty="0"/>
          </a:p>
          <a:p>
            <a:pPr algn="r"/>
            <a:r>
              <a:rPr lang="ar-SA" sz="3200" dirty="0"/>
              <a:t>إنَّ جسمي كما علمتَ بأرضٍ</a:t>
            </a:r>
            <a:r>
              <a:rPr lang="ar-IQ" sz="3200" dirty="0"/>
              <a:t>       </a:t>
            </a:r>
            <a:r>
              <a:rPr lang="ar-SA" sz="3200" dirty="0"/>
              <a:t>وفؤادي ومالكيه بأرضِ</a:t>
            </a:r>
            <a:endParaRPr lang="en-US" sz="3200" dirty="0"/>
          </a:p>
          <a:p>
            <a:pPr marL="0" lvl="0" indent="0" algn="r" rtl="1">
              <a:lnSpc>
                <a:spcPts val="8359"/>
              </a:lnSpc>
            </a:pPr>
            <a:endParaRPr lang="ar-EG" sz="4800" b="1" spc="-189" dirty="0">
              <a:solidFill>
                <a:srgbClr val="016D41"/>
              </a:solidFill>
              <a:latin typeface="Courier New" panose="02070309020205020404" pitchFamily="49" charset="0"/>
              <a:ea typeface="Garet Bold"/>
              <a:cs typeface="Courier New" panose="02070309020205020404" pitchFamily="49" charset="0"/>
              <a:sym typeface="Garet Bold"/>
              <a:rtl/>
            </a:endParaRPr>
          </a:p>
        </p:txBody>
      </p:sp>
      <p:sp>
        <p:nvSpPr>
          <p:cNvPr id="14" name="Freeform 12">
            <a:extLst>
              <a:ext uri="{FF2B5EF4-FFF2-40B4-BE49-F238E27FC236}">
                <a16:creationId xmlns:a16="http://schemas.microsoft.com/office/drawing/2014/main" id="{A8B6A496-171F-FCA8-7177-FDC6A29A9EB5}"/>
              </a:ext>
            </a:extLst>
          </p:cNvPr>
          <p:cNvSpPr/>
          <p:nvPr/>
        </p:nvSpPr>
        <p:spPr>
          <a:xfrm flipH="1">
            <a:off x="666750" y="666750"/>
            <a:ext cx="1390650" cy="12001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2"/>
                </a:ext>
              </a:extLst>
            </a:blip>
            <a:stretch>
              <a:fillRect/>
            </a:stretch>
          </a:blipFill>
        </p:spPr>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6D41"/>
        </a:solidFill>
        <a:effectLst/>
      </p:bgPr>
    </p:bg>
    <p:spTree>
      <p:nvGrpSpPr>
        <p:cNvPr id="1" name=""/>
        <p:cNvGrpSpPr/>
        <p:nvPr/>
      </p:nvGrpSpPr>
      <p:grpSpPr>
        <a:xfrm>
          <a:off x="0" y="0"/>
          <a:ext cx="0" cy="0"/>
          <a:chOff x="0" y="0"/>
          <a:chExt cx="0" cy="0"/>
        </a:xfrm>
      </p:grpSpPr>
      <p:sp>
        <p:nvSpPr>
          <p:cNvPr id="2" name="TextBox 2"/>
          <p:cNvSpPr txBox="1"/>
          <p:nvPr/>
        </p:nvSpPr>
        <p:spPr>
          <a:xfrm>
            <a:off x="6115050" y="742950"/>
            <a:ext cx="11506200" cy="1100238"/>
          </a:xfrm>
          <a:prstGeom prst="rect">
            <a:avLst/>
          </a:prstGeom>
        </p:spPr>
        <p:txBody>
          <a:bodyPr lIns="0" tIns="0" rIns="0" bIns="0" rtlCol="0" anchor="t">
            <a:spAutoFit/>
          </a:bodyPr>
          <a:lstStyle/>
          <a:p>
            <a:pPr marL="0" lvl="0" indent="0" algn="r" rtl="1">
              <a:lnSpc>
                <a:spcPts val="8359"/>
              </a:lnSpc>
            </a:pPr>
            <a:r>
              <a:rPr lang="ar-EG" sz="7599" b="1" spc="-189" dirty="0">
                <a:solidFill>
                  <a:srgbClr val="F9F7F3"/>
                </a:solidFill>
                <a:latin typeface="Courier New" panose="02070309020205020404" pitchFamily="49" charset="0"/>
                <a:ea typeface="Garet Bold"/>
                <a:cs typeface="Courier New" panose="02070309020205020404" pitchFamily="49" charset="0"/>
                <a:sym typeface="Garet Bold"/>
                <a:rtl/>
              </a:rPr>
              <a:t>شعر الحنين</a:t>
            </a:r>
          </a:p>
        </p:txBody>
      </p:sp>
      <p:grpSp>
        <p:nvGrpSpPr>
          <p:cNvPr id="3" name="Group 3"/>
          <p:cNvGrpSpPr/>
          <p:nvPr/>
        </p:nvGrpSpPr>
        <p:grpSpPr>
          <a:xfrm>
            <a:off x="13611225" y="4248150"/>
            <a:ext cx="4010025" cy="2109946"/>
            <a:chOff x="0" y="0"/>
            <a:chExt cx="5346700" cy="2813262"/>
          </a:xfrm>
        </p:grpSpPr>
        <p:sp>
          <p:nvSpPr>
            <p:cNvPr id="4" name="TextBox 4"/>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F9F7F3"/>
                  </a:solidFill>
                  <a:latin typeface="Helvetica World Bold"/>
                  <a:ea typeface="Helvetica World Bold"/>
                  <a:cs typeface="Helvetica World Bold"/>
                  <a:sym typeface="Helvetica World Bold"/>
                  <a:rtl/>
                </a:rPr>
                <a:t>الشوق</a:t>
              </a:r>
            </a:p>
          </p:txBody>
        </p:sp>
        <p:sp>
          <p:nvSpPr>
            <p:cNvPr id="5" name="TextBox 5"/>
            <p:cNvSpPr txBox="1"/>
            <p:nvPr/>
          </p:nvSpPr>
          <p:spPr>
            <a:xfrm>
              <a:off x="0" y="809413"/>
              <a:ext cx="5346700" cy="2003849"/>
            </a:xfrm>
            <a:prstGeom prst="rect">
              <a:avLst/>
            </a:prstGeom>
          </p:spPr>
          <p:txBody>
            <a:bodyPr lIns="0" tIns="0" rIns="0" bIns="0" rtlCol="0" anchor="t">
              <a:spAutoFit/>
            </a:bodyPr>
            <a:lstStyle/>
            <a:p>
              <a:pPr marL="0" lvl="0" indent="0" algn="r" rtl="1">
                <a:lnSpc>
                  <a:spcPts val="3919"/>
                </a:lnSpc>
              </a:pPr>
              <a:r>
                <a:rPr lang="ar-EG" sz="2799">
                  <a:solidFill>
                    <a:srgbClr val="F9F7F3"/>
                  </a:solidFill>
                  <a:latin typeface="Helvetica World"/>
                  <a:ea typeface="Helvetica World"/>
                  <a:cs typeface="Helvetica World"/>
                  <a:sym typeface="Helvetica World"/>
                  <a:rtl/>
                </a:rPr>
                <a:t>يعكس شعر الحنين </a:t>
              </a:r>
              <a:r>
                <a:rPr lang="ar-EG" sz="2799" b="1">
                  <a:solidFill>
                    <a:srgbClr val="F9F7F3"/>
                  </a:solidFill>
                  <a:latin typeface="Helvetica World Bold"/>
                  <a:ea typeface="Helvetica World Bold"/>
                  <a:cs typeface="Helvetica World Bold"/>
                  <a:sym typeface="Helvetica World Bold"/>
                  <a:rtl/>
                </a:rPr>
                <a:t>مشاعر الشوق</a:t>
              </a:r>
              <a:r>
                <a:rPr lang="ar-EG" sz="2799">
                  <a:solidFill>
                    <a:srgbClr val="F9F7F3"/>
                  </a:solidFill>
                  <a:latin typeface="Helvetica World"/>
                  <a:ea typeface="Helvetica World"/>
                  <a:cs typeface="Helvetica World"/>
                  <a:sym typeface="Helvetica World"/>
                  <a:rtl/>
                </a:rPr>
                <a:t> العميقة للوطن والأحبة، حيث يبرز الألم والحنين في الكلمات.</a:t>
              </a:r>
            </a:p>
          </p:txBody>
        </p:sp>
      </p:grpSp>
      <p:grpSp>
        <p:nvGrpSpPr>
          <p:cNvPr id="6" name="Group 6"/>
          <p:cNvGrpSpPr/>
          <p:nvPr/>
        </p:nvGrpSpPr>
        <p:grpSpPr>
          <a:xfrm>
            <a:off x="7858125" y="4248150"/>
            <a:ext cx="4010025" cy="2109946"/>
            <a:chOff x="0" y="0"/>
            <a:chExt cx="5346700" cy="2813262"/>
          </a:xfrm>
        </p:grpSpPr>
        <p:sp>
          <p:nvSpPr>
            <p:cNvPr id="7" name="TextBox 7"/>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F9F7F3"/>
                  </a:solidFill>
                  <a:latin typeface="Helvetica World Bold"/>
                  <a:ea typeface="Helvetica World Bold"/>
                  <a:cs typeface="Helvetica World Bold"/>
                  <a:sym typeface="Helvetica World Bold"/>
                  <a:rtl/>
                </a:rPr>
                <a:t>الغربة</a:t>
              </a:r>
            </a:p>
          </p:txBody>
        </p:sp>
        <p:sp>
          <p:nvSpPr>
            <p:cNvPr id="8" name="TextBox 8"/>
            <p:cNvSpPr txBox="1"/>
            <p:nvPr/>
          </p:nvSpPr>
          <p:spPr>
            <a:xfrm>
              <a:off x="0" y="809413"/>
              <a:ext cx="5346700" cy="2003849"/>
            </a:xfrm>
            <a:prstGeom prst="rect">
              <a:avLst/>
            </a:prstGeom>
          </p:spPr>
          <p:txBody>
            <a:bodyPr lIns="0" tIns="0" rIns="0" bIns="0" rtlCol="0" anchor="t">
              <a:spAutoFit/>
            </a:bodyPr>
            <a:lstStyle/>
            <a:p>
              <a:pPr marL="0" lvl="0" indent="0" algn="r" rtl="1">
                <a:lnSpc>
                  <a:spcPts val="3919"/>
                </a:lnSpc>
              </a:pPr>
              <a:r>
                <a:rPr lang="ar-EG" sz="2799">
                  <a:solidFill>
                    <a:srgbClr val="F9F7F3"/>
                  </a:solidFill>
                  <a:latin typeface="Helvetica World"/>
                  <a:ea typeface="Helvetica World"/>
                  <a:cs typeface="Helvetica World"/>
                  <a:sym typeface="Helvetica World"/>
                  <a:rtl/>
                </a:rPr>
                <a:t>يحمل هذا الشعر </a:t>
              </a:r>
              <a:r>
                <a:rPr lang="ar-EG" sz="2799" b="1">
                  <a:solidFill>
                    <a:srgbClr val="F9F7F3"/>
                  </a:solidFill>
                  <a:latin typeface="Helvetica World Bold"/>
                  <a:ea typeface="Helvetica World Bold"/>
                  <a:cs typeface="Helvetica World Bold"/>
                  <a:sym typeface="Helvetica World Bold"/>
                  <a:rtl/>
                </a:rPr>
                <a:t>إحساس الغربة</a:t>
              </a:r>
              <a:r>
                <a:rPr lang="ar-EG" sz="2799">
                  <a:solidFill>
                    <a:srgbClr val="F9F7F3"/>
                  </a:solidFill>
                  <a:latin typeface="Helvetica World"/>
                  <a:ea typeface="Helvetica World"/>
                  <a:cs typeface="Helvetica World"/>
                  <a:sym typeface="Helvetica World"/>
                  <a:rtl/>
                </a:rPr>
                <a:t>، مما يزيد من عمق المشاعر ويعبر عن الفقد والبعد.</a:t>
              </a:r>
            </a:p>
          </p:txBody>
        </p:sp>
      </p:grpSp>
      <p:grpSp>
        <p:nvGrpSpPr>
          <p:cNvPr id="9" name="Group 9"/>
          <p:cNvGrpSpPr/>
          <p:nvPr/>
        </p:nvGrpSpPr>
        <p:grpSpPr>
          <a:xfrm>
            <a:off x="2105025" y="4248150"/>
            <a:ext cx="4010025" cy="2643346"/>
            <a:chOff x="0" y="0"/>
            <a:chExt cx="5346700" cy="3524462"/>
          </a:xfrm>
        </p:grpSpPr>
        <p:sp>
          <p:nvSpPr>
            <p:cNvPr id="10" name="TextBox 10"/>
            <p:cNvSpPr txBox="1"/>
            <p:nvPr/>
          </p:nvSpPr>
          <p:spPr>
            <a:xfrm>
              <a:off x="0" y="-66675"/>
              <a:ext cx="5346700" cy="683049"/>
            </a:xfrm>
            <a:prstGeom prst="rect">
              <a:avLst/>
            </a:prstGeom>
          </p:spPr>
          <p:txBody>
            <a:bodyPr lIns="0" tIns="0" rIns="0" bIns="0" rtlCol="0" anchor="t">
              <a:spAutoFit/>
            </a:bodyPr>
            <a:lstStyle/>
            <a:p>
              <a:pPr marL="0" lvl="0" indent="0" algn="r" rtl="1">
                <a:lnSpc>
                  <a:spcPts val="3919"/>
                </a:lnSpc>
              </a:pPr>
              <a:r>
                <a:rPr lang="ar-EG" sz="2799" b="1">
                  <a:solidFill>
                    <a:srgbClr val="F9F7F3"/>
                  </a:solidFill>
                  <a:latin typeface="Helvetica World Bold"/>
                  <a:ea typeface="Helvetica World Bold"/>
                  <a:cs typeface="Helvetica World Bold"/>
                  <a:sym typeface="Helvetica World Bold"/>
                  <a:rtl/>
                </a:rPr>
                <a:t>الذكريات</a:t>
              </a:r>
            </a:p>
          </p:txBody>
        </p:sp>
        <p:sp>
          <p:nvSpPr>
            <p:cNvPr id="11" name="TextBox 11"/>
            <p:cNvSpPr txBox="1"/>
            <p:nvPr/>
          </p:nvSpPr>
          <p:spPr>
            <a:xfrm>
              <a:off x="0" y="809413"/>
              <a:ext cx="5346700" cy="2715049"/>
            </a:xfrm>
            <a:prstGeom prst="rect">
              <a:avLst/>
            </a:prstGeom>
          </p:spPr>
          <p:txBody>
            <a:bodyPr lIns="0" tIns="0" rIns="0" bIns="0" rtlCol="0" anchor="t">
              <a:spAutoFit/>
            </a:bodyPr>
            <a:lstStyle/>
            <a:p>
              <a:pPr marL="0" lvl="0" indent="0" algn="r" rtl="1">
                <a:lnSpc>
                  <a:spcPts val="3919"/>
                </a:lnSpc>
              </a:pPr>
              <a:r>
                <a:rPr lang="ar-EG" sz="2799">
                  <a:solidFill>
                    <a:srgbClr val="F9F7F3"/>
                  </a:solidFill>
                  <a:latin typeface="Helvetica World"/>
                  <a:ea typeface="Helvetica World"/>
                  <a:cs typeface="Helvetica World"/>
                  <a:sym typeface="Helvetica World"/>
                  <a:rtl/>
                </a:rPr>
                <a:t>يسترجع شعر الحنين </a:t>
              </a:r>
              <a:r>
                <a:rPr lang="ar-EG" sz="2799" b="1">
                  <a:solidFill>
                    <a:srgbClr val="F9F7F3"/>
                  </a:solidFill>
                  <a:latin typeface="Helvetica World Bold"/>
                  <a:ea typeface="Helvetica World Bold"/>
                  <a:cs typeface="Helvetica World Bold"/>
                  <a:sym typeface="Helvetica World Bold"/>
                  <a:rtl/>
                </a:rPr>
                <a:t>الذكريات الجميلة</a:t>
              </a:r>
              <a:r>
                <a:rPr lang="ar-EG" sz="2799">
                  <a:solidFill>
                    <a:srgbClr val="F9F7F3"/>
                  </a:solidFill>
                  <a:latin typeface="Helvetica World"/>
                  <a:ea typeface="Helvetica World"/>
                  <a:cs typeface="Helvetica World"/>
                  <a:sym typeface="Helvetica World"/>
                  <a:rtl/>
                </a:rPr>
                <a:t>، مبرزًا لحظات السعادة الماضية التي تعزز الحنين إلى الوطن.</a:t>
              </a:r>
            </a:p>
          </p:txBody>
        </p:sp>
      </p:grpSp>
      <p:sp>
        <p:nvSpPr>
          <p:cNvPr id="12" name="Freeform 12"/>
          <p:cNvSpPr/>
          <p:nvPr/>
        </p:nvSpPr>
        <p:spPr>
          <a:xfrm flipH="1">
            <a:off x="666750" y="666750"/>
            <a:ext cx="895350" cy="895350"/>
          </a:xfrm>
          <a:custGeom>
            <a:avLst/>
            <a:gdLst/>
            <a:ahLst/>
            <a:cxnLst/>
            <a:rect l="l" t="t" r="r" b="b"/>
            <a:pathLst>
              <a:path w="895350" h="895350">
                <a:moveTo>
                  <a:pt x="895350" y="0"/>
                </a:moveTo>
                <a:lnTo>
                  <a:pt x="0" y="0"/>
                </a:lnTo>
                <a:lnTo>
                  <a:pt x="0" y="895350"/>
                </a:lnTo>
                <a:lnTo>
                  <a:pt x="895350" y="895350"/>
                </a:lnTo>
                <a:lnTo>
                  <a:pt x="895350" y="0"/>
                </a:lnTo>
                <a:close/>
              </a:path>
            </a:pathLst>
          </a:custGeom>
          <a:blipFill>
            <a:blip>
              <a:extLst>
                <a:ext uri="{96DAC541-7B7A-43D3-8B79-37D633B846F1}">
                  <asvg:svgBlip xmlns:asvg="http://schemas.microsoft.com/office/drawing/2016/SVG/main" r:embed="rId2"/>
                </a:ext>
              </a:extLst>
            </a:blip>
            <a:stretch>
              <a:fillRect/>
            </a:stretch>
          </a:blipFill>
        </p:spPr>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633</Words>
  <Application>Microsoft Office PowerPoint</Application>
  <PresentationFormat>Custom</PresentationFormat>
  <Paragraphs>68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Courier New</vt:lpstr>
      <vt:lpstr>Helvetica World Bold</vt:lpstr>
      <vt:lpstr>Dubai</vt:lpstr>
      <vt:lpstr>Helvetica World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 الأغراض المستحدثة في الشعر</dc:title>
  <dc:description>عرض تقديمي - الأغراض المستحدثة في الشعر</dc:description>
  <cp:lastModifiedBy>Mohammed Bshara</cp:lastModifiedBy>
  <cp:revision>4</cp:revision>
  <dcterms:created xsi:type="dcterms:W3CDTF">2006-08-16T00:00:00Z</dcterms:created>
  <dcterms:modified xsi:type="dcterms:W3CDTF">2026-04-18T17:51:03Z</dcterms:modified>
  <dc:identifier>DAHFYtqMvG4</dc:identifier>
</cp:coreProperties>
</file>