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6" d="100"/>
          <a:sy n="66" d="100"/>
        </p:scale>
        <p:origin x="-1506" y="-11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776C9E88-5728-437B-9198-8166DBFAA7AE}" type="datetimeFigureOut">
              <a:rPr lang="ar-IQ" smtClean="0"/>
              <a:t>21/08/1441</a:t>
            </a:fld>
            <a:endParaRPr lang="ar-IQ"/>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27DE2487-D870-4A28-817E-A301F00F3C14}" type="slidenum">
              <a:rPr lang="ar-IQ" smtClean="0"/>
              <a:t>‹#›</a:t>
            </a:fld>
            <a:endParaRPr lang="ar-IQ"/>
          </a:p>
        </p:txBody>
      </p:sp>
    </p:spTree>
    <p:extLst>
      <p:ext uri="{BB962C8B-B14F-4D97-AF65-F5344CB8AC3E}">
        <p14:creationId xmlns:p14="http://schemas.microsoft.com/office/powerpoint/2010/main" val="39363968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IQ" dirty="0"/>
          </a:p>
        </p:txBody>
      </p:sp>
      <p:sp>
        <p:nvSpPr>
          <p:cNvPr id="4" name="عنصر نائب لرقم الشريحة 3"/>
          <p:cNvSpPr>
            <a:spLocks noGrp="1"/>
          </p:cNvSpPr>
          <p:nvPr>
            <p:ph type="sldNum" sz="quarter" idx="10"/>
          </p:nvPr>
        </p:nvSpPr>
        <p:spPr/>
        <p:txBody>
          <a:bodyPr/>
          <a:lstStyle/>
          <a:p>
            <a:fld id="{27DE2487-D870-4A28-817E-A301F00F3C14}" type="slidenum">
              <a:rPr lang="ar-IQ" smtClean="0"/>
              <a:t>4</a:t>
            </a:fld>
            <a:endParaRPr lang="ar-IQ"/>
          </a:p>
        </p:txBody>
      </p:sp>
    </p:spTree>
    <p:extLst>
      <p:ext uri="{BB962C8B-B14F-4D97-AF65-F5344CB8AC3E}">
        <p14:creationId xmlns:p14="http://schemas.microsoft.com/office/powerpoint/2010/main" val="8217941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IQ" dirty="0"/>
          </a:p>
        </p:txBody>
      </p:sp>
      <p:sp>
        <p:nvSpPr>
          <p:cNvPr id="4" name="عنصر نائب لرقم الشريحة 3"/>
          <p:cNvSpPr>
            <a:spLocks noGrp="1"/>
          </p:cNvSpPr>
          <p:nvPr>
            <p:ph type="sldNum" sz="quarter" idx="10"/>
          </p:nvPr>
        </p:nvSpPr>
        <p:spPr/>
        <p:txBody>
          <a:bodyPr/>
          <a:lstStyle/>
          <a:p>
            <a:fld id="{27DE2487-D870-4A28-817E-A301F00F3C14}" type="slidenum">
              <a:rPr lang="ar-IQ" smtClean="0"/>
              <a:t>5</a:t>
            </a:fld>
            <a:endParaRPr lang="ar-IQ"/>
          </a:p>
        </p:txBody>
      </p:sp>
    </p:spTree>
    <p:extLst>
      <p:ext uri="{BB962C8B-B14F-4D97-AF65-F5344CB8AC3E}">
        <p14:creationId xmlns:p14="http://schemas.microsoft.com/office/powerpoint/2010/main" val="28346542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EC1E2B46-123A-4958-B480-CD12BBCF560A}" type="datetimeFigureOut">
              <a:rPr lang="ar-IQ" smtClean="0"/>
              <a:t>21/08/1441</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FB36006F-BE59-45CC-9194-145528204933}" type="slidenum">
              <a:rPr lang="ar-IQ" smtClean="0"/>
              <a:t>‹#›</a:t>
            </a:fld>
            <a:endParaRPr lang="ar-IQ"/>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EC1E2B46-123A-4958-B480-CD12BBCF560A}" type="datetimeFigureOut">
              <a:rPr lang="ar-IQ" smtClean="0"/>
              <a:t>21/08/1441</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FB36006F-BE59-45CC-9194-145528204933}" type="slidenum">
              <a:rPr lang="ar-IQ" smtClean="0"/>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ونص عموديان">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EC1E2B46-123A-4958-B480-CD12BBCF560A}" type="datetimeFigureOut">
              <a:rPr lang="ar-IQ" smtClean="0"/>
              <a:t>21/08/1441</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FB36006F-BE59-45CC-9194-145528204933}" type="slidenum">
              <a:rPr lang="ar-IQ" smtClean="0"/>
              <a:t>‹#›</a:t>
            </a:fld>
            <a:endParaRPr lang="ar-IQ"/>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EC1E2B46-123A-4958-B480-CD12BBCF560A}" type="datetimeFigureOut">
              <a:rPr lang="ar-IQ" smtClean="0"/>
              <a:t>21/08/1441</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FB36006F-BE59-45CC-9194-145528204933}" type="slidenum">
              <a:rPr lang="ar-IQ" smtClean="0"/>
              <a:t>‹#›</a:t>
            </a:fld>
            <a:endParaRPr lang="ar-IQ"/>
          </a:p>
        </p:txBody>
      </p:sp>
      <p:sp>
        <p:nvSpPr>
          <p:cNvPr id="7" name="Title 6"/>
          <p:cNvSpPr>
            <a:spLocks noGrp="1"/>
          </p:cNvSpPr>
          <p:nvPr>
            <p:ph type="title"/>
          </p:nvPr>
        </p:nvSpPr>
        <p:spPr/>
        <p:txBody>
          <a:bodyPr/>
          <a:lstStyle/>
          <a:p>
            <a:r>
              <a:rPr lang="ar-SA" smtClean="0"/>
              <a:t>انقر لتحرير نمط العنوان الرئيسي</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EC1E2B46-123A-4958-B480-CD12BBCF560A}" type="datetimeFigureOut">
              <a:rPr lang="ar-IQ" smtClean="0"/>
              <a:t>21/08/1441</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FB36006F-BE59-45CC-9194-145528204933}" type="slidenum">
              <a:rPr lang="ar-IQ" smtClean="0"/>
              <a:t>‹#›</a:t>
            </a:fld>
            <a:endParaRPr lang="ar-IQ"/>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5" name="Date Placeholder 4"/>
          <p:cNvSpPr>
            <a:spLocks noGrp="1"/>
          </p:cNvSpPr>
          <p:nvPr>
            <p:ph type="dt" sz="half" idx="10"/>
          </p:nvPr>
        </p:nvSpPr>
        <p:spPr/>
        <p:txBody>
          <a:bodyPr/>
          <a:lstStyle/>
          <a:p>
            <a:fld id="{EC1E2B46-123A-4958-B480-CD12BBCF560A}" type="datetimeFigureOut">
              <a:rPr lang="ar-IQ" smtClean="0"/>
              <a:t>21/08/1441</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FB36006F-BE59-45CC-9194-145528204933}" type="slidenum">
              <a:rPr lang="ar-IQ" smtClean="0"/>
              <a:t>‹#›</a:t>
            </a:fld>
            <a:endParaRPr lang="ar-IQ"/>
          </a:p>
        </p:txBody>
      </p:sp>
      <p:sp>
        <p:nvSpPr>
          <p:cNvPr id="9" name="Content Placeholder 8"/>
          <p:cNvSpPr>
            <a:spLocks noGrp="1"/>
          </p:cNvSpPr>
          <p:nvPr>
            <p:ph sz="quarter" idx="13"/>
          </p:nvPr>
        </p:nvSpPr>
        <p:spPr>
          <a:xfrm>
            <a:off x="676655" y="2679192"/>
            <a:ext cx="3822192" cy="344728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fld id="{EC1E2B46-123A-4958-B480-CD12BBCF560A}" type="datetimeFigureOut">
              <a:rPr lang="ar-IQ" smtClean="0"/>
              <a:t>21/08/1441</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FB36006F-BE59-45CC-9194-145528204933}" type="slidenum">
              <a:rPr lang="ar-IQ" smtClean="0"/>
              <a:t>‹#›</a:t>
            </a:fld>
            <a:endParaRPr lang="ar-IQ"/>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Date Placeholder 2"/>
          <p:cNvSpPr>
            <a:spLocks noGrp="1"/>
          </p:cNvSpPr>
          <p:nvPr>
            <p:ph type="dt" sz="half" idx="10"/>
          </p:nvPr>
        </p:nvSpPr>
        <p:spPr/>
        <p:txBody>
          <a:bodyPr/>
          <a:lstStyle/>
          <a:p>
            <a:fld id="{EC1E2B46-123A-4958-B480-CD12BBCF560A}" type="datetimeFigureOut">
              <a:rPr lang="ar-IQ" smtClean="0"/>
              <a:t>21/08/1441</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FB36006F-BE59-45CC-9194-145528204933}" type="slidenum">
              <a:rPr lang="ar-IQ" smtClean="0"/>
              <a:t>‹#›</a:t>
            </a:fld>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EC1E2B46-123A-4958-B480-CD12BBCF560A}" type="datetimeFigureOut">
              <a:rPr lang="ar-IQ" smtClean="0"/>
              <a:t>21/08/1441</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FB36006F-BE59-45CC-9194-145528204933}" type="slidenum">
              <a:rPr lang="ar-IQ" smtClean="0"/>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EC1E2B46-123A-4958-B480-CD12BBCF560A}" type="datetimeFigureOut">
              <a:rPr lang="ar-IQ" smtClean="0"/>
              <a:t>21/08/1441</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FB36006F-BE59-45CC-9194-145528204933}" type="slidenum">
              <a:rPr lang="ar-IQ" smtClean="0"/>
              <a:t>‹#›</a:t>
            </a:fld>
            <a:endParaRPr lang="ar-IQ"/>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ar-SA" smtClean="0"/>
              <a:t>انقر لتحرير نمط العنوان الرئيسي</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ar-SA" smtClean="0"/>
              <a:t>انقر لتحرير نمط العنوان الرئيسي</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EC1E2B46-123A-4958-B480-CD12BBCF560A}" type="datetimeFigureOut">
              <a:rPr lang="ar-IQ" smtClean="0"/>
              <a:t>21/08/1441</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FB36006F-BE59-45CC-9194-145528204933}" type="slidenum">
              <a:rPr lang="ar-IQ" smtClean="0"/>
              <a:t>‹#›</a:t>
            </a:fld>
            <a:endParaRPr lang="ar-IQ"/>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EC1E2B46-123A-4958-B480-CD12BBCF560A}" type="datetimeFigureOut">
              <a:rPr lang="ar-IQ" smtClean="0"/>
              <a:t>21/08/1441</a:t>
            </a:fld>
            <a:endParaRPr lang="ar-IQ"/>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ar-IQ"/>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FB36006F-BE59-45CC-9194-145528204933}" type="slidenum">
              <a:rPr lang="ar-IQ" smtClean="0"/>
              <a:t>‹#›</a:t>
            </a:fld>
            <a:endParaRPr lang="ar-IQ"/>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74320" indent="-274320" algn="r" defTabSz="914400" rtl="1"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r" defTabSz="914400" rtl="1"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r" defTabSz="914400" rtl="1"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r" defTabSz="914400" rtl="1"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r" defTabSz="914400" rtl="1"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r" defTabSz="914400" rtl="1"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r" defTabSz="914400" rtl="1"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r" defTabSz="914400" rtl="1"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r" defTabSz="914400" rtl="1"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336799" y="1990581"/>
            <a:ext cx="6407833" cy="646331"/>
          </a:xfrm>
          <a:prstGeom prst="rect">
            <a:avLst/>
          </a:prstGeom>
        </p:spPr>
        <p:txBody>
          <a:bodyPr wrap="square">
            <a:spAutoFit/>
          </a:bodyPr>
          <a:lstStyle/>
          <a:p>
            <a:r>
              <a:rPr lang="ar-IQ" sz="3600" b="1" u="sng" dirty="0">
                <a:solidFill>
                  <a:srgbClr val="FF0000"/>
                </a:solidFill>
                <a:ea typeface="Calibri"/>
              </a:rPr>
              <a:t>المحاضرة الخامسة : التاريخ الاشوري </a:t>
            </a:r>
            <a:endParaRPr lang="ar-IQ" sz="3600" dirty="0">
              <a:solidFill>
                <a:srgbClr val="FF0000"/>
              </a:solidFill>
            </a:endParaRPr>
          </a:p>
        </p:txBody>
      </p:sp>
      <p:sp>
        <p:nvSpPr>
          <p:cNvPr id="5" name="مستطيل 4"/>
          <p:cNvSpPr/>
          <p:nvPr/>
        </p:nvSpPr>
        <p:spPr>
          <a:xfrm>
            <a:off x="179512" y="3272785"/>
            <a:ext cx="8541457" cy="3108543"/>
          </a:xfrm>
          <a:prstGeom prst="rect">
            <a:avLst/>
          </a:prstGeom>
        </p:spPr>
        <p:txBody>
          <a:bodyPr wrap="square">
            <a:spAutoFit/>
          </a:bodyPr>
          <a:lstStyle/>
          <a:p>
            <a:pPr algn="justLow"/>
            <a:r>
              <a:rPr lang="ar-IQ" sz="2800" b="1" dirty="0">
                <a:ea typeface="Calibri"/>
              </a:rPr>
              <a:t>العصور التاريخية الاشورية من العصور المهمة والمميزة في تاريخ العراق القديم ولاسيما العصر الاشوري الحديث الذي سياتي عنه الحديث لاحقاً ، وان الدارس لتاريخ العراق القديم يتوجب عليه دراسة التاريخ الاشوري اذا اراد ان تكون دراسته متكاملة ، وسنبدأ في محاضراتنا عن التاريخ الاشوري بالتعرف على اصول الاشوريين اولاً وموقعهم الجغرافي ومن ثم سنتناول عصورهم التاريخية حسب ما اتفق عليه المختصون في تاريخ العراق القديم .</a:t>
            </a:r>
            <a:endParaRPr lang="ar-IQ" sz="2800" dirty="0"/>
          </a:p>
        </p:txBody>
      </p:sp>
      <p:pic>
        <p:nvPicPr>
          <p:cNvPr id="1026" name="Picture 2" descr="C:\Users\lenovo\Desktop\٢٠٢٠٠٣٠٨_١٢٥٤٥١.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432" y="116632"/>
            <a:ext cx="2629768" cy="30539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213747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395536" y="404664"/>
            <a:ext cx="8496944" cy="5385064"/>
          </a:xfrm>
          <a:prstGeom prst="rect">
            <a:avLst/>
          </a:prstGeom>
        </p:spPr>
        <p:txBody>
          <a:bodyPr wrap="square">
            <a:spAutoFit/>
          </a:bodyPr>
          <a:lstStyle/>
          <a:p>
            <a:pPr lvl="0" algn="justLow">
              <a:lnSpc>
                <a:spcPct val="115000"/>
              </a:lnSpc>
              <a:spcAft>
                <a:spcPts val="1000"/>
              </a:spcAft>
            </a:pPr>
            <a:r>
              <a:rPr lang="ar-IQ" sz="2400" b="1" u="sng" dirty="0">
                <a:solidFill>
                  <a:srgbClr val="FF0000"/>
                </a:solidFill>
                <a:ea typeface="Calibri"/>
              </a:rPr>
              <a:t>اصول الاشوريون</a:t>
            </a:r>
            <a:r>
              <a:rPr lang="ar-IQ" sz="2400" b="1" dirty="0">
                <a:solidFill>
                  <a:srgbClr val="FF0000"/>
                </a:solidFill>
                <a:ea typeface="Calibri"/>
              </a:rPr>
              <a:t> :</a:t>
            </a:r>
            <a:endParaRPr lang="en-US" sz="1600" dirty="0">
              <a:solidFill>
                <a:srgbClr val="FF0000"/>
              </a:solidFill>
              <a:ea typeface="Calibri"/>
              <a:cs typeface="Arial"/>
            </a:endParaRPr>
          </a:p>
          <a:p>
            <a:pPr lvl="0" algn="justLow"/>
            <a:r>
              <a:rPr lang="ar-IQ" sz="2800" b="1" dirty="0">
                <a:solidFill>
                  <a:prstClr val="black"/>
                </a:solidFill>
                <a:ea typeface="Calibri"/>
              </a:rPr>
              <a:t>   اجمعت المصادر التاريخية وجميع المختصين على ان الاشوريين من الاقوام العربية الجزرية (السامية) التي كانت تقطن شبه الجزيرة العربية وهاجرت منها الى بوادي بلاد الشام اولا ومن ثم انتقلت الى بلاد الرافدين واستقرت في الجزء الشمالي منه ، وقد اندفعت تلك المجاميع البشرية على شكل موجات متعاقبة ولاسباب اقتصادية او بيئية او سياسية عديدة ، كما مر بنا في الدروس السابقة متوجهة الى مناطق جغرافية واسعة اطلق عليها الهلال الخصيب الذي يبدأ من جنوب العراق ويستمر ليشمل اجزاء قليلة من بلاد ايران الحالية الى الاجزاء الجنوبية الشرقية من بلاد اسيا الصغرى ومن ثم يصل ليشمل جميع انحاء بلاد الشام ولينتهي بالاجزاء الشمالية من بلاد النيل او ما يعرف بمنطقة الدلتا ، وقد اختارت القبائل الاشورية موقعها في شمال العراق منه </a:t>
            </a:r>
            <a:endParaRPr lang="ar-IQ" sz="2800" dirty="0">
              <a:solidFill>
                <a:prstClr val="black"/>
              </a:solidFill>
            </a:endParaRPr>
          </a:p>
        </p:txBody>
      </p:sp>
    </p:spTree>
    <p:extLst>
      <p:ext uri="{BB962C8B-B14F-4D97-AF65-F5344CB8AC3E}">
        <p14:creationId xmlns:p14="http://schemas.microsoft.com/office/powerpoint/2010/main" val="581849671"/>
      </p:ext>
    </p:extLst>
  </p:cSld>
  <p:clrMapOvr>
    <a:masterClrMapping/>
  </p:clrMapOvr>
  <p:transition spd="slow">
    <p:pull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179512" y="1052736"/>
            <a:ext cx="8856984" cy="4737066"/>
          </a:xfrm>
          <a:prstGeom prst="rect">
            <a:avLst/>
          </a:prstGeom>
        </p:spPr>
        <p:txBody>
          <a:bodyPr wrap="square">
            <a:spAutoFit/>
          </a:bodyPr>
          <a:lstStyle/>
          <a:p>
            <a:pPr algn="justLow">
              <a:lnSpc>
                <a:spcPct val="115000"/>
              </a:lnSpc>
              <a:spcAft>
                <a:spcPts val="1000"/>
              </a:spcAft>
            </a:pPr>
            <a:r>
              <a:rPr lang="ar-IQ" sz="2400" b="1" dirty="0">
                <a:ea typeface="Calibri"/>
              </a:rPr>
              <a:t>وجاء اسم الاشوريين من اسم اول مراكزهم الحضارية (اشور) التي اصبحت عاصمتهم لاحقاً ، وهناك من يذهب ان اسمهم جاء من اسم ألههم القومي (اشور) ، كما هي عادة العديد من الاقوام الجزرية التي كانت تحافظ على اسماء الهتها عند هجرتها من مكان الى اخر ، وأيّن كان الامر فان اسم الاشوريين هو الاسم الغالب على تلك الاقوام العربية الجزرية التي سكنت شمال العراق ، 	وقد ورد اسم آشور في المصادر الارامية والعربية المتاخرة بصيغة (آفور) او (آثور) ، واخذته بعض الفرق النصرانية اليوم والقاطنة في المناطق الشمالية اسماً لها ، غير ان المعلومات التاريخية والدلائل اللغوية تؤكد ان مصطلح (آثور) او (الاثوريون) لا يرتبط بالاشوريين المعروفين في التاريخ القديم الا من حيث التقارب في شكل صيغة الاسم ، إذ ان الاشوريون تكلموا بلهجة منحدرة عن اللغة الاكدية ، بينما يتكلم الاثوريون اليوم بلهجة منحدرة عن اللغة السريانية لغة العديد من النصارى اليوم .</a:t>
            </a:r>
            <a:endParaRPr lang="en-US" sz="1600" dirty="0">
              <a:ea typeface="Calibri"/>
              <a:cs typeface="Arial"/>
            </a:endParaRPr>
          </a:p>
        </p:txBody>
      </p:sp>
    </p:spTree>
    <p:extLst>
      <p:ext uri="{BB962C8B-B14F-4D97-AF65-F5344CB8AC3E}">
        <p14:creationId xmlns:p14="http://schemas.microsoft.com/office/powerpoint/2010/main" val="729052389"/>
      </p:ext>
    </p:extLst>
  </p:cSld>
  <p:clrMapOvr>
    <a:masterClrMapping/>
  </p:clrMapOvr>
  <p:transition spd="slow">
    <p:cover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395536" y="620688"/>
            <a:ext cx="8442176" cy="5671296"/>
          </a:xfrm>
          <a:prstGeom prst="rect">
            <a:avLst/>
          </a:prstGeom>
        </p:spPr>
        <p:txBody>
          <a:bodyPr wrap="square">
            <a:spAutoFit/>
          </a:bodyPr>
          <a:lstStyle/>
          <a:p>
            <a:pPr algn="justLow">
              <a:lnSpc>
                <a:spcPct val="115000"/>
              </a:lnSpc>
              <a:spcAft>
                <a:spcPts val="1000"/>
              </a:spcAft>
            </a:pPr>
            <a:r>
              <a:rPr lang="ar-IQ" sz="2800" b="1" u="sng" dirty="0">
                <a:solidFill>
                  <a:srgbClr val="FF0000"/>
                </a:solidFill>
                <a:ea typeface="Calibri"/>
              </a:rPr>
              <a:t>الادوار التاريخية للاشوريين</a:t>
            </a:r>
            <a:r>
              <a:rPr lang="ar-IQ" sz="2800" b="1" dirty="0">
                <a:solidFill>
                  <a:srgbClr val="FF0000"/>
                </a:solidFill>
                <a:ea typeface="Calibri"/>
              </a:rPr>
              <a:t> :</a:t>
            </a:r>
            <a:endParaRPr lang="en-US" dirty="0">
              <a:solidFill>
                <a:srgbClr val="FF0000"/>
              </a:solidFill>
              <a:ea typeface="Calibri"/>
              <a:cs typeface="Arial"/>
            </a:endParaRPr>
          </a:p>
          <a:p>
            <a:pPr algn="justLow">
              <a:lnSpc>
                <a:spcPct val="115000"/>
              </a:lnSpc>
              <a:spcAft>
                <a:spcPts val="1000"/>
              </a:spcAft>
            </a:pPr>
            <a:r>
              <a:rPr lang="ar-IQ" sz="2800" b="1" dirty="0">
                <a:ea typeface="Calibri"/>
              </a:rPr>
              <a:t>	لايمكن لنا ان نتناول التاريخ الاشوري ولاسيما ادواره التاريخية بمعزل عن التاريخ العام للعراق القديم ، لذلك ستجد عزيزي الطالب والطالبة ان هناك ترابط تاريخي واضح بين تاريخ الاقوام والمسميات التي ظهرت في ارض العراق وكما هو معروف ان التاريخ الاشوري يمثل حقبة زمنية واسعة جدا تبدأ من العصور الحجرية وتنتهي بنهاية الدولة الاشورية في القرن السابع قبل الميلاد ، لذلك فقد اتفق المختصون على تقسيم التاريخ الاشوري الى ادوار عدة ، وهناك من المختصين من يقسمه الى ثلاثة ادوار عامة (العصر الاشوري القديم والعصر الاشوري الوسيط والعصر الاشوري الحديث) في حين هناك من يفصل اكثر في التاريخ الاشوري ويقسمه الى خمسة ادوار :</a:t>
            </a:r>
            <a:endParaRPr lang="en-US" dirty="0">
              <a:ea typeface="Calibri"/>
              <a:cs typeface="Arial"/>
            </a:endParaRPr>
          </a:p>
        </p:txBody>
      </p:sp>
    </p:spTree>
    <p:extLst>
      <p:ext uri="{BB962C8B-B14F-4D97-AF65-F5344CB8AC3E}">
        <p14:creationId xmlns:p14="http://schemas.microsoft.com/office/powerpoint/2010/main" val="613914215"/>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395536" y="1043386"/>
            <a:ext cx="8244408" cy="800219"/>
          </a:xfrm>
          <a:prstGeom prst="rect">
            <a:avLst/>
          </a:prstGeom>
        </p:spPr>
        <p:txBody>
          <a:bodyPr wrap="square">
            <a:spAutoFit/>
          </a:bodyPr>
          <a:lstStyle/>
          <a:p>
            <a:pPr lvl="0" algn="justLow">
              <a:lnSpc>
                <a:spcPct val="115000"/>
              </a:lnSpc>
              <a:spcAft>
                <a:spcPts val="1000"/>
              </a:spcAft>
            </a:pPr>
            <a:r>
              <a:rPr lang="ar-IQ" sz="2000" b="1" dirty="0" smtClean="0">
                <a:solidFill>
                  <a:srgbClr val="FF0000"/>
                </a:solidFill>
                <a:ea typeface="Calibri"/>
              </a:rPr>
              <a:t>1-عصور </a:t>
            </a:r>
            <a:r>
              <a:rPr lang="ar-IQ" sz="2000" b="1" dirty="0">
                <a:solidFill>
                  <a:srgbClr val="FF0000"/>
                </a:solidFill>
                <a:ea typeface="Calibri"/>
              </a:rPr>
              <a:t>ما قبل </a:t>
            </a:r>
            <a:r>
              <a:rPr lang="ar-IQ" sz="2000" b="1" dirty="0" smtClean="0">
                <a:solidFill>
                  <a:srgbClr val="FF0000"/>
                </a:solidFill>
                <a:ea typeface="Calibri"/>
              </a:rPr>
              <a:t>اِلتاريخ </a:t>
            </a:r>
            <a:r>
              <a:rPr lang="ar-IQ" sz="2000" b="1" dirty="0">
                <a:solidFill>
                  <a:srgbClr val="FF0000"/>
                </a:solidFill>
                <a:ea typeface="Calibri"/>
              </a:rPr>
              <a:t>(ما قبل الكتابة) </a:t>
            </a:r>
            <a:r>
              <a:rPr lang="ar-IQ" sz="2000" b="1" dirty="0">
                <a:ea typeface="Calibri"/>
              </a:rPr>
              <a:t>التي تمثل اقدم عصور الاستيطان في المنطقة الشمالية من العراق وتنتهي مع بداية العصور التاريخية في اواخر الالف الرابع قبل الميلاد .</a:t>
            </a:r>
            <a:endParaRPr lang="en-US" sz="2000" dirty="0">
              <a:ea typeface="Calibri"/>
              <a:cs typeface="Arial"/>
            </a:endParaRPr>
          </a:p>
        </p:txBody>
      </p:sp>
      <p:sp>
        <p:nvSpPr>
          <p:cNvPr id="6" name="مستطيل 5"/>
          <p:cNvSpPr/>
          <p:nvPr/>
        </p:nvSpPr>
        <p:spPr>
          <a:xfrm>
            <a:off x="467544" y="1988840"/>
            <a:ext cx="8064896" cy="800219"/>
          </a:xfrm>
          <a:prstGeom prst="rect">
            <a:avLst/>
          </a:prstGeom>
        </p:spPr>
        <p:txBody>
          <a:bodyPr wrap="square">
            <a:spAutoFit/>
          </a:bodyPr>
          <a:lstStyle/>
          <a:p>
            <a:pPr lvl="0" algn="justLow">
              <a:lnSpc>
                <a:spcPct val="115000"/>
              </a:lnSpc>
              <a:spcAft>
                <a:spcPts val="1000"/>
              </a:spcAft>
            </a:pPr>
            <a:r>
              <a:rPr lang="ar-IQ" sz="2000" b="1" dirty="0" smtClean="0">
                <a:solidFill>
                  <a:srgbClr val="FF0000"/>
                </a:solidFill>
                <a:ea typeface="Calibri"/>
              </a:rPr>
              <a:t>2-عصر </a:t>
            </a:r>
            <a:r>
              <a:rPr lang="ar-IQ" sz="2000" b="1" dirty="0">
                <a:solidFill>
                  <a:srgbClr val="FF0000"/>
                </a:solidFill>
                <a:ea typeface="Calibri"/>
              </a:rPr>
              <a:t>التبعية السومرية الاكدية </a:t>
            </a:r>
            <a:r>
              <a:rPr lang="ar-IQ" sz="2000" b="1" dirty="0">
                <a:ea typeface="Calibri"/>
              </a:rPr>
              <a:t>وهي المدة التي كانت بلاد اشور تابعة لحكم الامبراطوريات العراقية الاولى الاكدية والسومرية وذلك حتى نهاية سلالة اور الثالثة 2006ق.م. </a:t>
            </a:r>
            <a:endParaRPr lang="en-US" sz="2000" dirty="0">
              <a:ea typeface="Calibri"/>
              <a:cs typeface="Arial"/>
            </a:endParaRPr>
          </a:p>
        </p:txBody>
      </p:sp>
      <p:sp>
        <p:nvSpPr>
          <p:cNvPr id="7" name="مستطيل 6"/>
          <p:cNvSpPr/>
          <p:nvPr/>
        </p:nvSpPr>
        <p:spPr>
          <a:xfrm>
            <a:off x="611560" y="2905011"/>
            <a:ext cx="7777697" cy="800219"/>
          </a:xfrm>
          <a:prstGeom prst="rect">
            <a:avLst/>
          </a:prstGeom>
        </p:spPr>
        <p:txBody>
          <a:bodyPr wrap="square">
            <a:spAutoFit/>
          </a:bodyPr>
          <a:lstStyle/>
          <a:p>
            <a:pPr lvl="0" algn="justLow">
              <a:lnSpc>
                <a:spcPct val="115000"/>
              </a:lnSpc>
              <a:spcAft>
                <a:spcPts val="1000"/>
              </a:spcAft>
            </a:pPr>
            <a:r>
              <a:rPr lang="ar-IQ" sz="2000" b="1" dirty="0" smtClean="0">
                <a:solidFill>
                  <a:srgbClr val="FF0000"/>
                </a:solidFill>
                <a:ea typeface="Calibri"/>
              </a:rPr>
              <a:t>3- العصر </a:t>
            </a:r>
            <a:r>
              <a:rPr lang="ar-IQ" sz="2000" b="1" dirty="0">
                <a:solidFill>
                  <a:srgbClr val="FF0000"/>
                </a:solidFill>
                <a:ea typeface="Calibri"/>
              </a:rPr>
              <a:t>الاشوري القديم </a:t>
            </a:r>
            <a:r>
              <a:rPr lang="ar-IQ" sz="2000" b="1" dirty="0">
                <a:ea typeface="Calibri"/>
              </a:rPr>
              <a:t>الذي يبدأ مع بداية العصر البابلي القديم اي مع ظهور مملكة اشور الامورية بحدود 2000ق.م. ويبتهي بحدود 1500ق.م .</a:t>
            </a:r>
            <a:endParaRPr lang="en-US" sz="2000" dirty="0">
              <a:ea typeface="Calibri"/>
              <a:cs typeface="Arial"/>
            </a:endParaRPr>
          </a:p>
        </p:txBody>
      </p:sp>
      <p:sp>
        <p:nvSpPr>
          <p:cNvPr id="8" name="مستطيل 7"/>
          <p:cNvSpPr/>
          <p:nvPr/>
        </p:nvSpPr>
        <p:spPr>
          <a:xfrm>
            <a:off x="467544" y="3934680"/>
            <a:ext cx="7921713" cy="800219"/>
          </a:xfrm>
          <a:prstGeom prst="rect">
            <a:avLst/>
          </a:prstGeom>
        </p:spPr>
        <p:txBody>
          <a:bodyPr wrap="square">
            <a:spAutoFit/>
          </a:bodyPr>
          <a:lstStyle/>
          <a:p>
            <a:pPr lvl="0" algn="justLow">
              <a:lnSpc>
                <a:spcPct val="115000"/>
              </a:lnSpc>
              <a:spcAft>
                <a:spcPts val="1000"/>
              </a:spcAft>
            </a:pPr>
            <a:r>
              <a:rPr lang="ar-IQ" sz="2000" b="1" dirty="0" smtClean="0">
                <a:solidFill>
                  <a:srgbClr val="FF0000"/>
                </a:solidFill>
                <a:ea typeface="Calibri"/>
              </a:rPr>
              <a:t>4- العصر </a:t>
            </a:r>
            <a:r>
              <a:rPr lang="ar-IQ" sz="2000" b="1" dirty="0">
                <a:solidFill>
                  <a:srgbClr val="FF0000"/>
                </a:solidFill>
                <a:ea typeface="Calibri"/>
              </a:rPr>
              <a:t>الاشوري الوسيط </a:t>
            </a:r>
            <a:r>
              <a:rPr lang="ar-IQ" sz="2000" b="1" dirty="0">
                <a:ea typeface="Calibri"/>
              </a:rPr>
              <a:t>الذي يبدأ من العام 1500ق.م. وينتهي مع بداية حكم الملك ادد نراري الثاني العام 911ق.م. الذي يعد بدايه عهد تاريخي وسياسي جديد في التاريخ الاشوري .</a:t>
            </a:r>
            <a:endParaRPr lang="en-US" sz="2000" dirty="0">
              <a:ea typeface="Calibri"/>
              <a:cs typeface="Arial"/>
            </a:endParaRPr>
          </a:p>
        </p:txBody>
      </p:sp>
      <p:sp>
        <p:nvSpPr>
          <p:cNvPr id="9" name="مستطيل 8"/>
          <p:cNvSpPr/>
          <p:nvPr/>
        </p:nvSpPr>
        <p:spPr>
          <a:xfrm>
            <a:off x="395536" y="4870784"/>
            <a:ext cx="8100391" cy="1154162"/>
          </a:xfrm>
          <a:prstGeom prst="rect">
            <a:avLst/>
          </a:prstGeom>
        </p:spPr>
        <p:txBody>
          <a:bodyPr wrap="square">
            <a:spAutoFit/>
          </a:bodyPr>
          <a:lstStyle/>
          <a:p>
            <a:pPr lvl="0" algn="justLow">
              <a:lnSpc>
                <a:spcPct val="115000"/>
              </a:lnSpc>
              <a:spcAft>
                <a:spcPts val="1000"/>
              </a:spcAft>
            </a:pPr>
            <a:r>
              <a:rPr lang="ar-IQ" sz="2000" b="1" dirty="0" smtClean="0">
                <a:solidFill>
                  <a:srgbClr val="FF0000"/>
                </a:solidFill>
                <a:ea typeface="Calibri"/>
              </a:rPr>
              <a:t>5- العصر </a:t>
            </a:r>
            <a:r>
              <a:rPr lang="ar-IQ" sz="2000" b="1" dirty="0">
                <a:solidFill>
                  <a:srgbClr val="FF0000"/>
                </a:solidFill>
                <a:ea typeface="Calibri"/>
              </a:rPr>
              <a:t>الاشوري الحديث </a:t>
            </a:r>
            <a:r>
              <a:rPr lang="ar-IQ" sz="2000" b="1" dirty="0">
                <a:ea typeface="Calibri"/>
              </a:rPr>
              <a:t>الذي يبدأ من العام 911ق.م. وينتهي مع نهاية الامبراطورية الاشورية وسقوط العاصمة نينوى عام 612ق.م. ، ويشمل عصري الامبراطورية الاشورية الاولى والامبراطورية الثانية .</a:t>
            </a:r>
            <a:endParaRPr lang="en-US" sz="2000" dirty="0">
              <a:ea typeface="Calibri"/>
              <a:cs typeface="Arial"/>
            </a:endParaRPr>
          </a:p>
        </p:txBody>
      </p:sp>
    </p:spTree>
    <p:extLst>
      <p:ext uri="{BB962C8B-B14F-4D97-AF65-F5344CB8AC3E}">
        <p14:creationId xmlns:p14="http://schemas.microsoft.com/office/powerpoint/2010/main" val="35925552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nodeType="click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wheel(1)">
                                      <p:cBhvr>
                                        <p:cTn id="18" dur="2000"/>
                                        <p:tgtEl>
                                          <p:spTgt spid="8">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Effect transition="in" filter="randombar(horizontal)">
                                      <p:cBhvr>
                                        <p:cTn id="23"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51520" y="476672"/>
            <a:ext cx="8496944" cy="5835508"/>
          </a:xfrm>
          <a:prstGeom prst="rect">
            <a:avLst/>
          </a:prstGeom>
        </p:spPr>
        <p:txBody>
          <a:bodyPr wrap="square">
            <a:spAutoFit/>
          </a:bodyPr>
          <a:lstStyle/>
          <a:p>
            <a:pPr algn="justLow">
              <a:lnSpc>
                <a:spcPct val="115000"/>
              </a:lnSpc>
              <a:spcAft>
                <a:spcPts val="1000"/>
              </a:spcAft>
            </a:pPr>
            <a:r>
              <a:rPr lang="ar-IQ" sz="3200" b="1" dirty="0">
                <a:solidFill>
                  <a:srgbClr val="FF0000"/>
                </a:solidFill>
                <a:ea typeface="Calibri"/>
              </a:rPr>
              <a:t>اولا : عصور </a:t>
            </a:r>
            <a:r>
              <a:rPr lang="ar-IQ" sz="3200" b="1" dirty="0" smtClean="0">
                <a:solidFill>
                  <a:srgbClr val="FF0000"/>
                </a:solidFill>
                <a:ea typeface="Calibri"/>
              </a:rPr>
              <a:t>ِما </a:t>
            </a:r>
            <a:r>
              <a:rPr lang="ar-IQ" sz="3200" b="1" dirty="0">
                <a:solidFill>
                  <a:srgbClr val="FF0000"/>
                </a:solidFill>
                <a:ea typeface="Calibri"/>
              </a:rPr>
              <a:t>قبل التاريخ </a:t>
            </a:r>
            <a:endParaRPr lang="en-US" sz="2000" dirty="0">
              <a:solidFill>
                <a:srgbClr val="FF0000"/>
              </a:solidFill>
              <a:ea typeface="Calibri"/>
              <a:cs typeface="Arial"/>
            </a:endParaRPr>
          </a:p>
          <a:p>
            <a:pPr indent="228600" algn="justLow">
              <a:lnSpc>
                <a:spcPct val="115000"/>
              </a:lnSpc>
              <a:spcAft>
                <a:spcPts val="1000"/>
              </a:spcAft>
            </a:pPr>
            <a:r>
              <a:rPr lang="ar-IQ" sz="3200" b="1" dirty="0">
                <a:ea typeface="Calibri"/>
              </a:rPr>
              <a:t>وتعد تلك العصور </a:t>
            </a:r>
            <a:r>
              <a:rPr lang="ar-IQ" sz="3200" b="1" dirty="0" smtClean="0">
                <a:ea typeface="Calibri"/>
              </a:rPr>
              <a:t>الاطِول </a:t>
            </a:r>
            <a:r>
              <a:rPr lang="ar-IQ" sz="3200" b="1" dirty="0">
                <a:ea typeface="Calibri"/>
              </a:rPr>
              <a:t>في تاريخ العراق القديم وفي تاريخ الاشوريين ـ وهي تبدأ منذ العصور الاولى التي ظهر فيها الانسان على وجه الخليقة ، والتي يطلق عليها العصور الحجرية لان الحجارة كانت المادة الرئيسة التي يصنع منها </a:t>
            </a:r>
            <a:r>
              <a:rPr lang="ar-IQ" sz="3200" b="1" dirty="0" smtClean="0">
                <a:ea typeface="Calibri"/>
              </a:rPr>
              <a:t>الانسانِ </a:t>
            </a:r>
            <a:r>
              <a:rPr lang="ar-IQ" sz="3200" b="1" dirty="0">
                <a:ea typeface="Calibri"/>
              </a:rPr>
              <a:t>ادواته البسيطة التي كان يستخدمها ، وهي بطبيعة الحال مراحل طويلة جداً لايمكن دراستها دراسة مستفيضة كباقي المراحل ، لان الدراسة عن تلك المراحل تعتمد على المخلفات المادية واللقى الاثرية في المغارات والكهوف التي كان يعيش فيها الانسان الاول </a:t>
            </a:r>
            <a:r>
              <a:rPr lang="ar-IQ" b="1" dirty="0">
                <a:ea typeface="Calibri"/>
              </a:rPr>
              <a:t>.</a:t>
            </a:r>
            <a:endParaRPr lang="en-US" sz="1200" dirty="0">
              <a:ea typeface="Calibri"/>
              <a:cs typeface="Arial"/>
            </a:endParaRPr>
          </a:p>
        </p:txBody>
      </p:sp>
    </p:spTree>
    <p:extLst>
      <p:ext uri="{BB962C8B-B14F-4D97-AF65-F5344CB8AC3E}">
        <p14:creationId xmlns:p14="http://schemas.microsoft.com/office/powerpoint/2010/main" val="491501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539552" y="673081"/>
            <a:ext cx="8352928" cy="5312032"/>
          </a:xfrm>
          <a:prstGeom prst="rect">
            <a:avLst/>
          </a:prstGeom>
        </p:spPr>
        <p:txBody>
          <a:bodyPr wrap="square">
            <a:spAutoFit/>
          </a:bodyPr>
          <a:lstStyle/>
          <a:p>
            <a:pPr indent="228600" algn="justLow">
              <a:lnSpc>
                <a:spcPct val="115000"/>
              </a:lnSpc>
              <a:spcAft>
                <a:spcPts val="1000"/>
              </a:spcAft>
            </a:pPr>
            <a:r>
              <a:rPr lang="ar-IQ" sz="2000" b="1" dirty="0">
                <a:ea typeface="Calibri"/>
              </a:rPr>
              <a:t>وقد اتفق المختصون بتقسيم العصور الحجرية (عصور ما قبل التاريخ) الى ثلاث مراحل : </a:t>
            </a:r>
            <a:endParaRPr lang="en-US" sz="2000" dirty="0">
              <a:ea typeface="Calibri"/>
              <a:cs typeface="Arial"/>
            </a:endParaRPr>
          </a:p>
          <a:p>
            <a:pPr algn="justLow">
              <a:lnSpc>
                <a:spcPct val="115000"/>
              </a:lnSpc>
              <a:spcAft>
                <a:spcPts val="1000"/>
              </a:spcAft>
            </a:pPr>
            <a:r>
              <a:rPr lang="ar-IQ" sz="2000" b="1" dirty="0" smtClean="0">
                <a:ea typeface="Calibri"/>
              </a:rPr>
              <a:t> - </a:t>
            </a:r>
            <a:r>
              <a:rPr lang="ar-IQ" sz="2000" b="1" dirty="0" smtClean="0">
                <a:solidFill>
                  <a:srgbClr val="FF0000"/>
                </a:solidFill>
                <a:ea typeface="Calibri"/>
              </a:rPr>
              <a:t>العصر </a:t>
            </a:r>
            <a:r>
              <a:rPr lang="ar-IQ" sz="2000" b="1" dirty="0">
                <a:solidFill>
                  <a:srgbClr val="FF0000"/>
                </a:solidFill>
                <a:ea typeface="Calibri"/>
              </a:rPr>
              <a:t>الحجري القديم </a:t>
            </a:r>
            <a:endParaRPr lang="en-US" sz="2000" dirty="0">
              <a:solidFill>
                <a:srgbClr val="FF0000"/>
              </a:solidFill>
              <a:ea typeface="Calibri"/>
              <a:cs typeface="Arial"/>
            </a:endParaRPr>
          </a:p>
          <a:p>
            <a:pPr algn="justLow">
              <a:lnSpc>
                <a:spcPct val="115000"/>
              </a:lnSpc>
              <a:spcAft>
                <a:spcPts val="1000"/>
              </a:spcAft>
            </a:pPr>
            <a:r>
              <a:rPr lang="ar-IQ" sz="2000" b="1" dirty="0">
                <a:solidFill>
                  <a:srgbClr val="FF0000"/>
                </a:solidFill>
                <a:ea typeface="Calibri"/>
              </a:rPr>
              <a:t>ـ العصر الحجري الوسيط</a:t>
            </a:r>
            <a:endParaRPr lang="en-US" sz="2000" dirty="0">
              <a:solidFill>
                <a:srgbClr val="FF0000"/>
              </a:solidFill>
              <a:ea typeface="Calibri"/>
              <a:cs typeface="Arial"/>
            </a:endParaRPr>
          </a:p>
          <a:p>
            <a:pPr algn="justLow">
              <a:lnSpc>
                <a:spcPct val="115000"/>
              </a:lnSpc>
              <a:spcAft>
                <a:spcPts val="1000"/>
              </a:spcAft>
            </a:pPr>
            <a:r>
              <a:rPr lang="ar-IQ" sz="2000" b="1" dirty="0">
                <a:solidFill>
                  <a:srgbClr val="FF0000"/>
                </a:solidFill>
                <a:ea typeface="Calibri"/>
              </a:rPr>
              <a:t>ـ العصر الحجري الحديث (المعدني) </a:t>
            </a:r>
            <a:endParaRPr lang="en-US" sz="2000" dirty="0">
              <a:solidFill>
                <a:srgbClr val="FF0000"/>
              </a:solidFill>
              <a:ea typeface="Calibri"/>
              <a:cs typeface="Arial"/>
            </a:endParaRPr>
          </a:p>
          <a:p>
            <a:pPr algn="justLow">
              <a:lnSpc>
                <a:spcPct val="115000"/>
              </a:lnSpc>
              <a:spcAft>
                <a:spcPts val="1000"/>
              </a:spcAft>
            </a:pPr>
            <a:r>
              <a:rPr lang="ar-IQ" sz="2000" b="1" dirty="0">
                <a:ea typeface="Calibri"/>
              </a:rPr>
              <a:t>	يعد العصر الحجري القديم اطول العصور الحجرية الذي عاشه الانسان في تاريخ العراق وهو ممثل بصورة واضحة في بلاد اشور ، ويبدأ منذ اقدم ظهور للانسان على وجه الارض ويمتد ليصل الى الالف العاشر قبل الميلاد ، وكانت حياة الانسان بدائية بشكل كبير يعتمد فيها على مبدأ اساسي هو كيفية الاستمرار في الحياة والعيش بين الحيوانات المفترسة والاخطار المحيطة به ، فعمل جاهداً على تسخير الحجارة واغصان النباتات في عمل ما يحتاجه من ادوات بسيطة ليصطاد بها الحيوانات الاليفة وليدافع به عن نفسه من الحيوانات المفترسة .</a:t>
            </a:r>
            <a:endParaRPr lang="en-US" sz="2000" dirty="0">
              <a:ea typeface="Calibri"/>
              <a:cs typeface="Arial"/>
            </a:endParaRPr>
          </a:p>
          <a:p>
            <a:pPr algn="justLow">
              <a:lnSpc>
                <a:spcPct val="115000"/>
              </a:lnSpc>
              <a:spcAft>
                <a:spcPts val="1000"/>
              </a:spcAft>
            </a:pPr>
            <a:r>
              <a:rPr lang="ar-IQ" sz="2000" b="1" dirty="0">
                <a:ea typeface="Calibri"/>
              </a:rPr>
              <a:t> 	وترتبط بهذا العصر مواقع مهمة لمغارات وكهوف في بلاد اشور ما زالت الى اليوم منها موقع بردة بلكة قرب جمجمال ، وكهف هزارمرد وكهف زرزي في السليمانية ، وكهف شانيدار اكبر واوسع الكهوف المكتشفة في العراق ، وكهف بالي كورا وغيرها .</a:t>
            </a:r>
            <a:endParaRPr lang="en-US" sz="2000" dirty="0">
              <a:ea typeface="Calibri"/>
              <a:cs typeface="Arial"/>
            </a:endParaRPr>
          </a:p>
        </p:txBody>
      </p:sp>
    </p:spTree>
    <p:extLst>
      <p:ext uri="{BB962C8B-B14F-4D97-AF65-F5344CB8AC3E}">
        <p14:creationId xmlns:p14="http://schemas.microsoft.com/office/powerpoint/2010/main" val="1726234572"/>
      </p:ext>
    </p:extLst>
  </p:cSld>
  <p:clrMapOvr>
    <a:masterClrMapping/>
  </p:clrMapOvr>
  <p:transition spd="slow">
    <p:cover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467544" y="1582341"/>
            <a:ext cx="8386170" cy="3416320"/>
          </a:xfrm>
          <a:prstGeom prst="rect">
            <a:avLst/>
          </a:prstGeom>
        </p:spPr>
        <p:txBody>
          <a:bodyPr wrap="square">
            <a:spAutoFit/>
          </a:bodyPr>
          <a:lstStyle/>
          <a:p>
            <a:pPr algn="justLow"/>
            <a:r>
              <a:rPr lang="ar-IQ" sz="2400" b="1" dirty="0">
                <a:ea typeface="Calibri"/>
              </a:rPr>
              <a:t>وكانت الانتقالة الكبيرة الى العصر الحجري المعدني (العصر الحجري الحديث) الذي اهتدى فيه الانسان الى استعمال المعدن ، وكان اول معدن استخدمه الانسان هو النحاس الذي امتاز بكونه سهل المطاوعة ووفرة وجوده ولاسيما في مناطق بلاد اشور وعدم قابليته للصدأ والتأكل ، الامر الذي نقل حياة الانسان الى مرحلة متقدمىة كان قد توجها باكتشاف الزراعة ، مما مكنه ذلك من صناعة العديد من الادوات المعدنية التي يستفاد منها في الزراعة فضلا عن الادوات المنزلية المعدنية العديدة ، كل ذلك مع الكثير من المعالم تالحضارية المهمة ولا سيما جانب الفخاريات التي اصبحت تمتاز باللمسة الفنية وبالالوان فضلا عن استخدام الاختام التي مثلت الخطوة الرئيسة التي بفضلها دفعت الانسان الى اختراع الكتابة .</a:t>
            </a:r>
            <a:endParaRPr lang="ar-IQ" sz="2400" b="1" dirty="0"/>
          </a:p>
        </p:txBody>
      </p:sp>
    </p:spTree>
    <p:extLst>
      <p:ext uri="{BB962C8B-B14F-4D97-AF65-F5344CB8AC3E}">
        <p14:creationId xmlns:p14="http://schemas.microsoft.com/office/powerpoint/2010/main" val="231903007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333829" y="4041646"/>
            <a:ext cx="8592457" cy="2123658"/>
          </a:xfrm>
          <a:prstGeom prst="rect">
            <a:avLst/>
          </a:prstGeom>
          <a:noFill/>
        </p:spPr>
        <p:txBody>
          <a:bodyPr wrap="square" lIns="91440" tIns="45720" rIns="91440" bIns="45720">
            <a:spAutoFit/>
          </a:bodyPr>
          <a:lstStyle/>
          <a:p>
            <a:pPr algn="ctr"/>
            <a:r>
              <a:rPr lang="ar-IQ" sz="66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شكرا لاستماعكم ترقبونا </a:t>
            </a:r>
          </a:p>
          <a:p>
            <a:pPr algn="ctr"/>
            <a:r>
              <a:rPr lang="ar-IQ" sz="66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في محاضرات لاحقة</a:t>
            </a:r>
            <a:endParaRPr lang="ar-SA" sz="66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571" y="116451"/>
            <a:ext cx="8891918" cy="3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05780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شكل موجة">
  <a:themeElements>
    <a:clrScheme name="شكل موجة">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شكل موجة">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شكل موجة">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84</TotalTime>
  <Words>650</Words>
  <Application>Microsoft Office PowerPoint</Application>
  <PresentationFormat>عرض على الشاشة (3:4)‏</PresentationFormat>
  <Paragraphs>25</Paragraphs>
  <Slides>9</Slides>
  <Notes>2</Notes>
  <HiddenSlides>0</HiddenSlides>
  <MMClips>0</MMClips>
  <ScaleCrop>false</ScaleCrop>
  <HeadingPairs>
    <vt:vector size="4" baseType="variant">
      <vt:variant>
        <vt:lpstr>نسق</vt:lpstr>
      </vt:variant>
      <vt:variant>
        <vt:i4>1</vt:i4>
      </vt:variant>
      <vt:variant>
        <vt:lpstr>عناوين الشرائح</vt:lpstr>
      </vt:variant>
      <vt:variant>
        <vt:i4>9</vt:i4>
      </vt:variant>
    </vt:vector>
  </HeadingPairs>
  <TitlesOfParts>
    <vt:vector size="10" baseType="lpstr">
      <vt:lpstr>شكل موجة</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lenovo</dc:creator>
  <cp:lastModifiedBy>lenovo</cp:lastModifiedBy>
  <cp:revision>8</cp:revision>
  <dcterms:created xsi:type="dcterms:W3CDTF">2020-04-14T19:02:34Z</dcterms:created>
  <dcterms:modified xsi:type="dcterms:W3CDTF">2020-04-14T20:29:01Z</dcterms:modified>
</cp:coreProperties>
</file>