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A0562FC3-EA0E-44AA-AC84-2A573CB96DF9}" type="datetimeFigureOut">
              <a:rPr lang="ar-IQ" smtClean="0"/>
              <a:t>18/09/1441</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9F5A0E7F-2EC0-4955-8C42-08630F57C428}" type="slidenum">
              <a:rPr lang="ar-IQ" smtClean="0"/>
              <a:t>‹#›</a:t>
            </a:fld>
            <a:endParaRPr lang="ar-IQ"/>
          </a:p>
        </p:txBody>
      </p:sp>
    </p:spTree>
    <p:extLst>
      <p:ext uri="{BB962C8B-B14F-4D97-AF65-F5344CB8AC3E}">
        <p14:creationId xmlns:p14="http://schemas.microsoft.com/office/powerpoint/2010/main" val="2079526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A0562FC3-EA0E-44AA-AC84-2A573CB96DF9}" type="datetimeFigureOut">
              <a:rPr lang="ar-IQ" smtClean="0"/>
              <a:t>18/09/1441</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9F5A0E7F-2EC0-4955-8C42-08630F57C428}" type="slidenum">
              <a:rPr lang="ar-IQ" smtClean="0"/>
              <a:t>‹#›</a:t>
            </a:fld>
            <a:endParaRPr lang="ar-IQ"/>
          </a:p>
        </p:txBody>
      </p:sp>
    </p:spTree>
    <p:extLst>
      <p:ext uri="{BB962C8B-B14F-4D97-AF65-F5344CB8AC3E}">
        <p14:creationId xmlns:p14="http://schemas.microsoft.com/office/powerpoint/2010/main" val="244543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A0562FC3-EA0E-44AA-AC84-2A573CB96DF9}" type="datetimeFigureOut">
              <a:rPr lang="ar-IQ" smtClean="0"/>
              <a:t>18/09/1441</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9F5A0E7F-2EC0-4955-8C42-08630F57C428}" type="slidenum">
              <a:rPr lang="ar-IQ" smtClean="0"/>
              <a:t>‹#›</a:t>
            </a:fld>
            <a:endParaRPr lang="ar-IQ"/>
          </a:p>
        </p:txBody>
      </p:sp>
    </p:spTree>
    <p:extLst>
      <p:ext uri="{BB962C8B-B14F-4D97-AF65-F5344CB8AC3E}">
        <p14:creationId xmlns:p14="http://schemas.microsoft.com/office/powerpoint/2010/main" val="2015226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A0562FC3-EA0E-44AA-AC84-2A573CB96DF9}" type="datetimeFigureOut">
              <a:rPr lang="ar-IQ" smtClean="0"/>
              <a:t>18/09/1441</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9F5A0E7F-2EC0-4955-8C42-08630F57C428}" type="slidenum">
              <a:rPr lang="ar-IQ" smtClean="0"/>
              <a:t>‹#›</a:t>
            </a:fld>
            <a:endParaRPr lang="ar-IQ"/>
          </a:p>
        </p:txBody>
      </p:sp>
    </p:spTree>
    <p:extLst>
      <p:ext uri="{BB962C8B-B14F-4D97-AF65-F5344CB8AC3E}">
        <p14:creationId xmlns:p14="http://schemas.microsoft.com/office/powerpoint/2010/main" val="386400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A0562FC3-EA0E-44AA-AC84-2A573CB96DF9}" type="datetimeFigureOut">
              <a:rPr lang="ar-IQ" smtClean="0"/>
              <a:t>18/09/1441</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9F5A0E7F-2EC0-4955-8C42-08630F57C428}" type="slidenum">
              <a:rPr lang="ar-IQ" smtClean="0"/>
              <a:t>‹#›</a:t>
            </a:fld>
            <a:endParaRPr lang="ar-IQ"/>
          </a:p>
        </p:txBody>
      </p:sp>
    </p:spTree>
    <p:extLst>
      <p:ext uri="{BB962C8B-B14F-4D97-AF65-F5344CB8AC3E}">
        <p14:creationId xmlns:p14="http://schemas.microsoft.com/office/powerpoint/2010/main" val="2615413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A0562FC3-EA0E-44AA-AC84-2A573CB96DF9}" type="datetimeFigureOut">
              <a:rPr lang="ar-IQ" smtClean="0"/>
              <a:t>18/09/1441</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9F5A0E7F-2EC0-4955-8C42-08630F57C428}" type="slidenum">
              <a:rPr lang="ar-IQ" smtClean="0"/>
              <a:t>‹#›</a:t>
            </a:fld>
            <a:endParaRPr lang="ar-IQ"/>
          </a:p>
        </p:txBody>
      </p:sp>
    </p:spTree>
    <p:extLst>
      <p:ext uri="{BB962C8B-B14F-4D97-AF65-F5344CB8AC3E}">
        <p14:creationId xmlns:p14="http://schemas.microsoft.com/office/powerpoint/2010/main" val="3801085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A0562FC3-EA0E-44AA-AC84-2A573CB96DF9}" type="datetimeFigureOut">
              <a:rPr lang="ar-IQ" smtClean="0"/>
              <a:t>18/09/1441</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9F5A0E7F-2EC0-4955-8C42-08630F57C428}" type="slidenum">
              <a:rPr lang="ar-IQ" smtClean="0"/>
              <a:t>‹#›</a:t>
            </a:fld>
            <a:endParaRPr lang="ar-IQ"/>
          </a:p>
        </p:txBody>
      </p:sp>
    </p:spTree>
    <p:extLst>
      <p:ext uri="{BB962C8B-B14F-4D97-AF65-F5344CB8AC3E}">
        <p14:creationId xmlns:p14="http://schemas.microsoft.com/office/powerpoint/2010/main" val="2188715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A0562FC3-EA0E-44AA-AC84-2A573CB96DF9}" type="datetimeFigureOut">
              <a:rPr lang="ar-IQ" smtClean="0"/>
              <a:t>18/09/1441</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9F5A0E7F-2EC0-4955-8C42-08630F57C428}" type="slidenum">
              <a:rPr lang="ar-IQ" smtClean="0"/>
              <a:t>‹#›</a:t>
            </a:fld>
            <a:endParaRPr lang="ar-IQ"/>
          </a:p>
        </p:txBody>
      </p:sp>
    </p:spTree>
    <p:extLst>
      <p:ext uri="{BB962C8B-B14F-4D97-AF65-F5344CB8AC3E}">
        <p14:creationId xmlns:p14="http://schemas.microsoft.com/office/powerpoint/2010/main" val="1015070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A0562FC3-EA0E-44AA-AC84-2A573CB96DF9}" type="datetimeFigureOut">
              <a:rPr lang="ar-IQ" smtClean="0"/>
              <a:t>18/09/1441</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9F5A0E7F-2EC0-4955-8C42-08630F57C428}" type="slidenum">
              <a:rPr lang="ar-IQ" smtClean="0"/>
              <a:t>‹#›</a:t>
            </a:fld>
            <a:endParaRPr lang="ar-IQ"/>
          </a:p>
        </p:txBody>
      </p:sp>
    </p:spTree>
    <p:extLst>
      <p:ext uri="{BB962C8B-B14F-4D97-AF65-F5344CB8AC3E}">
        <p14:creationId xmlns:p14="http://schemas.microsoft.com/office/powerpoint/2010/main" val="2074263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A0562FC3-EA0E-44AA-AC84-2A573CB96DF9}" type="datetimeFigureOut">
              <a:rPr lang="ar-IQ" smtClean="0"/>
              <a:t>18/09/1441</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9F5A0E7F-2EC0-4955-8C42-08630F57C428}" type="slidenum">
              <a:rPr lang="ar-IQ" smtClean="0"/>
              <a:t>‹#›</a:t>
            </a:fld>
            <a:endParaRPr lang="ar-IQ"/>
          </a:p>
        </p:txBody>
      </p:sp>
    </p:spTree>
    <p:extLst>
      <p:ext uri="{BB962C8B-B14F-4D97-AF65-F5344CB8AC3E}">
        <p14:creationId xmlns:p14="http://schemas.microsoft.com/office/powerpoint/2010/main" val="206788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A0562FC3-EA0E-44AA-AC84-2A573CB96DF9}" type="datetimeFigureOut">
              <a:rPr lang="ar-IQ" smtClean="0"/>
              <a:t>18/09/1441</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9F5A0E7F-2EC0-4955-8C42-08630F57C428}" type="slidenum">
              <a:rPr lang="ar-IQ" smtClean="0"/>
              <a:t>‹#›</a:t>
            </a:fld>
            <a:endParaRPr lang="ar-IQ"/>
          </a:p>
        </p:txBody>
      </p:sp>
    </p:spTree>
    <p:extLst>
      <p:ext uri="{BB962C8B-B14F-4D97-AF65-F5344CB8AC3E}">
        <p14:creationId xmlns:p14="http://schemas.microsoft.com/office/powerpoint/2010/main" val="754374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A0562FC3-EA0E-44AA-AC84-2A573CB96DF9}" type="datetimeFigureOut">
              <a:rPr lang="ar-IQ" smtClean="0"/>
              <a:t>18/09/1441</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9F5A0E7F-2EC0-4955-8C42-08630F57C428}" type="slidenum">
              <a:rPr lang="ar-IQ" smtClean="0"/>
              <a:t>‹#›</a:t>
            </a:fld>
            <a:endParaRPr lang="ar-IQ"/>
          </a:p>
        </p:txBody>
      </p:sp>
    </p:spTree>
    <p:extLst>
      <p:ext uri="{BB962C8B-B14F-4D97-AF65-F5344CB8AC3E}">
        <p14:creationId xmlns:p14="http://schemas.microsoft.com/office/powerpoint/2010/main" val="4012282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av"/><Relationship Id="rId1" Type="http://schemas.microsoft.com/office/2007/relationships/media" Target="../media/media3.wav"/><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3568" y="764704"/>
            <a:ext cx="7772400" cy="1470025"/>
          </a:xfrm>
        </p:spPr>
        <p:txBody>
          <a:bodyPr/>
          <a:lstStyle/>
          <a:p>
            <a:r>
              <a:rPr lang="ar-IQ" b="1" dirty="0" smtClean="0">
                <a:effectLst/>
                <a:latin typeface="Times New Roman"/>
                <a:ea typeface="SimSun"/>
                <a:cs typeface="PT Bold Heading"/>
              </a:rPr>
              <a:t>الآشوري</a:t>
            </a:r>
            <a:r>
              <a:rPr lang="ar-SA" b="1" dirty="0" smtClean="0">
                <a:effectLst/>
                <a:latin typeface="Times New Roman"/>
                <a:ea typeface="SimSun"/>
                <a:cs typeface="PT Bold Heading"/>
              </a:rPr>
              <a:t>و</a:t>
            </a:r>
            <a:r>
              <a:rPr lang="ar-IQ" b="1" dirty="0" smtClean="0">
                <a:effectLst/>
                <a:latin typeface="Times New Roman"/>
                <a:ea typeface="SimSun"/>
                <a:cs typeface="PT Bold Heading"/>
              </a:rPr>
              <a:t>ن:  (السكان، الأرض)</a:t>
            </a:r>
            <a:r>
              <a:rPr lang="en-US" sz="2800" dirty="0" smtClean="0">
                <a:effectLst/>
                <a:latin typeface="Times New Roman"/>
                <a:ea typeface="SimSun"/>
              </a:rPr>
              <a:t/>
            </a:r>
            <a:br>
              <a:rPr lang="en-US" sz="2800" dirty="0" smtClean="0">
                <a:effectLst/>
                <a:latin typeface="Times New Roman"/>
                <a:ea typeface="SimSun"/>
              </a:rPr>
            </a:br>
            <a:endParaRPr lang="ar-IQ" dirty="0"/>
          </a:p>
        </p:txBody>
      </p:sp>
      <p:sp>
        <p:nvSpPr>
          <p:cNvPr id="3" name="عنوان فرعي 2"/>
          <p:cNvSpPr>
            <a:spLocks noGrp="1"/>
          </p:cNvSpPr>
          <p:nvPr>
            <p:ph type="subTitle" idx="1"/>
          </p:nvPr>
        </p:nvSpPr>
        <p:spPr>
          <a:xfrm>
            <a:off x="467544" y="2060848"/>
            <a:ext cx="7920880" cy="4104456"/>
          </a:xfrm>
        </p:spPr>
        <p:txBody>
          <a:bodyPr>
            <a:normAutofit fontScale="85000" lnSpcReduction="10000"/>
          </a:bodyPr>
          <a:lstStyle/>
          <a:p>
            <a:pPr algn="justLow"/>
            <a:r>
              <a:rPr lang="ar-IQ" dirty="0" smtClean="0"/>
              <a:t>السكان: </a:t>
            </a:r>
          </a:p>
          <a:p>
            <a:pPr algn="justLow"/>
            <a:r>
              <a:rPr lang="ar-IQ" dirty="0" smtClean="0"/>
              <a:t>الآشوريون من الأقوام الجزرية التي هاجرت من الجزيرة العربية إلى الهلال الخصيب ، منذ أواخر الألف الرابع ( ق . م ) ومطلع الألف الثالث ( ق . م ) ، بسبب الجفاف الذي حلَ بالجزيرة العربية ، ويرجح أنهم لم يتوجهوا من الجزيرة العربية إلى شمال العراق مباشرة بل إنهم استقروا في بوادي الشام وبادية العراق وما بين النهرين ، وهناك من يعتقد أنهم استوطنوا في الجزء الجنوبي من العراق ( بلاد بابل) ثم نزحوا إلى الشمال لاحقاً  ومهما كان الأمر فإن السبب وراء هجرتهم هذه هو وجود الأرض الصالحة للزراعة مع وفرة المياه الأمر الذي شجع تلك الأقوام على الاستقرار في المناطق السابقة .</a:t>
            </a:r>
          </a:p>
          <a:p>
            <a:pPr algn="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75369191"/>
      </p:ext>
    </p:extLst>
  </p:cSld>
  <p:clrMapOvr>
    <a:masterClrMapping/>
  </p:clrMapOvr>
  <p:transition spd="slow" advTm="44922">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361459"/>
          </a:xfrm>
        </p:spPr>
        <p:txBody>
          <a:bodyPr>
            <a:normAutofit fontScale="92500" lnSpcReduction="10000"/>
          </a:bodyPr>
          <a:lstStyle/>
          <a:p>
            <a:pPr marL="0" indent="0">
              <a:buNone/>
            </a:pPr>
            <a:r>
              <a:rPr lang="ar-IQ" dirty="0" smtClean="0"/>
              <a:t>تضاريس بلاد آشور:</a:t>
            </a:r>
          </a:p>
          <a:p>
            <a:pPr marL="0" indent="0">
              <a:buNone/>
            </a:pPr>
            <a:r>
              <a:rPr lang="ar-IQ" dirty="0" smtClean="0"/>
              <a:t>    يتميز العراق بتباين سطحه من جبال وسهول وهضاب مما أدى بدوره إلى تباين في أحواله البشرية، حيث أثرت تضاريسه مع خصائص الموقع في اعتدال مناخه وخاصة في الأقسام الشمالية منه، مما أدى إلى تباين الأنشطة الاقتصادية للإنسان واختلاف طراز المعيشة من منطقة إلى أخرى.</a:t>
            </a:r>
          </a:p>
          <a:p>
            <a:pPr marL="0" indent="0">
              <a:buNone/>
            </a:pPr>
            <a:r>
              <a:rPr lang="ar-IQ" dirty="0" smtClean="0"/>
              <a:t>    وعلى هذا الأساس  قسم سطح العراق إلى المناطق الآتية : </a:t>
            </a:r>
          </a:p>
          <a:p>
            <a:pPr marL="0" indent="0">
              <a:buNone/>
            </a:pPr>
            <a:endParaRPr lang="ar-IQ" dirty="0" smtClean="0"/>
          </a:p>
          <a:p>
            <a:pPr marL="0" indent="0">
              <a:buNone/>
            </a:pPr>
            <a:r>
              <a:rPr lang="ar-IQ" dirty="0" smtClean="0"/>
              <a:t>1.	المنطقة الجبلية وشبه الجبلية .</a:t>
            </a:r>
          </a:p>
          <a:p>
            <a:pPr marL="0" indent="0">
              <a:buNone/>
            </a:pPr>
            <a:r>
              <a:rPr lang="ar-IQ" dirty="0" smtClean="0"/>
              <a:t>2.	الهضبة الصحراوية .</a:t>
            </a:r>
          </a:p>
          <a:p>
            <a:pPr marL="0" indent="0">
              <a:buNone/>
            </a:pPr>
            <a:r>
              <a:rPr lang="ar-IQ" dirty="0" smtClean="0"/>
              <a:t>3.	السهل الرسوبي  .</a:t>
            </a:r>
          </a:p>
          <a:p>
            <a:pPr marL="0" indent="0">
              <a:buNone/>
            </a:pP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27905516"/>
      </p:ext>
    </p:extLst>
  </p:cSld>
  <p:clrMapOvr>
    <a:masterClrMapping/>
  </p:clrMapOvr>
  <mc:AlternateContent xmlns:mc="http://schemas.openxmlformats.org/markup-compatibility/2006">
    <mc:Choice xmlns:p14="http://schemas.microsoft.com/office/powerpoint/2010/main" Requires="p14">
      <p:transition spd="slow" p14:dur="800" advTm="79619">
        <p:circle/>
      </p:transition>
    </mc:Choice>
    <mc:Fallback>
      <p:transition spd="slow" advTm="79619">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20688"/>
            <a:ext cx="8229600" cy="5505475"/>
          </a:xfrm>
        </p:spPr>
        <p:txBody>
          <a:bodyPr>
            <a:normAutofit fontScale="92500" lnSpcReduction="10000"/>
          </a:bodyPr>
          <a:lstStyle/>
          <a:p>
            <a:pPr marL="0" indent="0" algn="justLow">
              <a:buNone/>
            </a:pPr>
            <a:r>
              <a:rPr lang="ar-IQ" dirty="0" smtClean="0"/>
              <a:t>لقد سكن الآشوريون في الجزء الشمالي الشرقي من العراق وأهم أقسامه هي : </a:t>
            </a:r>
          </a:p>
          <a:p>
            <a:pPr marL="0" indent="0" algn="justLow">
              <a:buNone/>
            </a:pPr>
            <a:r>
              <a:rPr lang="ar-IQ" dirty="0" smtClean="0"/>
              <a:t>1) المنطقة الجبلية وشبه الجبلية : </a:t>
            </a:r>
          </a:p>
          <a:p>
            <a:pPr marL="0" indent="0" algn="justLow">
              <a:buNone/>
            </a:pPr>
            <a:r>
              <a:rPr lang="ar-IQ" dirty="0" smtClean="0"/>
              <a:t>تحتل هذه المنطقة خمس مساحة العراق وتقدر بـ 90.370 كم2  وبصورة عامة تتدرج الأرض في الأرتفاع من الجنوب إلى الشمال ومن الغرب إلى الشرق ، أما إتجاه السلاسل الجبلية فمن الشمال الغربي إلى الجنوب الشرقي ، وتختلف أجزاء هذه المنطقة تبعاً لشدة الالتواء الذي أصاب طبقاتها وهي تضم قسمين : -</a:t>
            </a:r>
          </a:p>
          <a:p>
            <a:pPr marL="0" indent="0" algn="justLow">
              <a:buNone/>
            </a:pPr>
            <a:r>
              <a:rPr lang="ar-IQ" dirty="0" smtClean="0"/>
              <a:t>الأول : يمثل المنطقة الجبلية العالية التي تقع في أقصى أقسام العراق الشمالية .</a:t>
            </a:r>
          </a:p>
          <a:p>
            <a:pPr marL="0" indent="0" algn="justLow">
              <a:buNone/>
            </a:pPr>
            <a:r>
              <a:rPr lang="ar-IQ" dirty="0" smtClean="0"/>
              <a:t>والثاني: يمثل المنطقة شبه الجبلية التي تمتد مباشرة إلى جنوب المنطقة الأولى . </a:t>
            </a:r>
          </a:p>
          <a:p>
            <a:pPr marL="0" indent="0">
              <a:buNone/>
            </a:pP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28023262"/>
      </p:ext>
    </p:extLst>
  </p:cSld>
  <p:clrMapOvr>
    <a:masterClrMapping/>
  </p:clrMapOvr>
  <p:transition spd="slow" advTm="54421">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20688"/>
            <a:ext cx="8229600" cy="5505475"/>
          </a:xfrm>
        </p:spPr>
        <p:txBody>
          <a:bodyPr/>
          <a:lstStyle/>
          <a:p>
            <a:pPr marL="0" indent="0" algn="justLow">
              <a:buNone/>
            </a:pPr>
            <a:r>
              <a:rPr lang="ar-IQ" dirty="0" smtClean="0"/>
              <a:t>المنطقة الجبلية العالية: تقدر مساحة هذه المنطقة بحوالي 5% من المساحة الكلية للعراق ، أما السرارنست داوسن الذي سماها منطقة التلال فقد قدّرها بحوالي 23.370 كم2  ، ولا يمكن الفصل بين المنطقتين الجبلية وشبه الجبلية بدقة ولكن هناك بعض مراكز السكن التي تفصل بينهما وهي تقع على خط يمتد من قرية فيشخابور الواقعة عند مصب نهر الخابور بنهر دجلة ويتجه إلى الشرق والجنوب الشرقي حيث يلتقي بقرية القوش ومنها إلى عقرة ، وكويسنجق وجمجمال ماراً بمنطقة خانقين حتى ينتهي عند قصر شيرين بالقرب من الحدود العراقية الإيرانية  . </a:t>
            </a: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63697009"/>
      </p:ext>
    </p:extLst>
  </p:cSld>
  <p:clrMapOvr>
    <a:masterClrMapping/>
  </p:clrMapOvr>
  <p:transition spd="slow" advTm="63914">
    <p:cover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433467"/>
          </a:xfrm>
        </p:spPr>
        <p:txBody>
          <a:bodyPr>
            <a:normAutofit fontScale="92500" lnSpcReduction="10000"/>
          </a:bodyPr>
          <a:lstStyle/>
          <a:p>
            <a:pPr marL="0" indent="0" algn="justLow">
              <a:buNone/>
            </a:pPr>
            <a:r>
              <a:rPr lang="ar-IQ" dirty="0" smtClean="0"/>
              <a:t>-	المنطقة شبه الجبلية: تحتل هذه المنطقة حوالي 75% من مساحة المنطقة الجبلية و15% من مساحة العراق ، وتقدر مساحتها بحوالي 67 ألف كم2 ، وهي منطقة إنتقالية بين السهول الواطئة في الجنوب وبين الجبال العالية في أقصى الشمال والشمال الشرقي من العراق  . </a:t>
            </a:r>
          </a:p>
          <a:p>
            <a:pPr marL="0" indent="0" algn="justLow">
              <a:buNone/>
            </a:pPr>
            <a:r>
              <a:rPr lang="ar-IQ" dirty="0" smtClean="0"/>
              <a:t>   وتتكون من مرتفعات على شكل قوس يمتد من الشمال الغربي إلى الجنوب الشرقي ويشتمل على جبال (بيخير ، الأبيض ، عقرة ، بيرمام ، هيبت سلطان ، بازيان ، قره داغ) ، وتنتهي في الجنوب والجنوب الغربي بجبال حمرين وامتداده جبل مكحول والذي يبلغ متوسط ارتفاعه ما بين 150 – 210 متراً فوق مستوى سطح البحر وأخيراً تتلاشى في منطقة الجزيرة الشمالية ما عدا جبل سنجار الذي يرتفع إلى 900 متر فوق مستوى سطح البحر .</a:t>
            </a:r>
          </a:p>
          <a:p>
            <a:pPr marL="0" indent="0">
              <a:buNone/>
            </a:pP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33027413"/>
      </p:ext>
    </p:extLst>
  </p:cSld>
  <p:clrMapOvr>
    <a:masterClrMapping/>
  </p:clrMapOvr>
  <p:transition spd="slow" advTm="55087">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361459"/>
          </a:xfrm>
        </p:spPr>
        <p:txBody>
          <a:bodyPr/>
          <a:lstStyle/>
          <a:p>
            <a:r>
              <a:rPr lang="ar-IQ" dirty="0" smtClean="0"/>
              <a:t>ونتيجة للتفاوت في طبيعة المنطقة شبه الجبلية فقد قسم سطحها إلى ثلاثة أقسام: </a:t>
            </a:r>
          </a:p>
          <a:p>
            <a:r>
              <a:rPr lang="ar-IQ" dirty="0" smtClean="0"/>
              <a:t>أ – السلاسل الجبلية والتلال .</a:t>
            </a:r>
          </a:p>
          <a:p>
            <a:r>
              <a:rPr lang="ar-IQ" dirty="0" smtClean="0"/>
              <a:t>ب – السهول  .</a:t>
            </a:r>
          </a:p>
          <a:p>
            <a:r>
              <a:rPr lang="ar-IQ" dirty="0" smtClean="0"/>
              <a:t>ج – الهضاب  .</a:t>
            </a:r>
          </a:p>
          <a:p>
            <a:r>
              <a:rPr lang="ar-IQ" dirty="0" smtClean="0"/>
              <a:t>أ – السلاسل الجبلية والتلال :  </a:t>
            </a:r>
          </a:p>
          <a:p>
            <a:r>
              <a:rPr lang="ar-IQ" dirty="0" smtClean="0"/>
              <a:t>ويوصف امتدادها بأنه امتداد شمالي غربي -  جنوبي شرقي ، ما عدا جبل سنجار الذي يكون امتداده من الغرب باتجاه الشرق  .</a:t>
            </a:r>
          </a:p>
          <a:p>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38455116"/>
      </p:ext>
    </p:extLst>
  </p:cSld>
  <p:clrMapOvr>
    <a:masterClrMapping/>
  </p:clrMapOvr>
  <mc:AlternateContent xmlns:mc="http://schemas.openxmlformats.org/markup-compatibility/2006">
    <mc:Choice xmlns:p14="http://schemas.microsoft.com/office/powerpoint/2010/main" Requires="p14">
      <p:transition spd="slow" p14:dur="800" advTm="54623">
        <p:circle/>
      </p:transition>
    </mc:Choice>
    <mc:Fallback>
      <p:transition spd="slow" advTm="54623">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361459"/>
          </a:xfrm>
        </p:spPr>
        <p:txBody>
          <a:bodyPr/>
          <a:lstStyle/>
          <a:p>
            <a:r>
              <a:rPr lang="ar-IQ" dirty="0" smtClean="0"/>
              <a:t>وتضم تلك المنطقة مجموعة من السلاسل الجبلية قليلة الأرتفاع ، تعمل على تزويد مستودعات المياه الباطنية بالمياه خاصة جبل مقلوب وتلال بعشيقة ، وتقطع السلاسل الجبلية مجموعة من الممرات والخوانق العميقة التي تجري فيها المجاري المائية وتكسوها الغابات والأحراش والنباتات ، وقد أُنشِئت عدة مدن حديثة فيها، منها الكوبر ومخمور والتون كوبري وكركوك وطاووق وطوز خورماتو وكفري، ولهذه المدن أهمية تجارية لوقوعها على الطرق الموصلة بين السهل الرسوبي في الجنوب والجبال العالية في الشمال وأهمية عسكرية لسيطرتها على المداخل والمنافذ .</a:t>
            </a: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7913710"/>
      </p:ext>
    </p:extLst>
  </p:cSld>
  <p:clrMapOvr>
    <a:masterClrMapping/>
  </p:clrMapOvr>
  <p:transition spd="slow" advTm="50470">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433467"/>
          </a:xfrm>
        </p:spPr>
        <p:txBody>
          <a:bodyPr>
            <a:normAutofit lnSpcReduction="10000"/>
          </a:bodyPr>
          <a:lstStyle/>
          <a:p>
            <a:r>
              <a:rPr lang="ar-IQ" dirty="0" smtClean="0"/>
              <a:t>ب- </a:t>
            </a:r>
            <a:r>
              <a:rPr lang="ar-IQ" b="1" dirty="0" smtClean="0"/>
              <a:t>السهول وتشمل </a:t>
            </a:r>
            <a:r>
              <a:rPr lang="ar-IQ" dirty="0" smtClean="0"/>
              <a:t>: </a:t>
            </a:r>
          </a:p>
          <a:p>
            <a:r>
              <a:rPr lang="ar-IQ" dirty="0" smtClean="0"/>
              <a:t>     - سهل حمرين : يمتد من التواء القيارة المحدب شمالاً حتى الحدود الإيرانية جنوب خانقين ، ويجري فيه نهري الخاصة وطاووق من نوابع نهر العظيم، إلا إن مياه النهرين تجف صيفاً بسبب تعدد مجاريها في أوقات الفيضان ، وعلى الرغم من ذلك فقد ساعد سقوط الأمطار في هذا السهل بكميات كافية على الزراعة المطرية .</a:t>
            </a:r>
          </a:p>
          <a:p>
            <a:endParaRPr lang="ar-IQ" dirty="0" smtClean="0"/>
          </a:p>
          <a:p>
            <a:r>
              <a:rPr lang="ar-IQ" dirty="0" smtClean="0"/>
              <a:t>   - سهل ديبكة : يتألف من التواء مقعر يمتد بين تلال آوانه وقره جوغ ، وتنصرف مياه القسم الشمالي الغربي منه المسمى بسهل شمامك إلى نهر الزاب الكبير ،  أما مياه </a:t>
            </a: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33486638"/>
      </p:ext>
    </p:extLst>
  </p:cSld>
  <p:clrMapOvr>
    <a:masterClrMapping/>
  </p:clrMapOvr>
  <p:transition spd="slow" advTm="44869">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20688"/>
            <a:ext cx="8229600" cy="5505475"/>
          </a:xfrm>
        </p:spPr>
        <p:txBody>
          <a:bodyPr>
            <a:normAutofit lnSpcReduction="10000"/>
          </a:bodyPr>
          <a:lstStyle/>
          <a:p>
            <a:pPr marL="0" indent="0">
              <a:buNone/>
            </a:pPr>
            <a:r>
              <a:rPr lang="ar-IQ" dirty="0" smtClean="0"/>
              <a:t>القسم الجنوبي الشرقي المسمى كنديناوه فتنصرف إلى نهر الزاب الصغير ، ويتميز هذا السهل بوفرة مياهه الباطنية المتسربة إليه من التلال المجاورة التي تظهر عند حافاته على شكل ينابيع وعيون  .</a:t>
            </a:r>
          </a:p>
          <a:p>
            <a:pPr marL="0" indent="0">
              <a:buNone/>
            </a:pPr>
            <a:r>
              <a:rPr lang="ar-IQ" dirty="0" smtClean="0"/>
              <a:t>   - سهل أربيل : يقع هذا السهل في الشمال الشرقي من آوانه داغ ، وهو عبارة عن حوض واسع غير منتظم الشكل ،  سطحه متموج تتخلله الوديان الضحلة التي تصرف مياه هذا السهل إلى نهري الزاب الكبير والزاب الصغير ، هذا فضلا عن احتوائه على مياه جوفية غزيرة بسبب تكوينه الجيولوجي ومجاورته لجبال ذات صخور كلسية مسامية ، لذا يُعد من أغنى المناطق لإنتاج القمح   .</a:t>
            </a:r>
          </a:p>
          <a:p>
            <a:pPr marL="0" indent="0">
              <a:buNone/>
            </a:pP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19694411"/>
      </p:ext>
    </p:extLst>
  </p:cSld>
  <p:clrMapOvr>
    <a:masterClrMapping/>
  </p:clrMapOvr>
  <p:transition spd="slow" advTm="47702">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548680"/>
            <a:ext cx="8229600" cy="5577483"/>
          </a:xfrm>
        </p:spPr>
        <p:txBody>
          <a:bodyPr/>
          <a:lstStyle/>
          <a:p>
            <a:r>
              <a:rPr lang="ar-IQ" dirty="0" smtClean="0"/>
              <a:t>ج – الهضاب وتشمل :  </a:t>
            </a:r>
          </a:p>
          <a:p>
            <a:r>
              <a:rPr lang="ar-IQ" dirty="0" smtClean="0"/>
              <a:t>    - هضبة كركوك : تقع هذه الهضبة بين منطقة الجبال العالية من جهة الشمال الشرقي وبين السهول والسلاسل الجبلية في الجنوب الغربي ، وتمتد من الحدود العراقية – الإيرانية شرقاً وحتى سهل أربيل غرباً وبين سلاسل الجبال العالية في الشمال والتلال في الجنوب (8) ولقد أسهمت أنهار الزاب الصغير ونوابع نهر العظيم ( خاصة ، طاووق ، آق ) ونهر ديالى بتقطيع الهضبة إلى تلال ووديان ، مما أدى إلى فقرها بالنبات الطبيعي .</a:t>
            </a:r>
          </a:p>
          <a:p>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68795420"/>
      </p:ext>
    </p:extLst>
  </p:cSld>
  <p:clrMapOvr>
    <a:masterClrMapping/>
  </p:clrMapOvr>
  <p:transition spd="slow" advTm="41697">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433467"/>
          </a:xfrm>
        </p:spPr>
        <p:txBody>
          <a:bodyPr/>
          <a:lstStyle/>
          <a:p>
            <a:r>
              <a:rPr lang="ar-IQ" dirty="0" smtClean="0"/>
              <a:t>وقد لعبت منطقة كركوك أهمية كبيرة في التاريخ القديم فمنها تقدم الكوتيون الذين كانت عاصمتهم ( أرابخا – كركوك الحالية ) وفرضوا سيطرتهم على هذه الهضبة مدة حكم الكوتيين (2230 - 2120 ق. م) ، كما كانت هذه المنطقة سوقاً تجارياً كبيراً وأرتبط نشاطها التجاري بنشاط البابليين في السهل الفيضي .</a:t>
            </a: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4139153"/>
      </p:ext>
    </p:extLst>
  </p:cSld>
  <p:clrMapOvr>
    <a:masterClrMapping/>
  </p:clrMapOvr>
  <p:transition spd="slow" advTm="28842">
    <p:cover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548680"/>
            <a:ext cx="8435280" cy="5760639"/>
          </a:xfrm>
        </p:spPr>
        <p:txBody>
          <a:bodyPr/>
          <a:lstStyle/>
          <a:p>
            <a:pPr marL="0" indent="0" algn="justLow">
              <a:buNone/>
            </a:pPr>
            <a:r>
              <a:rPr lang="ar-IQ" dirty="0" smtClean="0"/>
              <a:t>لقد عرفت منطقة شمال بلاد الرافدين باسم بلاد سوبارتو ( </a:t>
            </a:r>
            <a:r>
              <a:rPr lang="en-US" dirty="0" smtClean="0"/>
              <a:t>subartu ) </a:t>
            </a:r>
            <a:r>
              <a:rPr lang="ar-IQ" dirty="0" smtClean="0"/>
              <a:t>كما عرف سكانها باسم السوباريين وهم من الأقوام الجبلية التي كانت تقطن في شمال ما بين النهرين في منطقة الجزيرة العليا وشرقي دجلة أما أصلهم ولغتهم فهما غير معروفين .</a:t>
            </a:r>
          </a:p>
          <a:p>
            <a:pPr marL="0" indent="0" algn="justLow">
              <a:buNone/>
            </a:pPr>
            <a:r>
              <a:rPr lang="ar-IQ" dirty="0" smtClean="0"/>
              <a:t>وعند استيطان الآشوريين لهذه المنطقة أزاحوا قسماً من السوباريين إلى المناطق الجبلية شرقي دجلة في حين امتزج من بقي منهم بالآشوريين وغلب العنصر الآشوري عليهم .</a:t>
            </a:r>
          </a:p>
          <a:p>
            <a:pPr marL="0" indent="0">
              <a:buNone/>
            </a:pP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88757162"/>
      </p:ext>
    </p:extLst>
  </p:cSld>
  <p:clrMapOvr>
    <a:masterClrMapping/>
  </p:clrMapOvr>
  <p:transition spd="slow" advTm="2653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76672"/>
            <a:ext cx="8229600" cy="5649491"/>
          </a:xfrm>
        </p:spPr>
        <p:txBody>
          <a:bodyPr>
            <a:normAutofit lnSpcReduction="10000"/>
          </a:bodyPr>
          <a:lstStyle/>
          <a:p>
            <a:pPr marL="914400" lvl="2" indent="0" algn="justLow">
              <a:buNone/>
            </a:pPr>
            <a:r>
              <a:rPr lang="ar-IQ" dirty="0" smtClean="0"/>
              <a:t>- هضبة الموصل : تعرف أيضاً باسم هضبة آشور ، إلا إن هذه التسمية ليست دقيقة من الناحية الجغرافية ، وذلك لأن آشور القديمة تقع إلى الجنوب حيث يقترب نهر دجلة من جبل مكحول بالقرب من قلعة شرقاط أما سبب تسميتها بهضبة آشور هو لمجرد تمييزها كمنطقة طبيعية عن المناطق الأخرى ، تحتل هذه الهضبة الجزء الشمالي الغربي من منطقة الهضاب والتلال والسهول المتموجة ، ويخترق سطحها سلاسل من التلال الواطئة مثل جبل عين الصفرة وجبل موسى ، ويقسمها نهر دجلة إلى قسمين شرقي وغربي ، الشرقي يتميز بتنوع تضاريسه وغزارة أمطاره ووجود العيون والينابيع فيه مثل عيون بعشيقة  ، أما القسم الغربي فيتكون من أراضي متموجة ذات سطح غير منتظم ، تظهر عليه طبقات من صخور حجر الرمل والطفل وحجر الطين والجبس فضلاً عن صخور ( الأنهدريت ) التي تعرف محلياً بـ مرمر الموصل . </a:t>
            </a:r>
          </a:p>
          <a:p>
            <a:pPr marL="914400" lvl="2" indent="0" algn="justLow">
              <a:buNone/>
            </a:pPr>
            <a:r>
              <a:rPr lang="ar-IQ" dirty="0" smtClean="0"/>
              <a:t>   تتمتع هذه الهضبة بموقع جغرافي مهم فهي تمثل نقطة ارتكاز أساسية للمنطقة الجبلية وبوابة مفتوحة للهجرة بإتجاه أرض الجزيرة والبحر المتوسط . </a:t>
            </a:r>
          </a:p>
          <a:p>
            <a:pPr marL="914400" lvl="2" indent="0">
              <a:buNone/>
            </a:pP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72380914"/>
      </p:ext>
    </p:extLst>
  </p:cSld>
  <p:clrMapOvr>
    <a:masterClrMapping/>
  </p:clrMapOvr>
  <p:transition spd="slow" advTm="63570">
    <p:cover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361459"/>
          </a:xfrm>
        </p:spPr>
        <p:txBody>
          <a:bodyPr/>
          <a:lstStyle/>
          <a:p>
            <a:r>
              <a:rPr lang="ar-IQ" dirty="0" smtClean="0"/>
              <a:t> تتمتع هذه الهضبة بموقع جغرافي مهم فهي تمثل نقطة ارتكاز أساسية للمنطقة الجبلية وبوابة مفتوحة للهجرة بإتجاه أرض الجزيرة والبحر المتوسط . </a:t>
            </a:r>
          </a:p>
          <a:p>
            <a:r>
              <a:rPr lang="ar-IQ" dirty="0" smtClean="0"/>
              <a:t>    هذا وتتميز المنطقة الجبلية بشكل عام باعتدال مناخها ووفرة مياهها  وتنساب منها روافد دجلة ، كما تسقط عليها أمطار كثيرة لذا تكون صالحة للزراعة وخاصة في أقسامها الشمالية إذ يبلغ معدل سقوط المطر سنوياً نحو 100 ملم، وفي أجزائها الجنوبية بنحو 40 ملم مما جعلها صالحة للرعي وتربية الماشية  ولتامين توفير المياه فقد قام </a:t>
            </a: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46028973"/>
      </p:ext>
    </p:extLst>
  </p:cSld>
  <p:clrMapOvr>
    <a:masterClrMapping/>
  </p:clrMapOvr>
  <p:transition spd="slow" advTm="47670">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20688"/>
            <a:ext cx="8229600" cy="5505475"/>
          </a:xfrm>
        </p:spPr>
        <p:txBody>
          <a:bodyPr>
            <a:normAutofit fontScale="92500" lnSpcReduction="20000"/>
          </a:bodyPr>
          <a:lstStyle/>
          <a:p>
            <a:pPr algn="justLow"/>
            <a:r>
              <a:rPr lang="ar-IQ" dirty="0" smtClean="0"/>
              <a:t>بعض الملوك بتنفيذ عدد من مشاريع الري لإرواء الأراضي الزراعية الخصبة بالقرب من المدن الرئيسة(1) كالأراضي المحيطة بمدينتي نينوى  ، وكالح ( نمرود  ) ،  فمثلاً قام آشور- ناصر بال الثاني  ( 883 – 859 ق . م ) بحفر قناة لإيصال المياه إلى مدينة كالح ( نمرود ) ، كما تزدهر المنطقة الجبلية بالأشجار المثمرة علاوة على وجود الأخشاب  والأحجار سهلة القطع والتسوية ، ولاسيما المرمر الأملس الذي يعد مادة جيدة للنحت البارز ، إذ نجح الآشوريون في توظيفه لعمل بعض الأعمال الفنية التي أمدتنا بمعلومات مهمة عن الآشوريين وحملاتهم العسكرية . </a:t>
            </a:r>
          </a:p>
          <a:p>
            <a:pPr algn="justLow"/>
            <a:r>
              <a:rPr lang="ar-IQ" dirty="0" smtClean="0"/>
              <a:t>    وفي هذا الأمر اختلفت آشور كثيراً عن بلاد بابل التي لم يكن بها أحجار للبناء ، لذا اقتصرت في عمارتها على البناء بالطوب واللبن .</a:t>
            </a:r>
          </a:p>
          <a:p>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14163116"/>
      </p:ext>
    </p:extLst>
  </p:cSld>
  <p:clrMapOvr>
    <a:masterClrMapping/>
  </p:clrMapOvr>
  <p:transition spd="slow" advTm="90449">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60648"/>
            <a:ext cx="8229600" cy="5976664"/>
          </a:xfrm>
        </p:spPr>
        <p:txBody>
          <a:bodyPr>
            <a:normAutofit fontScale="85000" lnSpcReduction="10000"/>
          </a:bodyPr>
          <a:lstStyle/>
          <a:p>
            <a:pPr marL="0" indent="0">
              <a:buNone/>
            </a:pPr>
            <a:r>
              <a:rPr lang="ar-IQ" dirty="0" smtClean="0"/>
              <a:t>2) الهضبة الصحراوية : </a:t>
            </a:r>
          </a:p>
          <a:p>
            <a:pPr marL="0" indent="0" algn="justLow">
              <a:buNone/>
            </a:pPr>
            <a:r>
              <a:rPr lang="ar-IQ" dirty="0" smtClean="0"/>
              <a:t>تحتل هذه الهضبة حوالي 60 % من مساحة العراق الكلية  ، وتضم منطقتين منطقة الجزيرة التي تمتد من الحدود العراقية السورية في الشمال والشمال الغربي وتنحدر إلى الجنوب ما بين دجلة من الشرق والحدود العراقية السورية من الغرب  ، وتنتهي عند مرتفعات جبال مكحول وسنجار وقد تباين امتداد النفوذ الآشوري وسيطرتهم على هذه المنطقة المفتوحة أمام الأقوام المتنقلة من الصحراء السورية من فترة لأخرى على قوتهم العسكرية  . </a:t>
            </a:r>
          </a:p>
          <a:p>
            <a:pPr marL="0" indent="0" algn="justLow">
              <a:buNone/>
            </a:pPr>
            <a:r>
              <a:rPr lang="ar-IQ" dirty="0" smtClean="0"/>
              <a:t>    وفي هذه المنطقة يقع منخفض الثرثار الواسع في أسفل وادي يعرف بالاسم نفسه في الطرف الجنوبي من أرض الجزيرة الواقعة بين نهري دجلة والفرات ، وتتميز هذه المنطقة بالتصريف الداخلي المغلق وبوجود مستنقعات كثيرة جف بعضها وكون أحواضاً ذات سطح منبسط مملوء بالترسبات التي جلبتها المياه الجارية ، وتكون المنطقة الواقعة من وادي دجلة بين قلعة شرقاط ( مدينة آشور القديمة ) وبين تكريت معبراً رئيساً سهل الاتصال ما بين العراق وارض الجزيرة  .</a:t>
            </a:r>
          </a:p>
          <a:p>
            <a:pPr marL="0" indent="0">
              <a:buNone/>
            </a:pP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26568126"/>
      </p:ext>
    </p:extLst>
  </p:cSld>
  <p:clrMapOvr>
    <a:masterClrMapping/>
  </p:clrMapOvr>
  <p:transition spd="slow" advTm="63531">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548680"/>
            <a:ext cx="8229600" cy="5688632"/>
          </a:xfrm>
        </p:spPr>
        <p:txBody>
          <a:bodyPr/>
          <a:lstStyle/>
          <a:p>
            <a:pPr algn="justLow"/>
            <a:r>
              <a:rPr lang="ar-IQ" dirty="0" smtClean="0"/>
              <a:t>أما المنطقة الثانية من الهضبة فتمثل البادية الشمالية والجنوبية وتقدر مساحتها بـ 101.160 كم2 ، وتتميز بالإرتفاع من مجرى الفرات نحو الغرب حتى تنتهي بجبل عنيزة الذي يقع عند الحدود الأردنية – السعودية ويتخللها وادي حوران الذي ينحدر من منطقة عنيزة نحو مجرى الفرات ، أما سطح المنطقة فيتميز بوجود أراضي منبسطة وأخرى متموجة تقطعها الأودية والمنخفضات كما هو الحال في السهل الذي يحيط بالرطبة  .</a:t>
            </a:r>
          </a:p>
          <a:p>
            <a:pPr algn="justLow"/>
            <a:r>
              <a:rPr lang="ar-IQ" dirty="0" smtClean="0"/>
              <a:t>    وتأتي أهمية البادية في كونها ممراً للاتصال ما بين البحر المتوسط في الشمال وبين الخليج العربي في الجنوب  .</a:t>
            </a:r>
          </a:p>
          <a:p>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21156901"/>
      </p:ext>
    </p:extLst>
  </p:cSld>
  <p:clrMapOvr>
    <a:masterClrMapping/>
  </p:clrMapOvr>
  <p:transition spd="slow" advTm="51947">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20688"/>
            <a:ext cx="8229600" cy="5688632"/>
          </a:xfrm>
        </p:spPr>
        <p:txBody>
          <a:bodyPr/>
          <a:lstStyle/>
          <a:p>
            <a:r>
              <a:rPr lang="ar-IQ" dirty="0" smtClean="0"/>
              <a:t>هذا وقد أطلق البابليون مصطلح سوبارتو مرادفاً لبلاد آشور وذلك لجلبهم العبيد من منطقة شمال بلاد الرافدين  ، فأصبح مدلول تلك الكلمة يعني العبد ، وربما يكون استخدام البابليين كلمة سوبارتو للدلالة على بلاد آشور هو من باب الانتقاص  ، حيث ذكرت النصوص المسمارية لاسيما نصوص العصر البابلي القديم الآشوريين باسم السوباريين حتى إن حمورابي يذكر أنه تمكن من صد التحالف ( العيلامي – الكوتي – الأشنوني - السوبارتي "الآشوري" ) ضد بلاد بابل في كتاباته .</a:t>
            </a: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37804790"/>
      </p:ext>
    </p:extLst>
  </p:cSld>
  <p:clrMapOvr>
    <a:masterClrMapping/>
  </p:clrMapOvr>
  <p:transition spd="slow" advTm="43635">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92696"/>
            <a:ext cx="8229600" cy="5433467"/>
          </a:xfrm>
        </p:spPr>
        <p:txBody>
          <a:bodyPr/>
          <a:lstStyle/>
          <a:p>
            <a:r>
              <a:rPr lang="ar-IQ" dirty="0" smtClean="0"/>
              <a:t> (( قام القائد الأثير عند مردوخ ، بعد أن دحر الجيش الكثيف الذي أعده العيلاميون ...... ، السوبارتو ( الآشوريون ) ، الكوتيون ، وأشنونا وملكيئوم ، بإرادة الآلهة العظيمة بتوثيق أسس سومر وأكد . )) </a:t>
            </a:r>
          </a:p>
          <a:p>
            <a:endParaRPr lang="ar-IQ" dirty="0" smtClean="0"/>
          </a:p>
          <a:p>
            <a:r>
              <a:rPr lang="ar-IQ" dirty="0" smtClean="0"/>
              <a:t>وذكر حمورابي في سنوات حكمه الأخيرة أنه ( دحر جيش سوبارتو "آشور") وأنه ( هزم كافة أعدائه حتى بلد سوبارتو ) .</a:t>
            </a:r>
          </a:p>
          <a:p>
            <a:r>
              <a:rPr lang="ar-IQ" dirty="0" smtClean="0"/>
              <a:t>وعموماً فإن الآشوريين تحاشوا عن إطلاق هذه التسمية على أنفسهم باستثناء نصوص خاصة بالفال والتنجيم . </a:t>
            </a: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39868291"/>
      </p:ext>
    </p:extLst>
  </p:cSld>
  <p:clrMapOvr>
    <a:masterClrMapping/>
  </p:clrMapOvr>
  <p:transition spd="slow" advTm="29038">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836712"/>
            <a:ext cx="8229600" cy="5289451"/>
          </a:xfrm>
        </p:spPr>
        <p:txBody>
          <a:bodyPr/>
          <a:lstStyle/>
          <a:p>
            <a:r>
              <a:rPr lang="ar-IQ" b="1" dirty="0" smtClean="0"/>
              <a:t>التسمية</a:t>
            </a:r>
            <a:r>
              <a:rPr lang="ar-IQ" dirty="0" smtClean="0"/>
              <a:t>: </a:t>
            </a:r>
          </a:p>
          <a:p>
            <a:r>
              <a:rPr lang="ar-IQ" dirty="0" smtClean="0"/>
              <a:t>آشور اسم جزري ، وأصل هذه التسمية ما زال مجهولاً ومثار جدل بين الباحثين ولا يعرف إن كانت قد أطلقت على اسم البلاد أولاً أو أَنها كانت تطلق على الآشوريين ثم سميت البلاد باسمهم ، أو أَنها أطلقت على إلههم القومي آشور أم أصبحت صفة نعـت بهـا الآشوريون ، في حين يرى البعض الآخر أَنها ترجع إلى اللهجة التي تكلم بها الآشوريون ومنها جاءت التسمية  . </a:t>
            </a: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14825202"/>
      </p:ext>
    </p:extLst>
  </p:cSld>
  <p:clrMapOvr>
    <a:masterClrMapping/>
  </p:clrMapOvr>
  <p:transition spd="slow" advTm="66298">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836712"/>
            <a:ext cx="8229600" cy="5289451"/>
          </a:xfrm>
        </p:spPr>
        <p:txBody>
          <a:bodyPr/>
          <a:lstStyle/>
          <a:p>
            <a:r>
              <a:rPr lang="ar-IQ" dirty="0" smtClean="0"/>
              <a:t>وعلى الرغم من تسمية بعض المدن باسم الإله القومي لقوم ما على المنطقة التي حلوا فيها، إلا أَن نسبة الأقوام إلى المدن يُعد أكثر شيوعاً في العراق القديم مثل الأكديين نسبة إلى مدينة أكد والبابليين نسبة إلى مدينة بابل . </a:t>
            </a:r>
          </a:p>
          <a:p>
            <a:r>
              <a:rPr lang="ar-IQ" dirty="0" smtClean="0"/>
              <a:t>أما أقدم ما وصلنا من النصوص المسمارية عن آشور فكان بصيغة </a:t>
            </a:r>
            <a:r>
              <a:rPr lang="en-US" dirty="0" smtClean="0"/>
              <a:t>ki(A . USAR)  </a:t>
            </a:r>
            <a:r>
              <a:rPr lang="ar-IQ" dirty="0" smtClean="0"/>
              <a:t>والتي يبدو أَنها كتابة سومرية رمزية  ، وقد وردت هذه التسمية في النصوص الأكدية المكتشفة في مدينة نــوزي ( </a:t>
            </a:r>
            <a:r>
              <a:rPr lang="en-US" dirty="0" smtClean="0"/>
              <a:t>Ga – sur  ) (5) ، </a:t>
            </a:r>
            <a:r>
              <a:rPr lang="ar-IQ" dirty="0" smtClean="0"/>
              <a:t>وفـــي نصوص أبــلا  بصيغـة( </a:t>
            </a:r>
            <a:r>
              <a:rPr lang="en-US" dirty="0" smtClean="0"/>
              <a:t>A – šur </a:t>
            </a:r>
            <a:r>
              <a:rPr lang="ar-IQ" dirty="0" smtClean="0"/>
              <a:t> ) .</a:t>
            </a:r>
            <a:endParaRPr lang="en-US" dirty="0" smtClean="0"/>
          </a:p>
          <a:p>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87607672"/>
      </p:ext>
    </p:extLst>
  </p:cSld>
  <p:clrMapOvr>
    <a:masterClrMapping/>
  </p:clrMapOvr>
  <p:transition spd="slow" advTm="26041">
    <p:cover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361459"/>
          </a:xfrm>
        </p:spPr>
        <p:txBody>
          <a:bodyPr>
            <a:normAutofit/>
          </a:bodyPr>
          <a:lstStyle/>
          <a:p>
            <a:r>
              <a:rPr lang="ar-IQ" dirty="0" smtClean="0"/>
              <a:t>وفي العصرين الآشوريين القديم والوسيط كانت تكتب بصيغة مقطعية </a:t>
            </a:r>
            <a:r>
              <a:rPr lang="en-US" dirty="0" smtClean="0"/>
              <a:t>ki( A – šu – ur) </a:t>
            </a:r>
          </a:p>
          <a:p>
            <a:r>
              <a:rPr lang="ar-IQ" dirty="0" smtClean="0"/>
              <a:t>أو </a:t>
            </a:r>
            <a:r>
              <a:rPr lang="en-US" dirty="0" smtClean="0"/>
              <a:t>ki(A – šur  )، </a:t>
            </a:r>
            <a:r>
              <a:rPr lang="ar-IQ" dirty="0" smtClean="0"/>
              <a:t>ومنذ عهد آشور – أوبلط الأول ( 1365 – 1330 ق . م ) أصبح اسم آشور يكتب بصيغة مشددة بتضعيف حرف الشين ( </a:t>
            </a:r>
            <a:r>
              <a:rPr lang="en-US" dirty="0" smtClean="0"/>
              <a:t>Aš – šur   </a:t>
            </a:r>
            <a:r>
              <a:rPr lang="ar-IQ" dirty="0" smtClean="0"/>
              <a:t> )</a:t>
            </a:r>
            <a:r>
              <a:rPr lang="en-US" dirty="0" smtClean="0"/>
              <a:t>، </a:t>
            </a:r>
            <a:r>
              <a:rPr lang="ar-IQ" dirty="0" smtClean="0"/>
              <a:t>كما وردت هذه التسمية بشكل </a:t>
            </a:r>
            <a:r>
              <a:rPr lang="en-US" dirty="0" smtClean="0"/>
              <a:t>An – šar  ) </a:t>
            </a:r>
            <a:r>
              <a:rPr lang="ar-IQ" dirty="0" smtClean="0"/>
              <a:t> ) ومعنى </a:t>
            </a:r>
            <a:r>
              <a:rPr lang="en-US" dirty="0" smtClean="0"/>
              <a:t>An ) </a:t>
            </a:r>
            <a:r>
              <a:rPr lang="ar-IQ" dirty="0" smtClean="0"/>
              <a:t> ) السماء أما  </a:t>
            </a:r>
            <a:r>
              <a:rPr lang="en-US" dirty="0" smtClean="0"/>
              <a:t>šar ) </a:t>
            </a:r>
            <a:r>
              <a:rPr lang="ar-IQ" dirty="0" smtClean="0"/>
              <a:t>) فتعني الأفق وبذلك يكون اسم المدينة أفق السماء .</a:t>
            </a:r>
          </a:p>
          <a:p>
            <a:r>
              <a:rPr lang="ar-IQ" dirty="0" smtClean="0"/>
              <a:t>وللتعبير عن بلاد آشور في النصوص المسمارية كُتِبت مسبوقة بالعلامة الدالة ( </a:t>
            </a:r>
            <a:r>
              <a:rPr lang="en-US" dirty="0" smtClean="0"/>
              <a:t>māt ) </a:t>
            </a:r>
            <a:r>
              <a:rPr lang="ar-IQ" dirty="0" smtClean="0"/>
              <a:t>أي بلاد فيقال </a:t>
            </a:r>
            <a:endParaRPr lang="en-US" dirty="0" smtClean="0"/>
          </a:p>
          <a:p>
            <a:r>
              <a:rPr lang="en-US" dirty="0" smtClean="0"/>
              <a:t>ki(māt – aš – šur  ).</a:t>
            </a:r>
            <a:r>
              <a:rPr lang="ar-IQ" dirty="0" smtClean="0"/>
              <a:t> .</a:t>
            </a:r>
            <a:endParaRPr lang="en-US" dirty="0" smtClean="0"/>
          </a:p>
          <a:p>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22347523"/>
      </p:ext>
    </p:extLst>
  </p:cSld>
  <p:clrMapOvr>
    <a:masterClrMapping/>
  </p:clrMapOvr>
  <mc:AlternateContent xmlns:mc="http://schemas.openxmlformats.org/markup-compatibility/2006">
    <mc:Choice xmlns:p14="http://schemas.microsoft.com/office/powerpoint/2010/main" Requires="p14">
      <p:transition spd="slow" p14:dur="3400" advTm="55244">
        <p14:reveal thruBlk="1" dir="r"/>
      </p:transition>
    </mc:Choice>
    <mc:Fallback>
      <p:transition spd="slow" advTm="5524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836712"/>
            <a:ext cx="8229600" cy="5289451"/>
          </a:xfrm>
        </p:spPr>
        <p:txBody>
          <a:bodyPr/>
          <a:lstStyle/>
          <a:p>
            <a:pPr marL="0" indent="0">
              <a:buNone/>
            </a:pPr>
            <a:r>
              <a:rPr lang="ar-IQ" dirty="0" smtClean="0"/>
              <a:t>جاء ذكر آشور في التوراة بعدة مواضع: " وفي السنة الثالثة عشرة لنبوكد نصر وفي اليوم الثاني والعشرين من الشهر الأول تمت الكلمة في بيت نبوكد نصر ملك آشور بالأنتقام« . </a:t>
            </a:r>
          </a:p>
          <a:p>
            <a:pPr marL="0" indent="0">
              <a:buNone/>
            </a:pPr>
            <a:r>
              <a:rPr lang="ar-IQ" dirty="0" smtClean="0"/>
              <a:t>ووردت في المصادر العربية بهيأة " آثور " و " آقور "  وقيل إن هذه التسمية أطلقت على كورة الجزيرة بأكملها  . </a:t>
            </a:r>
          </a:p>
          <a:p>
            <a:pPr marL="0" indent="0">
              <a:buNone/>
            </a:pPr>
            <a:r>
              <a:rPr lang="ar-IQ" dirty="0" smtClean="0"/>
              <a:t>أما الكتّاب الكلاسيك فقد ذكروا آشور باسم ( </a:t>
            </a:r>
            <a:r>
              <a:rPr lang="en-US" dirty="0" smtClean="0"/>
              <a:t>Assyria ) </a:t>
            </a:r>
            <a:r>
              <a:rPr lang="ar-IQ" dirty="0" smtClean="0"/>
              <a:t>وتعني مدينة أو أرض آشور في حين أطلق عليها الكتاب المحدثون اسم ( آشور ) واصطلح الغربيون على اللفظة </a:t>
            </a:r>
            <a:r>
              <a:rPr lang="en-US" dirty="0" smtClean="0"/>
              <a:t>Ashur  ) </a:t>
            </a:r>
            <a:r>
              <a:rPr lang="ar-IQ" dirty="0" smtClean="0"/>
              <a:t>)       أو ( </a:t>
            </a:r>
            <a:r>
              <a:rPr lang="en-US" dirty="0" smtClean="0"/>
              <a:t> . ( aššur </a:t>
            </a:r>
          </a:p>
          <a:p>
            <a:pPr marL="0" indent="0">
              <a:buNone/>
            </a:pP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91923308"/>
      </p:ext>
    </p:extLst>
  </p:cSld>
  <p:clrMapOvr>
    <a:masterClrMapping/>
  </p:clrMapOvr>
  <p:transition spd="slow" advTm="77022">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4704"/>
            <a:ext cx="8229600" cy="5361459"/>
          </a:xfrm>
        </p:spPr>
        <p:txBody>
          <a:bodyPr>
            <a:normAutofit lnSpcReduction="10000"/>
          </a:bodyPr>
          <a:lstStyle/>
          <a:p>
            <a:pPr marL="0" indent="0">
              <a:buNone/>
            </a:pPr>
            <a:r>
              <a:rPr lang="ar-IQ" sz="3600" b="1" dirty="0" smtClean="0"/>
              <a:t>اللغة </a:t>
            </a:r>
            <a:r>
              <a:rPr lang="ar-IQ" dirty="0" smtClean="0"/>
              <a:t>:</a:t>
            </a:r>
          </a:p>
          <a:p>
            <a:pPr marL="0" indent="0">
              <a:buNone/>
            </a:pPr>
            <a:r>
              <a:rPr lang="ar-IQ" dirty="0" smtClean="0"/>
              <a:t>تكلم الآشوريون اللهجة الآشورية وهي إحدى لهجات اللغة الأكدية التي انتشر استخدامها في العراق في مطلع الألف الثاني  ق . م  حتى أواخر الألف الأول  ق . م ، وهي مدونة بالخط المسماري ، استخدمها الآشوريون في تدوين أسماء ملوكهم وسني حكم كل منهم وأهم أعمالهم ومنجزاتهم السياسية والحضارية في قوائم عرفت بجداول الملوك الآشوريين ، وقد عثر على عدد كبير من هذه القوائم وأشهرها قوائم خرسباد التي دونت في زمن الملك الآشوري سرجون الثاني ( 722 – 705 ق . م ) مبتدئة من أقدم الملوك الآشوريين حتى زمن حكم هذا الملك  .</a:t>
            </a:r>
            <a:endParaRPr lang="ar-IQ" dirty="0"/>
          </a:p>
        </p:txBody>
      </p:sp>
      <p:pic>
        <p:nvPicPr>
          <p:cNvPr id="5" name="صوت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92174706"/>
      </p:ext>
    </p:extLst>
  </p:cSld>
  <p:clrMapOvr>
    <a:masterClrMapping/>
  </p:clrMapOvr>
  <p:transition spd="slow" advTm="76758">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TotalTime>
  <Words>2107</Words>
  <Application>Microsoft Office PowerPoint</Application>
  <PresentationFormat>عرض على الشاشة (3:4)‏</PresentationFormat>
  <Paragraphs>65</Paragraphs>
  <Slides>24</Slides>
  <Notes>0</Notes>
  <HiddenSlides>0</HiddenSlides>
  <MMClips>24</MMClips>
  <ScaleCrop>false</ScaleCrop>
  <HeadingPairs>
    <vt:vector size="4" baseType="variant">
      <vt:variant>
        <vt:lpstr>نسق</vt:lpstr>
      </vt:variant>
      <vt:variant>
        <vt:i4>1</vt:i4>
      </vt:variant>
      <vt:variant>
        <vt:lpstr>عناوين الشرائح</vt:lpstr>
      </vt:variant>
      <vt:variant>
        <vt:i4>24</vt:i4>
      </vt:variant>
    </vt:vector>
  </HeadingPairs>
  <TitlesOfParts>
    <vt:vector size="25" baseType="lpstr">
      <vt:lpstr>نسق Office</vt:lpstr>
      <vt:lpstr>الآشوريون:  (السكان، الأرض)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الآشوريون:  (السكان، الأرض)</dc:title>
  <dc:creator>lenovo</dc:creator>
  <cp:lastModifiedBy>lenovo</cp:lastModifiedBy>
  <cp:revision>8</cp:revision>
  <dcterms:created xsi:type="dcterms:W3CDTF">2020-05-10T07:52:24Z</dcterms:created>
  <dcterms:modified xsi:type="dcterms:W3CDTF">2020-05-10T10:31:23Z</dcterms:modified>
</cp:coreProperties>
</file>