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5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20" name="عنصر نائب للتذييل 19"/>
          <p:cNvSpPr>
            <a:spLocks noGrp="1"/>
          </p:cNvSpPr>
          <p:nvPr>
            <p:ph type="ftr" sz="quarter" idx="11"/>
          </p:nvPr>
        </p:nvSpPr>
        <p:spPr/>
        <p:txBody>
          <a:bodyPr/>
          <a:lstStyle>
            <a:extLst/>
          </a:lstStyle>
          <a:p>
            <a:endParaRPr lang="ar-IQ"/>
          </a:p>
        </p:txBody>
      </p:sp>
      <p:sp>
        <p:nvSpPr>
          <p:cNvPr id="10" name="عنصر نائب لرقم الشريحة 9"/>
          <p:cNvSpPr>
            <a:spLocks noGrp="1"/>
          </p:cNvSpPr>
          <p:nvPr>
            <p:ph type="sldNum" sz="quarter" idx="12"/>
          </p:nvPr>
        </p:nvSpPr>
        <p:spPr/>
        <p:txBody>
          <a:bodyPr/>
          <a:lstStyle>
            <a:extLst/>
          </a:lstStyle>
          <a:p>
            <a:fld id="{50366F40-A36C-40E6-9A9F-E0CCFA941D7A}" type="slidenum">
              <a:rPr lang="ar-IQ" smtClean="0"/>
              <a:t>‹#›</a:t>
            </a:fld>
            <a:endParaRPr lang="ar-IQ"/>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5" name="عنصر نائب للتذييل 4"/>
          <p:cNvSpPr>
            <a:spLocks noGrp="1"/>
          </p:cNvSpPr>
          <p:nvPr>
            <p:ph type="ftr" sz="quarter" idx="11"/>
          </p:nvPr>
        </p:nvSpPr>
        <p:spPr/>
        <p:txBody>
          <a:bodyPr/>
          <a:lstStyle>
            <a:extLst/>
          </a:lstStyle>
          <a:p>
            <a:endParaRPr lang="ar-IQ"/>
          </a:p>
        </p:txBody>
      </p:sp>
      <p:sp>
        <p:nvSpPr>
          <p:cNvPr id="6" name="عنصر نائب لرقم الشريحة 5"/>
          <p:cNvSpPr>
            <a:spLocks noGrp="1"/>
          </p:cNvSpPr>
          <p:nvPr>
            <p:ph type="sldNum" sz="quarter" idx="12"/>
          </p:nvPr>
        </p:nvSpPr>
        <p:spPr/>
        <p:txBody>
          <a:bodyPr/>
          <a:lstStyle>
            <a:extLst/>
          </a:lstStyle>
          <a:p>
            <a:fld id="{50366F40-A36C-40E6-9A9F-E0CCFA941D7A}" type="slidenum">
              <a:rPr lang="ar-IQ" smtClean="0"/>
              <a:t>‹#›</a:t>
            </a:fld>
            <a:endParaRPr lang="ar-IQ"/>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6" name="عنصر نائب للتذييل 5"/>
          <p:cNvSpPr>
            <a:spLocks noGrp="1"/>
          </p:cNvSpPr>
          <p:nvPr>
            <p:ph type="ftr" sz="quarter" idx="11"/>
          </p:nvPr>
        </p:nvSpPr>
        <p:spPr/>
        <p:txBody>
          <a:bodyPr/>
          <a:lstStyle>
            <a:extLst/>
          </a:lstStyle>
          <a:p>
            <a:endParaRPr lang="ar-IQ"/>
          </a:p>
        </p:txBody>
      </p:sp>
      <p:sp>
        <p:nvSpPr>
          <p:cNvPr id="7" name="عنصر نائب لرقم الشريحة 6"/>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8" name="عنصر نائب للتذييل 7"/>
          <p:cNvSpPr>
            <a:spLocks noGrp="1"/>
          </p:cNvSpPr>
          <p:nvPr>
            <p:ph type="ftr" sz="quarter" idx="11"/>
          </p:nvPr>
        </p:nvSpPr>
        <p:spPr/>
        <p:txBody>
          <a:bodyPr/>
          <a:lstStyle>
            <a:extLst/>
          </a:lstStyle>
          <a:p>
            <a:endParaRPr lang="ar-IQ"/>
          </a:p>
        </p:txBody>
      </p:sp>
      <p:sp>
        <p:nvSpPr>
          <p:cNvPr id="9" name="عنصر نائب لرقم الشريحة 8"/>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4" name="عنصر نائب للتذييل 3"/>
          <p:cNvSpPr>
            <a:spLocks noGrp="1"/>
          </p:cNvSpPr>
          <p:nvPr>
            <p:ph type="ftr" sz="quarter" idx="11"/>
          </p:nvPr>
        </p:nvSpPr>
        <p:spPr/>
        <p:txBody>
          <a:bodyPr/>
          <a:lstStyle>
            <a:extLst/>
          </a:lstStyle>
          <a:p>
            <a:endParaRPr lang="ar-IQ"/>
          </a:p>
        </p:txBody>
      </p:sp>
      <p:sp>
        <p:nvSpPr>
          <p:cNvPr id="5" name="عنصر نائب لرقم الشريحة 4"/>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3" name="عنصر نائب للتذييل 2"/>
          <p:cNvSpPr>
            <a:spLocks noGrp="1"/>
          </p:cNvSpPr>
          <p:nvPr>
            <p:ph type="ftr" sz="quarter" idx="11"/>
          </p:nvPr>
        </p:nvSpPr>
        <p:spPr/>
        <p:txBody>
          <a:bodyPr/>
          <a:lstStyle>
            <a:extLst/>
          </a:lstStyle>
          <a:p>
            <a:endParaRPr lang="ar-IQ"/>
          </a:p>
        </p:txBody>
      </p:sp>
      <p:sp>
        <p:nvSpPr>
          <p:cNvPr id="4" name="عنصر نائب لرقم الشريحة 3"/>
          <p:cNvSpPr>
            <a:spLocks noGrp="1"/>
          </p:cNvSpPr>
          <p:nvPr>
            <p:ph type="sldNum" sz="quarter" idx="12"/>
          </p:nvPr>
        </p:nvSpPr>
        <p:spPr/>
        <p:txBody>
          <a:bodyPr/>
          <a:lstStyle>
            <a:extLst/>
          </a:lstStyle>
          <a:p>
            <a:fld id="{50366F40-A36C-40E6-9A9F-E0CCFA941D7A}" type="slidenum">
              <a:rPr lang="ar-IQ" smtClean="0"/>
              <a:t>‹#›</a:t>
            </a:fld>
            <a:endParaRPr lang="ar-IQ"/>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6" name="عنصر نائب للتذييل 5"/>
          <p:cNvSpPr>
            <a:spLocks noGrp="1"/>
          </p:cNvSpPr>
          <p:nvPr>
            <p:ph type="ftr" sz="quarter" idx="11"/>
          </p:nvPr>
        </p:nvSpPr>
        <p:spPr/>
        <p:txBody>
          <a:bodyPr/>
          <a:lstStyle>
            <a:extLst/>
          </a:lstStyle>
          <a:p>
            <a:endParaRPr lang="ar-IQ"/>
          </a:p>
        </p:txBody>
      </p:sp>
      <p:sp>
        <p:nvSpPr>
          <p:cNvPr id="7" name="عنصر نائب لرقم الشريحة 6"/>
          <p:cNvSpPr>
            <a:spLocks noGrp="1"/>
          </p:cNvSpPr>
          <p:nvPr>
            <p:ph type="sldNum" sz="quarter" idx="12"/>
          </p:nvPr>
        </p:nvSpPr>
        <p:spPr/>
        <p:txBody>
          <a:bodyPr/>
          <a:lstStyle>
            <a:extLst/>
          </a:lstStyle>
          <a:p>
            <a:fld id="{50366F40-A36C-40E6-9A9F-E0CCFA941D7A}"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8A9831F1-88B7-4E29-882B-612BA024AD3D}" type="datetimeFigureOut">
              <a:rPr lang="ar-IQ" smtClean="0"/>
              <a:t>25/09/1441</a:t>
            </a:fld>
            <a:endParaRPr lang="ar-IQ"/>
          </a:p>
        </p:txBody>
      </p:sp>
      <p:sp>
        <p:nvSpPr>
          <p:cNvPr id="6" name="عنصر نائب للتذييل 5"/>
          <p:cNvSpPr>
            <a:spLocks noGrp="1"/>
          </p:cNvSpPr>
          <p:nvPr>
            <p:ph type="ftr" sz="quarter" idx="11"/>
          </p:nvPr>
        </p:nvSpPr>
        <p:spPr/>
        <p:txBody>
          <a:bodyPr/>
          <a:lstStyle>
            <a:extLst/>
          </a:lstStyle>
          <a:p>
            <a:endParaRPr lang="ar-IQ"/>
          </a:p>
        </p:txBody>
      </p:sp>
      <p:sp>
        <p:nvSpPr>
          <p:cNvPr id="7" name="عنصر نائب لرقم الشريحة 6"/>
          <p:cNvSpPr>
            <a:spLocks noGrp="1"/>
          </p:cNvSpPr>
          <p:nvPr>
            <p:ph type="sldNum" sz="quarter" idx="12"/>
          </p:nvPr>
        </p:nvSpPr>
        <p:spPr/>
        <p:txBody>
          <a:bodyPr/>
          <a:lstStyle>
            <a:extLst/>
          </a:lstStyle>
          <a:p>
            <a:fld id="{50366F40-A36C-40E6-9A9F-E0CCFA941D7A}" type="slidenum">
              <a:rPr lang="ar-IQ" smtClean="0"/>
              <a:t>‹#›</a:t>
            </a:fld>
            <a:endParaRPr lang="ar-IQ"/>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A9831F1-88B7-4E29-882B-612BA024AD3D}" type="datetimeFigureOut">
              <a:rPr lang="ar-IQ" smtClean="0"/>
              <a:t>25/09/1441</a:t>
            </a:fld>
            <a:endParaRPr lang="ar-IQ"/>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IQ"/>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0366F40-A36C-40E6-9A9F-E0CCFA941D7A}" type="slidenum">
              <a:rPr lang="ar-IQ" smtClean="0"/>
              <a:t>‹#›</a:t>
            </a:fld>
            <a:endParaRPr lang="ar-IQ"/>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2.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476672"/>
            <a:ext cx="7772400" cy="5832648"/>
          </a:xfrm>
        </p:spPr>
        <p:txBody>
          <a:bodyPr>
            <a:normAutofit/>
          </a:bodyPr>
          <a:lstStyle/>
          <a:p>
            <a:pPr algn="justLow"/>
            <a:r>
              <a:rPr lang="ar-IQ" sz="2400" b="1" dirty="0" smtClean="0"/>
              <a:t>القوانين العراقية القديمة</a:t>
            </a:r>
            <a:br>
              <a:rPr lang="ar-IQ" sz="2400" b="1" dirty="0" smtClean="0"/>
            </a:br>
            <a:r>
              <a:rPr lang="ar-IQ" sz="2400" b="1" dirty="0" smtClean="0"/>
              <a:t> </a:t>
            </a:r>
            <a:r>
              <a:rPr lang="ar-IQ" sz="2400" dirty="0" smtClean="0"/>
              <a:t/>
            </a:r>
            <a:br>
              <a:rPr lang="ar-IQ" sz="2400" dirty="0" smtClean="0"/>
            </a:br>
            <a:r>
              <a:rPr lang="ar-IQ" sz="2400" dirty="0" smtClean="0"/>
              <a:t>	لقد قدم المجتمع العراقي القديم العديد من الاصلاحات والقوانين التي نظمت علاقاته العائلية وحياته الاجتماعية واموره الدينية ، منذ عصوره التاريخية الاولى ، وقد تطورت تلك القوانين بناءً على تطورات شؤونه الحياتية ، وتعد اقدم اشارة حسب ما مكتشف لحد الان عن وجود التنظيمات القانونية في العراق القديم ترجع بتاريخها الى الألف الثالث قبل الميلاد وذلك بحدود 2370 ق.م فقد وردت في احد النصوص المسمارية عبارة ( قضيته القضائية التي حُسمت )، وهي دلالة واضحة على عمق التأصيل التشريعي الذي وصله المجتمع العراقي القديم ، وهي تأكيد بالوقت نفسه على ان ذلك المجتمع اصبح لديه قضاء تٌعّرض فيه الخصومات والمنازعات منذ تلك الحقب التاريخية الموغلة في القِدم ، وهو يدلل كذلك على ان المجتمع العراقي القديم قد كانت لديه تنظيمات قانونية ربما تسبق الاصلاحات والقوانين المعروفة بمئات السنين .</a:t>
            </a:r>
            <a:r>
              <a:rPr lang="ar-IQ" dirty="0" smtClean="0"/>
              <a:t/>
            </a:r>
            <a:br>
              <a:rPr lang="ar-IQ" dirty="0" smtClean="0"/>
            </a:b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26423451"/>
      </p:ext>
    </p:extLst>
  </p:cSld>
  <p:clrMapOvr>
    <a:masterClrMapping/>
  </p:clrMapOvr>
  <p:transition spd="slow" advTm="120959">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433467"/>
          </a:xfrm>
        </p:spPr>
        <p:txBody>
          <a:bodyPr>
            <a:normAutofit/>
          </a:bodyPr>
          <a:lstStyle/>
          <a:p>
            <a:endParaRPr lang="ar-IQ" dirty="0" smtClean="0"/>
          </a:p>
          <a:p>
            <a:pPr algn="justLow"/>
            <a:r>
              <a:rPr lang="ar-IQ" sz="3600" dirty="0" smtClean="0"/>
              <a:t>وكان الرأي السائد لعدة سنوات ان مدون هذا القانون هو الملك بلالاما احد ملوك مملكة إشننّا نهاية الالف الثالث ومطلع الالف الثاني قبل الميلاد  ، وقبل ذلك كان الرأي ان مدون قانون إشننّا هو الملك دادوشا ، إلا ان الرأيين غير دقيقين ولم يتأكد أي منهما ، لذلك فان هذا القانون لا يعرف لحد الان من الذي دونه ، وهو يتكون بصيغته الحالية من مقدمة وستين مادة قانونية . </a:t>
            </a:r>
            <a:endParaRPr lang="ar-IQ" sz="3600"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56632512"/>
      </p:ext>
    </p:extLst>
  </p:cSld>
  <p:clrMapOvr>
    <a:masterClrMapping/>
  </p:clrMapOvr>
  <p:transition spd="slow" advTm="1682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832648"/>
          </a:xfrm>
        </p:spPr>
        <p:txBody>
          <a:bodyPr>
            <a:normAutofit/>
          </a:bodyPr>
          <a:lstStyle/>
          <a:p>
            <a:r>
              <a:rPr lang="ar-IQ" dirty="0" smtClean="0"/>
              <a:t>4- </a:t>
            </a:r>
            <a:r>
              <a:rPr lang="ar-IQ" b="1" dirty="0" smtClean="0"/>
              <a:t>قانون حمورابي </a:t>
            </a:r>
            <a:r>
              <a:rPr lang="ar-IQ" dirty="0" smtClean="0"/>
              <a:t>:</a:t>
            </a:r>
          </a:p>
          <a:p>
            <a:pPr algn="justLow"/>
            <a:r>
              <a:rPr lang="ar-IQ" dirty="0" smtClean="0"/>
              <a:t>	</a:t>
            </a:r>
            <a:r>
              <a:rPr lang="ar-IQ" sz="3600" dirty="0" smtClean="0"/>
              <a:t>يعد قانون حمورابي (1792-1831 ق.م)  اكمل وانضج قانون مدون مكتشف في العالم ، ويكاد يكون اشهر قانون معروف لحد الان لأنه القانون الوحيد الذي وجد بصورته الاصلية ، فقد تم التعرف على هذا القانون في العام 1901-1902 من قبل البعثة الفرنسية التي كانت تعمل في عيلام الواقعة جنوب غربي ايران ، وهو مدون على مسلة حجرية من الديوريت الاسود ومكون من (282) مادة قانونية مع المقدمة والخاتمة . </a:t>
            </a:r>
            <a:endParaRPr lang="ar-IQ" sz="3600"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93639140"/>
      </p:ext>
    </p:extLst>
  </p:cSld>
  <p:clrMapOvr>
    <a:masterClrMapping/>
  </p:clrMapOvr>
  <p:transition spd="slow" advTm="133513">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616624"/>
          </a:xfrm>
        </p:spPr>
        <p:txBody>
          <a:bodyPr/>
          <a:lstStyle/>
          <a:p>
            <a:endParaRPr lang="ar-IQ" dirty="0" smtClean="0"/>
          </a:p>
          <a:p>
            <a:endParaRPr lang="ar-IQ" dirty="0"/>
          </a:p>
          <a:p>
            <a:pPr algn="justLow"/>
            <a:r>
              <a:rPr lang="ar-IQ" sz="3600" dirty="0" smtClean="0"/>
              <a:t>ينسب هذا القانون الى الملك البابلي حمورابي الذي كان تسلسله الملك السادس في سلالة بابل الاولى (1894-1595ق.م) ، وقد اصدره في الاعوام الاخيرة من حكمه بعد ان استطاع ان يوطد مملكته الواسعة التي شغلت العراق وبلاد الشام واجزاء من بلاد ايران واجزاء من اسيا الصغرى  .</a:t>
            </a:r>
            <a:endParaRPr lang="ar-IQ" sz="3600"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38285600"/>
      </p:ext>
    </p:extLst>
  </p:cSld>
  <p:clrMapOvr>
    <a:masterClrMapping/>
  </p:clrMapOvr>
  <p:transition spd="slow" advTm="7479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760640"/>
          </a:xfrm>
        </p:spPr>
        <p:txBody>
          <a:bodyPr>
            <a:normAutofit/>
          </a:bodyPr>
          <a:lstStyle/>
          <a:p>
            <a:pPr algn="justLow"/>
            <a:endParaRPr lang="ar-IQ" sz="4000" dirty="0" smtClean="0"/>
          </a:p>
          <a:p>
            <a:pPr algn="justLow"/>
            <a:r>
              <a:rPr lang="ar-IQ" sz="4000" dirty="0" smtClean="0"/>
              <a:t>تناولت تلك القوانين الحياة الاجتماعية في مختلف جوانبها وكذلك الحياة الاقتصادية والحياة الدينية وكيفية التعامل ما بين افراد العائلة وما بين افراد المجتمع وكذلك تناولت كيفية التعامل مع الحيةانات الهائجة المؤذية فضلا عن اجور العمال والتعامل مع العبيد ، وامور اخرى كثيرة شملت كل تفاصيل حياة المجتمع في المرحلة التاريخية التي دونت فيها.</a:t>
            </a:r>
            <a:endParaRPr lang="ar-IQ" sz="4000"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43323309"/>
      </p:ext>
    </p:extLst>
  </p:cSld>
  <p:clrMapOvr>
    <a:masterClrMapping/>
  </p:clrMapOvr>
  <p:transition spd="slow" advTm="16366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8229600" cy="5217443"/>
          </a:xfrm>
        </p:spPr>
        <p:txBody>
          <a:bodyPr>
            <a:normAutofit/>
          </a:bodyPr>
          <a:lstStyle/>
          <a:p>
            <a:pPr algn="ctr"/>
            <a:r>
              <a:rPr lang="ar-IQ" sz="4800" dirty="0" smtClean="0"/>
              <a:t>وفي الختام شكراً لحسن استماعكم </a:t>
            </a:r>
          </a:p>
          <a:p>
            <a:pPr algn="ctr"/>
            <a:endParaRPr lang="ar-IQ" sz="4800" dirty="0"/>
          </a:p>
        </p:txBody>
      </p:sp>
      <p:pic>
        <p:nvPicPr>
          <p:cNvPr id="2050" name="Picture 2" descr="C:\Users\lenovo\Desktop\٢٠١٩٠٢١١_٠٩٣٤٠٣.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988840"/>
            <a:ext cx="9144000" cy="5544616"/>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7083313"/>
      </p:ext>
    </p:extLst>
  </p:cSld>
  <p:clrMapOvr>
    <a:masterClrMapping/>
  </p:clrMapOvr>
  <p:transition spd="slow" advTm="47337">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433467"/>
          </a:xfrm>
        </p:spPr>
        <p:txBody>
          <a:bodyPr>
            <a:normAutofit lnSpcReduction="10000"/>
          </a:bodyPr>
          <a:lstStyle/>
          <a:p>
            <a:pPr marL="0" indent="0" algn="justLow">
              <a:buNone/>
            </a:pPr>
            <a:r>
              <a:rPr lang="ar-IQ" dirty="0" smtClean="0"/>
              <a:t>لقد سبق المجتمع العراقي القديم مجتمعات العالم كافة في سن التشريعات القانونية بأكثر من الفي سنة ، فقد اشارت المصادر التاريخية والاثارية بصورة لا تقبل الجدل بان شعوب منطقة الشرق الادنى القديم لم تتعرف على القوانين وعلى ممارساتها الا بعد ان تأثرت بالقوانين العراقية ، فبلاد النيل لم تعرف القوانين المدونة الا في منتصف القرن الخامس قبل الميلاد ، إذ ان الملك المصري (الفرعون) قبل هذا التاريخ كان مطلق الحكم وهو مصدر العدالة والشريعة ، إذ انها تصدر عن ارادته ومشيئته يغيرها متى ما اراد لأنه هو الإله نفسه ، وجميع الشعوب الاخرى لم تصل الى مرحلة تدوين القوانين إلا في المراحل اللاحقة لذلك التاريخ بألاف السنين . </a:t>
            </a:r>
            <a:endParaRPr lang="ar-IQ" dirty="0"/>
          </a:p>
        </p:txBody>
      </p:sp>
      <p:pic>
        <p:nvPicPr>
          <p:cNvPr id="6" name="صوت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6319958"/>
      </p:ext>
    </p:extLst>
  </p:cSld>
  <p:clrMapOvr>
    <a:masterClrMapping/>
  </p:clrMapOvr>
  <p:transition spd="slow" advTm="13596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6120680"/>
          </a:xfrm>
        </p:spPr>
        <p:txBody>
          <a:bodyPr>
            <a:normAutofit fontScale="92500"/>
          </a:bodyPr>
          <a:lstStyle/>
          <a:p>
            <a:pPr marL="0" indent="0" algn="justLow">
              <a:buNone/>
            </a:pPr>
            <a:r>
              <a:rPr lang="ar-IQ" dirty="0" smtClean="0"/>
              <a:t>	وكانت اولى ابداعات الانسان العراقي القديم في سن التشريعات القانونية التي ظهرت الينا لحد الان ، هي اصلاحات الملك أوروكاجينا (اينمكينا) وهو ملك مملكة لجش السومرية (2350-2343ق.م) الذي وصل الى الحكم نتيجة لثورة عارمة اجتاحت المملكة بسبب حالة الفساد الاقتصادي والضرائب الباهظة التي كانت تفرضها الطبقة الحاكمة على الناس  ، إذ تعد اصلاحاته اقدم اصلاحات اجتماعية واقتصادية معروفة في العراق وفي جميع بلدان العالم القديم ، فقد تم العثور على ثلاث نسخ من النصوص المسمارية المدونة باللغة السومرية وتضمنت وصفاً كاملاً للإصلاحات التي قام بها الملك اوروكاجينا ، مع تفصيل للأوضاع الفاسدة التي كانت تسود البلاد قبل اصدارها ، وهي عبارة عن نص مسماري يحوي العديد من الاعمدة التي يصل عددها الى اثنى عشر عموداً وكل عمود يحوي بحدود 30- 40 سطراً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26330806"/>
      </p:ext>
    </p:extLst>
  </p:cSld>
  <p:clrMapOvr>
    <a:masterClrMapping/>
  </p:clrMapOvr>
  <p:transition spd="slow" advTm="153623">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832648"/>
          </a:xfrm>
        </p:spPr>
        <p:txBody>
          <a:bodyPr>
            <a:normAutofit fontScale="92500" lnSpcReduction="10000"/>
          </a:bodyPr>
          <a:lstStyle/>
          <a:p>
            <a:pPr marL="0" indent="0">
              <a:buNone/>
            </a:pPr>
            <a:r>
              <a:rPr lang="ar-IQ" b="1" dirty="0" smtClean="0"/>
              <a:t>قانون أورنمو</a:t>
            </a:r>
            <a:r>
              <a:rPr lang="ar-IQ" dirty="0" smtClean="0"/>
              <a:t>:</a:t>
            </a:r>
          </a:p>
          <a:p>
            <a:pPr marL="0" indent="0" algn="justLow">
              <a:buNone/>
            </a:pPr>
            <a:r>
              <a:rPr lang="ar-IQ" dirty="0" smtClean="0"/>
              <a:t>	يعد قانون أورنمو اقدم قانون مكتشف حتى الان في العراق والعالم القديم قاطبة ، وقد تم التعرف على بعض اجزائه مدونة بالخط المسماري وباللغة السومرية على لوح من الطين وجد في حالة رديئة جدا في مدينة  (نفر) الواقعة جنوب العراق في مطلع القرن العشرين الميلادي ، وهي محفوظة في متحف اسطنبول في تركيا ،وقد امكن قراءة جزء من المقدمة وبضعة مواد لا تتجاوز الخمسة الى ان تم التعرف على نسخة ثانية من القانون مدونة على كسرتين من الطين عثر عليهما في مدينة اور التاريخية إذ امكن قراءة ما يقرب من اثنتين وعشرين مادة قانونية فضلا عن اجزاء كبيرة من المقدمة ، وهاتين الكسرتين محفوظتين في المتحف البريطاني في لندن ، ويعتقد ان القانون كان يتضمن في هيئته الكاملة اكثر من ثلاثين مادة قانونية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77505696"/>
      </p:ext>
    </p:extLst>
  </p:cSld>
  <p:clrMapOvr>
    <a:masterClrMapping/>
  </p:clrMapOvr>
  <p:transition spd="slow" advTm="7345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96752"/>
            <a:ext cx="8229600" cy="4104456"/>
          </a:xfrm>
        </p:spPr>
        <p:txBody>
          <a:bodyPr>
            <a:normAutofit/>
          </a:bodyPr>
          <a:lstStyle/>
          <a:p>
            <a:pPr marL="0" indent="0">
              <a:buNone/>
            </a:pPr>
            <a:endParaRPr lang="ar-IQ" dirty="0" smtClean="0"/>
          </a:p>
          <a:p>
            <a:pPr marL="0" indent="0" algn="justLow">
              <a:buNone/>
            </a:pPr>
            <a:r>
              <a:rPr lang="ar-IQ" sz="3600" dirty="0" smtClean="0"/>
              <a:t>ينسب قانون أور نمو الى مؤسس سلالة اور الثالثة (2113-2006ق.م) وهو الملك أورنمو (2113-2095ق.م)  ، الذي ذكر في مقدمته انجازاته في نشر العدل وقضاءه على الفوضى الاقتصادية التي كانت تعم البلاد ، وتكمن اهمية هذا القانون في انه اقدم القوانين المكتشفة المدونة على الاطلاق .</a:t>
            </a:r>
            <a:endParaRPr lang="ar-IQ" sz="3600"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02109048"/>
      </p:ext>
    </p:extLst>
  </p:cSld>
  <p:clrMapOvr>
    <a:masterClrMapping/>
  </p:clrMapOvr>
  <p:transition spd="slow" advTm="55379">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692696"/>
            <a:ext cx="8229600" cy="4929411"/>
          </a:xfrm>
        </p:spPr>
        <p:txBody>
          <a:bodyPr/>
          <a:lstStyle/>
          <a:p>
            <a:endParaRPr lang="ar-IQ" b="1" dirty="0" smtClean="0"/>
          </a:p>
          <a:p>
            <a:pPr marL="0" indent="0">
              <a:buNone/>
            </a:pPr>
            <a:r>
              <a:rPr lang="ar-IQ" b="1" dirty="0" smtClean="0"/>
              <a:t>  قانون لبت عشتار </a:t>
            </a:r>
            <a:r>
              <a:rPr lang="ar-IQ" dirty="0" smtClean="0"/>
              <a:t>:</a:t>
            </a:r>
          </a:p>
          <a:p>
            <a:pPr algn="justLow"/>
            <a:r>
              <a:rPr lang="ar-IQ" sz="3600" dirty="0" smtClean="0"/>
              <a:t>	وهو القانون الثاني في ترتيب القوانين العراقية القديمة الذي كتب باللغة السومرية ايضا ، إلا ان مدونه جزري الاصل ، فهو يعود الى بداية العصر البابلي القديم (2006-1595ق.م)  او ما يعرف بعصر الاموريين الذي تكلمنا عنه سابقاً .</a:t>
            </a:r>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48071548"/>
      </p:ext>
    </p:extLst>
  </p:cSld>
  <p:clrMapOvr>
    <a:masterClrMapping/>
  </p:clrMapOvr>
  <mc:AlternateContent xmlns:mc="http://schemas.openxmlformats.org/markup-compatibility/2006">
    <mc:Choice xmlns:p14="http://schemas.microsoft.com/office/powerpoint/2010/main" Requires="p14">
      <p:transition spd="slow" p14:dur="2000" advTm="59781"/>
    </mc:Choice>
    <mc:Fallback>
      <p:transition spd="slow" advTm="59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6048672"/>
          </a:xfrm>
        </p:spPr>
        <p:txBody>
          <a:bodyPr>
            <a:noAutofit/>
          </a:bodyPr>
          <a:lstStyle/>
          <a:p>
            <a:pPr algn="justLow"/>
            <a:endParaRPr lang="ar-IQ" dirty="0" smtClean="0"/>
          </a:p>
          <a:p>
            <a:pPr algn="justLow"/>
            <a:r>
              <a:rPr lang="ar-IQ" dirty="0" smtClean="0"/>
              <a:t>وينسب هذا القانون الى الملك لبت عشتار (1934-1924ق.م) وهو خامس ملوك سلالة آيسن التي حكمت كسلالة مستقلة منذ اواخر امبراطورية اور الثالثة ، وحكمت سلالة آيسن اكثر من مئتي سنة (2017-1794 ق.م) ، وقد كشف النقاب عن هذا القانون في 1974م اثناء التنقيبات التي قامت بها جامعة بنسلفانيا في مدينة نفر العراقية ، فقد تم العثور على اربع كسر تحوي مواد القانون البالغة 37 مادة قانونية ،  مع ان الاعتقاد بان قانون لبت عشتار كان مدوناً بالتأكيد على مسلة حجرية كبيرة مقامة في مكان يؤمه الناس كثيرا ، وهذا يمكن استنتاجه من مقدمة القانون وخاتمته .</a:t>
            </a:r>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8119842"/>
      </p:ext>
    </p:extLst>
  </p:cSld>
  <p:clrMapOvr>
    <a:masterClrMapping/>
  </p:clrMapOvr>
  <p:transition spd="slow" advTm="6471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976664"/>
          </a:xfrm>
        </p:spPr>
        <p:txBody>
          <a:bodyPr>
            <a:normAutofit/>
          </a:bodyPr>
          <a:lstStyle/>
          <a:p>
            <a:r>
              <a:rPr lang="ar-IQ" b="1" dirty="0" smtClean="0"/>
              <a:t>قانون إشننّا </a:t>
            </a:r>
            <a:r>
              <a:rPr lang="ar-IQ" dirty="0" smtClean="0"/>
              <a:t>:    </a:t>
            </a:r>
          </a:p>
          <a:p>
            <a:pPr algn="justLow"/>
            <a:r>
              <a:rPr lang="ar-IQ" dirty="0" smtClean="0"/>
              <a:t>	</a:t>
            </a:r>
            <a:r>
              <a:rPr lang="ar-IQ" sz="3600" dirty="0" smtClean="0"/>
              <a:t>يعد قانون اشنّا من اقدم القوانين المدونة باللغة الاكدية ، ويعود تاريخه الى ما قبل مرحلة حكم حمورابي بمدة يصعب تحديدها بصورة دقيقة ، ينسب هذا القانون الى مملكة إشننّا الأمورية الواقعة في شرق منطقة ديالى الحالية ، وعاصمتها اليوم هو تل اثري معروف بتل اسمر ، الذي يقع في المثلث الخصب بين نهر ديالى ونهر دجلة ، وكان لتلك المملكة اهمية خاصة على الطرق التجارية بعد نهاية سلالة اور الثالثة في نهاية الالف الثالث قبل الميلاد .</a:t>
            </a:r>
            <a:endParaRPr lang="ar-IQ" sz="3600"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93416115"/>
      </p:ext>
    </p:extLst>
  </p:cSld>
  <p:clrMapOvr>
    <a:masterClrMapping/>
  </p:clrMapOvr>
  <p:transition spd="slow" advTm="137092">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505475"/>
          </a:xfrm>
        </p:spPr>
        <p:txBody>
          <a:bodyPr>
            <a:normAutofit lnSpcReduction="10000"/>
          </a:bodyPr>
          <a:lstStyle/>
          <a:p>
            <a:endParaRPr lang="ar-IQ" dirty="0" smtClean="0"/>
          </a:p>
          <a:p>
            <a:pPr algn="justLow"/>
            <a:r>
              <a:rPr lang="ar-IQ" sz="3600" dirty="0" smtClean="0"/>
              <a:t>اكتشف هذا القانون خلال تنقيبات مديرية الاثار العامة في موقع تل حرمل الواقع في مدينة بغداد التي جرت في العام 1945 ، فقد اعلن الاستاذ طه باقر ذلك العام اكتشاف لوحين مدون عليهما القانون المعروف بقانون إشننّا ، من بين الاف النصوص المختلفة الاغراض ، وكتب القانون باللغة البابلية السامية ، على اعتبار ان العرب الجزريين هم ابناء البلاد في تلك المرحلة وكانوا يشكلون غالبية كبرى ، ويقدر تاريخ تدوين هذا القانون بحدود العام 1820 ق.م .</a:t>
            </a:r>
            <a:endParaRPr lang="ar-IQ" sz="3600"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8931838"/>
      </p:ext>
    </p:extLst>
  </p:cSld>
  <p:clrMapOvr>
    <a:masterClrMapping/>
  </p:clrMapOvr>
  <p:transition spd="slow" advTm="1604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138</TotalTime>
  <Words>530</Words>
  <Application>Microsoft Office PowerPoint</Application>
  <PresentationFormat>عرض على الشاشة (3:4)‏</PresentationFormat>
  <Paragraphs>26</Paragraphs>
  <Slides>14</Slides>
  <Notes>0</Notes>
  <HiddenSlides>0</HiddenSlides>
  <MMClips>14</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انقلاب</vt:lpstr>
      <vt:lpstr>القوانين العراقية القديمة    لقد قدم المجتمع العراقي القديم العديد من الاصلاحات والقوانين التي نظمت علاقاته العائلية وحياته الاجتماعية واموره الدينية ، منذ عصوره التاريخية الاولى ، وقد تطورت تلك القوانين بناءً على تطورات شؤونه الحياتية ، وتعد اقدم اشارة حسب ما مكتشف لحد الان عن وجود التنظيمات القانونية في العراق القديم ترجع بتاريخها الى الألف الثالث قبل الميلاد وذلك بحدود 2370 ق.م فقد وردت في احد النصوص المسمارية عبارة ( قضيته القضائية التي حُسمت )، وهي دلالة واضحة على عمق التأصيل التشريعي الذي وصله المجتمع العراقي القديم ، وهي تأكيد بالوقت نفسه على ان ذلك المجتمع اصبح لديه قضاء تٌعّرض فيه الخصومات والمنازعات منذ تلك الحقب التاريخية الموغلة في القِدم ، وهو يدلل كذلك على ان المجتمع العراقي القديم قد كانت لديه تنظيمات قانونية ربما تسبق الاصلاحات والقوانين المعروفة بمئات السنين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القوانين العراقية القديمة   لقد قدم المجتمع العراقي القديم العديد من الاصلاحات والقوانين التي نظمت علاقاته العائلية وحياته الاجتماعية واموره الدينية ، منذ عصوره التاريخية الاولى ، وقد تطورت تلك القوانين بناءً على تطورات شؤونه الحياتية ، وتعد اقدم اشارة حسب ما مكتشف لحد الان عن وجود التنظيمات القانونية في العراق القديم ترجع بتاريخها الى الألف الثالث قبل الميلاد وذلك بحدود 2370 ق.م فقد وردت في احد النصوص المسمارية عبارة ( قضيته القضائية التي حُسمت )، وهي دلالة واضحة على عمق التأصيل التشريعي الذي وصله المجتمع العراقي القديم ، وهي تأكيد بالوقت نفسه على ان ذلك المجتمع اصبح لديه قضاء تٌعّرض فيه الخصومات والمنازعات منذ تلك الحقب التاريخية الموغلة في القِدم ، وهو يدلل كذلك على ان المجتمع العراقي القديم قد كانت لديه تنظيمات قانونية ربما تسبق الاصلاحات والقوانين المعروفة بمئات السنين .</dc:title>
  <dc:creator>lenovo</dc:creator>
  <cp:lastModifiedBy>lenovo</cp:lastModifiedBy>
  <cp:revision>9</cp:revision>
  <dcterms:created xsi:type="dcterms:W3CDTF">2020-05-17T07:03:42Z</dcterms:created>
  <dcterms:modified xsi:type="dcterms:W3CDTF">2020-05-17T09:22:25Z</dcterms:modified>
</cp:coreProperties>
</file>