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3"/>
  </p:normalViewPr>
  <p:slideViewPr>
    <p:cSldViewPr snapToGrid="0" snapToObjects="1">
      <p:cViewPr varScale="1">
        <p:scale>
          <a:sx n="96" d="100"/>
          <a:sy n="96" d="100"/>
        </p:scale>
        <p:origin x="200" y="5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914400" y="1645920"/>
            <a:ext cx="137160" cy="3474720"/>
          </a:xfrm>
          <a:prstGeom prst="round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645920"/>
            <a:ext cx="9601200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D4AF37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ENGLISH TEXTS</a:t>
            </a:r>
          </a:p>
          <a:p>
            <a:pPr>
              <a:spcAft>
                <a:spcPts val="3000"/>
              </a:spcAft>
              <a:defRPr sz="2400">
                <a:solidFill>
                  <a:srgbClr val="FFFFFF"/>
                </a:solidFill>
              </a:defRPr>
            </a:pPr>
            <a:r>
              <a:rPr dirty="0">
                <a:latin typeface="KacstArt" pitchFamily="2" charset="-78"/>
                <a:cs typeface="KacstArt" pitchFamily="2" charset="-78"/>
              </a:rPr>
              <a:t>Comprehensive Academic Course | Units 1 – 5</a:t>
            </a:r>
          </a:p>
          <a:p>
            <a:pPr>
              <a:defRPr sz="2000" b="1">
                <a:solidFill>
                  <a:srgbClr val="1E90FF"/>
                </a:solidFill>
              </a:defRPr>
            </a:pPr>
            <a:r>
              <a:rPr dirty="0">
                <a:latin typeface="KacstArt" pitchFamily="2" charset="-78"/>
                <a:cs typeface="KacstArt" pitchFamily="2" charset="-78"/>
              </a:rPr>
              <a:t>Prepared by: Asst. Inst. Kaiser Safi </a:t>
            </a:r>
            <a:r>
              <a:rPr dirty="0" err="1">
                <a:latin typeface="KacstArt" pitchFamily="2" charset="-78"/>
                <a:cs typeface="KacstArt" pitchFamily="2" charset="-78"/>
              </a:rPr>
              <a:t>Hadi</a:t>
            </a:r>
            <a:r>
              <a:rPr dirty="0">
                <a:latin typeface="KacstArt" pitchFamily="2" charset="-78"/>
                <a:cs typeface="KacstArt" pitchFamily="2" charset="-78"/>
              </a:rPr>
              <a:t> (</a:t>
            </a:r>
            <a:r>
              <a:rPr dirty="0" err="1">
                <a:latin typeface="KacstArt" pitchFamily="2" charset="-78"/>
                <a:cs typeface="KacstArt" pitchFamily="2" charset="-78"/>
              </a:rPr>
              <a:t>م.م</a:t>
            </a:r>
            <a:r>
              <a:rPr dirty="0">
                <a:latin typeface="KacstArt" pitchFamily="2" charset="-78"/>
                <a:cs typeface="KacstArt" pitchFamily="2" charset="-78"/>
              </a:rPr>
              <a:t> </a:t>
            </a:r>
            <a:r>
              <a:rPr dirty="0" err="1">
                <a:latin typeface="KacstArt" pitchFamily="2" charset="-78"/>
                <a:cs typeface="KacstArt" pitchFamily="2" charset="-78"/>
              </a:rPr>
              <a:t>قيصر</a:t>
            </a:r>
            <a:r>
              <a:rPr dirty="0">
                <a:latin typeface="KacstArt" pitchFamily="2" charset="-78"/>
                <a:cs typeface="KacstArt" pitchFamily="2" charset="-78"/>
              </a:rPr>
              <a:t> </a:t>
            </a:r>
            <a:r>
              <a:rPr dirty="0" err="1">
                <a:latin typeface="KacstArt" pitchFamily="2" charset="-78"/>
                <a:cs typeface="KacstArt" pitchFamily="2" charset="-78"/>
              </a:rPr>
              <a:t>صافي</a:t>
            </a:r>
            <a:r>
              <a:rPr dirty="0">
                <a:latin typeface="KacstArt" pitchFamily="2" charset="-78"/>
                <a:cs typeface="KacstArt" pitchFamily="2" charset="-78"/>
              </a:rPr>
              <a:t> </a:t>
            </a:r>
            <a:r>
              <a:rPr dirty="0" err="1">
                <a:latin typeface="KacstArt" pitchFamily="2" charset="-78"/>
                <a:cs typeface="KacstArt" pitchFamily="2" charset="-78"/>
              </a:rPr>
              <a:t>هادي</a:t>
            </a:r>
            <a:r>
              <a:rPr dirty="0">
                <a:latin typeface="KacstArt" pitchFamily="2" charset="-78"/>
                <a:cs typeface="KacstArt" pitchFamily="2" charset="-78"/>
              </a:rPr>
              <a:t>)</a:t>
            </a:r>
          </a:p>
          <a:p>
            <a:pPr>
              <a:defRPr sz="1500">
                <a:solidFill>
                  <a:srgbClr val="C8D2E1"/>
                </a:solidFill>
              </a:defRPr>
            </a:pPr>
            <a:r>
              <a:rPr dirty="0">
                <a:latin typeface="KacstArt" pitchFamily="2" charset="-78"/>
                <a:cs typeface="KacstArt" pitchFamily="2" charset="-78"/>
              </a:rPr>
              <a:t>University of </a:t>
            </a:r>
            <a:r>
              <a:rPr dirty="0" err="1">
                <a:latin typeface="KacstArt" pitchFamily="2" charset="-78"/>
                <a:cs typeface="KacstArt" pitchFamily="2" charset="-78"/>
              </a:rPr>
              <a:t>Diyala</a:t>
            </a:r>
            <a:r>
              <a:rPr dirty="0">
                <a:latin typeface="KacstArt" pitchFamily="2" charset="-78"/>
                <a:cs typeface="KacstArt" pitchFamily="2" charset="-78"/>
              </a:rPr>
              <a:t> | College of Education and Human Science</a:t>
            </a:r>
            <a:br>
              <a:rPr dirty="0">
                <a:latin typeface="KacstArt" pitchFamily="2" charset="-78"/>
                <a:cs typeface="KacstArt" pitchFamily="2" charset="-78"/>
              </a:rPr>
            </a:br>
            <a:r>
              <a:rPr dirty="0">
                <a:latin typeface="KacstArt" pitchFamily="2" charset="-78"/>
                <a:cs typeface="KacstArt" pitchFamily="2" charset="-78"/>
              </a:rPr>
              <a:t>Department of Educational and Psychological Science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56966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ENGLISH TEXTS COURSE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5799986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>
                <a:latin typeface="KacstArt" pitchFamily="2" charset="-78"/>
                <a:cs typeface="KacstArt" pitchFamily="2" charset="-78"/>
              </a:rPr>
              <a:t>Course Structure &amp; Learning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371600"/>
            <a:ext cx="3328416" cy="13716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645920"/>
            <a:ext cx="2962656" cy="184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18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Specialized Vocabulary</a:t>
            </a:r>
          </a:p>
          <a:p>
            <a:pPr>
              <a:defRPr sz="1400">
                <a:solidFill>
                  <a:srgbClr val="212529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• Acquire psychological &amp; academic English terminology.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Learn Arabic equivalents for clear conceptual understanding.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Practice vocabulary in contextual sentences.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25696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25696" y="1371600"/>
            <a:ext cx="3328416" cy="13716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08576" y="1645920"/>
            <a:ext cx="2962656" cy="1626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18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Grammatical Mastery</a:t>
            </a:r>
          </a:p>
          <a:p>
            <a:pPr>
              <a:defRPr sz="1400">
                <a:solidFill>
                  <a:srgbClr val="212529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• Present Simple vs Continuous.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Past Simple vs Continuous.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Quantifiers &amp; Countable/Uncountable nouns.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Verb patterns (have / have got).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19872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119872" y="1371600"/>
            <a:ext cx="3328416" cy="137160"/>
          </a:xfrm>
          <a:prstGeom prst="rect">
            <a:avLst/>
          </a:prstGeom>
          <a:solidFill>
            <a:srgbClr val="1E9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302752" y="1645920"/>
            <a:ext cx="2962656" cy="1410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18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Textual Analysis</a:t>
            </a:r>
          </a:p>
          <a:p>
            <a:pPr>
              <a:defRPr sz="1400">
                <a:solidFill>
                  <a:srgbClr val="212529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• Reading comprehension strategies.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Answering WH-questions and True/False items.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r>
              <a:rPr dirty="0">
                <a:latin typeface="Emirates Medium" pitchFamily="2" charset="0"/>
                <a:cs typeface="Emirates Medium" pitchFamily="2" charset="0"/>
              </a:rPr>
              <a:t>• Word order &amp; question formulation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ONE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506863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/>
              <a:t>Unit 1: </a:t>
            </a:r>
            <a:r>
              <a:rPr dirty="0">
                <a:latin typeface="Emirates Medium" pitchFamily="2" charset="0"/>
                <a:cs typeface="Emirates Medium" pitchFamily="2" charset="0"/>
              </a:rPr>
              <a:t>What</a:t>
            </a:r>
            <a:r>
              <a:rPr dirty="0"/>
              <a:t> is Psychology? (Vocabulary)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40755"/>
              </p:ext>
            </p:extLst>
          </p:nvPr>
        </p:nvGraphicFramePr>
        <p:xfrm>
          <a:off x="731520" y="1371600"/>
          <a:ext cx="10728655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4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480"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>
                          <a:latin typeface="Emirates Medium" pitchFamily="2" charset="0"/>
                          <a:cs typeface="Emirates Medium" pitchFamily="2" charset="0"/>
                        </a:rPr>
                        <a:t>English Term</a:t>
                      </a:r>
                    </a:p>
                  </a:txBody>
                  <a:tcPr>
                    <a:solidFill>
                      <a:srgbClr val="0F204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Arabic Meaning</a:t>
                      </a:r>
                    </a:p>
                  </a:txBody>
                  <a:tcPr>
                    <a:solidFill>
                      <a:srgbClr val="0F20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Psychology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علم النفس - Scientific study of human mind &amp; behaviour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dirty="0">
                          <a:latin typeface="Emirates Medium" pitchFamily="2" charset="0"/>
                          <a:cs typeface="Emirates Medium" pitchFamily="2" charset="0"/>
                        </a:rPr>
                        <a:t>Aptitude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استعداد فطري / ميل طبيعي - Natural skill or talent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Affection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عاطفة / مودة / حب - Positive emotional feelings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Anxiety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قلق / توتر - Feeling of worry or fear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Adaptation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تكيف / تأقلم - Changing behavior to fit new situations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Accomplish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يُنجز / يُحقق - To achieve goals with effort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Behaviour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سلوك / تصرف - Actions and responses of individuals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>
                          <a:latin typeface="Emirates Medium" pitchFamily="2" charset="0"/>
                          <a:cs typeface="Emirates Medium" pitchFamily="2" charset="0"/>
                        </a:rPr>
                        <a:t>Abilities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dirty="0" err="1">
                          <a:latin typeface="Emirates Medium" pitchFamily="2" charset="0"/>
                          <a:cs typeface="Emirates Medium" pitchFamily="2" charset="0"/>
                        </a:rPr>
                        <a:t>قدرات</a:t>
                      </a:r>
                      <a:r>
                        <a:rPr dirty="0">
                          <a:latin typeface="Emirates Medium" pitchFamily="2" charset="0"/>
                          <a:cs typeface="Emirates Medium" pitchFamily="2" charset="0"/>
                        </a:rPr>
                        <a:t> / </a:t>
                      </a:r>
                      <a:r>
                        <a:rPr dirty="0" err="1">
                          <a:latin typeface="Emirates Medium" pitchFamily="2" charset="0"/>
                          <a:cs typeface="Emirates Medium" pitchFamily="2" charset="0"/>
                        </a:rPr>
                        <a:t>مهارات</a:t>
                      </a:r>
                      <a:r>
                        <a:rPr dirty="0">
                          <a:latin typeface="Emirates Medium" pitchFamily="2" charset="0"/>
                          <a:cs typeface="Emirates Medium" pitchFamily="2" charset="0"/>
                        </a:rPr>
                        <a:t> - Skills to perform specific tasks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Emirates Medium" pitchFamily="2" charset="0"/>
              <a:cs typeface="Emirates Medium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Emirates Medium" pitchFamily="2" charset="0"/>
              <a:cs typeface="Emirates Medium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ONE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10728655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Unit 1: Grammar - Present Simple Tense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54480"/>
            <a:ext cx="484632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1">
                <a:solidFill>
                  <a:srgbClr val="0F2043"/>
                </a:solidFill>
              </a:defRPr>
            </a:pPr>
            <a:r>
              <a:rPr sz="2400" dirty="0">
                <a:latin typeface="Emirates Medium" pitchFamily="2" charset="0"/>
                <a:cs typeface="Emirates Medium" pitchFamily="2" charset="0"/>
              </a:rPr>
              <a:t>Grammar Structure &amp; Usage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Usage: Habits, routines, general truths.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Affirmative: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I / You / We / They + Base Verb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He / She / It + Verb(-s/-es)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Negative: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Subject + don't / doesn't + Base Verb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Interrogative: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Do / Does + Subject + Base Verb?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8095" y="1371600"/>
            <a:ext cx="5212080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30975" y="1554480"/>
            <a:ext cx="484632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1">
                <a:solidFill>
                  <a:srgbClr val="0F2043"/>
                </a:solidFill>
              </a:defRPr>
            </a:pPr>
            <a:r>
              <a:rPr sz="3200" dirty="0">
                <a:latin typeface="Emirates Medium" pitchFamily="2" charset="0"/>
                <a:cs typeface="Emirates Medium" pitchFamily="2" charset="0"/>
              </a:rPr>
              <a:t>Practice &amp; Error Correction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Choose the correct word: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1. She has the (ability / anxiety) to learn fast.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2. Before a big test, students feel (anxiety / adaptation).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Correct the mistakes: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❌ At the weekend I'm usually go swimming.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✔ At the weekend I usually go swimming.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❌ I no understand what you are saying.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✔ I don't understand what you are saying.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486864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Unit 2: Personality &amp; Past Simple Tense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54480"/>
            <a:ext cx="4846320" cy="2559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 b="1">
                <a:solidFill>
                  <a:srgbClr val="0F2043"/>
                </a:solidFill>
              </a:defRPr>
            </a:pPr>
            <a:r>
              <a:rPr sz="2400" dirty="0">
                <a:latin typeface="Emirates Medium" pitchFamily="2" charset="0"/>
                <a:cs typeface="Emirates Medium" pitchFamily="2" charset="0"/>
              </a:rPr>
              <a:t>Key Vocabulary (Personality)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Personality: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الشخصية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(Unique qualities)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Background: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الخلفية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(Family &amp; culture)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Behaviour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السلوك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(Way of acting)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Attitude: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الاتجاه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/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النظرة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(Way of thinking)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Attention: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الانتباه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(Ability to focus)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Capacity: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القدرة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(Preparedness to grow)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Characteristic: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سمة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مميزة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(Special quality)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Awareness: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الوعي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(Understanding feelings)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8095" y="1371600"/>
            <a:ext cx="5212080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30975" y="1554480"/>
            <a:ext cx="4846320" cy="3052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800" b="1">
                <a:solidFill>
                  <a:srgbClr val="0F2043"/>
                </a:solidFill>
              </a:defRPr>
            </a:pPr>
            <a:r>
              <a:rPr sz="2400" dirty="0">
                <a:latin typeface="Emirates Medium" pitchFamily="2" charset="0"/>
                <a:cs typeface="Emirates Medium" pitchFamily="2" charset="0"/>
              </a:rPr>
              <a:t>Grammar: Past Simple Tense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Form: Subject + Past Form of Verb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Regular: Add -ed (walk -&gt; walked)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Irregular: Specific form (go -&gt; went, see -&gt; saw)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Negative: Subject + didn't + Base Verb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Question: Did + Subject + Base Verb?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Irregular Verbs Practice: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wake -&gt; woke      • find -&gt; found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leave -&gt; left       • think -&gt; thought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THREE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548740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Unit 3: Unconscious Mind &amp; Past Continuous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28655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463040"/>
            <a:ext cx="103628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Psychological Concept &amp; Vocabulary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The unconscious mind contains thoughts and feelings outside conscious awareness (like an iceberg).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Key Vocabulary: Collaborate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يتعاون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), Conflict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صراع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), Comprehension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استيعاب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), Condition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حالة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), Confidence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ثقة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), Counseling (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إرشاد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 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نفسي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566160"/>
            <a:ext cx="10728655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3657600"/>
            <a:ext cx="103628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Grammar: Past Continuous vs. Past Simple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Form: Subject + was / were + Verb(-</a:t>
            </a:r>
            <a:r>
              <a:rPr sz="1600" dirty="0" err="1">
                <a:latin typeface="Emirates Medium" pitchFamily="2" charset="0"/>
                <a:cs typeface="Emirates Medium" pitchFamily="2" charset="0"/>
              </a:rPr>
              <a:t>ing</a:t>
            </a:r>
            <a:r>
              <a:rPr sz="1600" dirty="0">
                <a:latin typeface="Emirates Medium" pitchFamily="2" charset="0"/>
                <a:cs typeface="Emirates Medium" pitchFamily="2" charset="0"/>
              </a:rPr>
              <a:t>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Time Connectors: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While / As + Past Continuous (While I was sleeping, the phone rang)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When + Past Simple (I was watching TV when my friend arrived)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- During + Noun (It started to rain during the match)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FOUR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572464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Unit 4: Countable / Uncountable &amp; Quantifiers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554480"/>
            <a:ext cx="29626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Noun Classification</a:t>
            </a:r>
            <a:br>
              <a:rPr dirty="0">
                <a:latin typeface="Emirates Medium" pitchFamily="2" charset="0"/>
                <a:cs typeface="Emirates Medium" pitchFamily="2" charset="0"/>
              </a:rPr>
            </a:br>
            <a:endParaRPr dirty="0">
              <a:latin typeface="Emirates Medium" pitchFamily="2" charset="0"/>
              <a:cs typeface="Emirates Medium" pitchFamily="2" charset="0"/>
            </a:endParaRP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Countable (C):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Tomato, Pen, Bottle, Car, Chair.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Uncountable (U):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Bread, Luggage, Cheese, Juice, Homework, Furniture, Information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5696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08576" y="1554480"/>
            <a:ext cx="29626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Quantifiers Rules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• Many / A few: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Used with Countable Nouns.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(a few friends, many books)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Much / A little: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Used with Uncountable Nouns.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(much homework, a little sugar)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Some / Any: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  Positive (some) vs Negative/Questions (any).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9872" y="1371600"/>
            <a:ext cx="3328416" cy="49377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02752" y="1554480"/>
            <a:ext cx="29626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Partitives (Expressions)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Making Uncountable Countable: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Water -&gt; A bottle of water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Cake -&gt; A slice / piece of cake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Cheese -&gt; A slice of cheese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Information -&gt; A piece of info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• Paper -&gt; A sheet of paper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9728"/>
            <a:ext cx="1072865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4AF37"/>
                </a:solidFill>
              </a:defRPr>
            </a:pPr>
            <a:r>
              <a:t>UNIT FIVE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47472"/>
            <a:ext cx="5623655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rPr>
                <a:latin typeface="Emirates Medium" pitchFamily="2" charset="0"/>
                <a:cs typeface="Emirates Medium" pitchFamily="2" charset="0"/>
              </a:rPr>
              <a:t>Unit 5: Present Continuous &amp; Have / Have got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830295"/>
              </p:ext>
            </p:extLst>
          </p:nvPr>
        </p:nvGraphicFramePr>
        <p:xfrm>
          <a:off x="731520" y="137160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6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6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>
                          <a:latin typeface="Emirates Medium" pitchFamily="2" charset="0"/>
                          <a:cs typeface="Emirates Medium" pitchFamily="2" charset="0"/>
                        </a:rPr>
                        <a:t>Form</a:t>
                      </a:r>
                    </a:p>
                  </a:txBody>
                  <a:tcPr>
                    <a:solidFill>
                      <a:srgbClr val="0F204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>
                          <a:latin typeface="Emirates Medium" pitchFamily="2" charset="0"/>
                          <a:cs typeface="Emirates Medium" pitchFamily="2" charset="0"/>
                        </a:rPr>
                        <a:t>Have / Has Structure</a:t>
                      </a:r>
                    </a:p>
                  </a:txBody>
                  <a:tcPr>
                    <a:solidFill>
                      <a:srgbClr val="0F204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sz="1800">
                          <a:latin typeface="Emirates Medium" pitchFamily="2" charset="0"/>
                          <a:cs typeface="Emirates Medium" pitchFamily="2" charset="0"/>
                        </a:rPr>
                        <a:t>Have got / Has got Structure</a:t>
                      </a:r>
                    </a:p>
                  </a:txBody>
                  <a:tcPr>
                    <a:solidFill>
                      <a:srgbClr val="0F20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Affirmative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I have a car / He has a car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I have got a car / He has got a car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Negative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I don't have a car / He doesn't have a car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I haven't got a car / He hasn't got a car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defRPr sz="1300" b="1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Question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>
                          <a:latin typeface="Emirates Medium" pitchFamily="2" charset="0"/>
                          <a:cs typeface="Emirates Medium" pitchFamily="2" charset="0"/>
                        </a:rPr>
                        <a:t>Do you have a car? / Does he have a car?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300" b="0">
                          <a:solidFill>
                            <a:srgbClr val="212529"/>
                          </a:solidFill>
                        </a:defRPr>
                      </a:pPr>
                      <a:r>
                        <a:rPr sz="1600" dirty="0">
                          <a:latin typeface="Emirates Medium" pitchFamily="2" charset="0"/>
                          <a:cs typeface="Emirates Medium" pitchFamily="2" charset="0"/>
                        </a:rPr>
                        <a:t>Have you got a car? / Has he got a car?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31520" y="4114800"/>
            <a:ext cx="10728655" cy="2194560"/>
          </a:xfrm>
          <a:prstGeom prst="roundRect">
            <a:avLst/>
          </a:prstGeom>
          <a:solidFill>
            <a:srgbClr val="FFFFFF"/>
          </a:solidFill>
          <a:ln>
            <a:solidFill>
              <a:srgbClr val="DCE0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4206240"/>
            <a:ext cx="103628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0F2043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Word Order Practice (Question Formulation)</a:t>
            </a:r>
          </a:p>
          <a:p>
            <a:pPr>
              <a:defRPr sz="1300">
                <a:solidFill>
                  <a:srgbClr val="212529"/>
                </a:solidFill>
              </a:defRPr>
            </a:pPr>
            <a:r>
              <a:rPr sz="1600" dirty="0">
                <a:latin typeface="Emirates Medium" pitchFamily="2" charset="0"/>
                <a:cs typeface="Emirates Medium" pitchFamily="2" charset="0"/>
              </a:rPr>
              <a:t>1. buy / you / the / did / at / what / shops / ?  -&gt;  What did you buy at the shops?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2. learning / you / why / English / are / ?  -&gt;  Why are you learning English?</a:t>
            </a:r>
            <a:br>
              <a:rPr sz="1600" dirty="0">
                <a:latin typeface="Emirates Medium" pitchFamily="2" charset="0"/>
                <a:cs typeface="Emirates Medium" pitchFamily="2" charset="0"/>
              </a:rPr>
            </a:br>
            <a:r>
              <a:rPr sz="1600" dirty="0">
                <a:latin typeface="Emirates Medium" pitchFamily="2" charset="0"/>
                <a:cs typeface="Emirates Medium" pitchFamily="2" charset="0"/>
              </a:rPr>
              <a:t>3. brothers and sisters / you / many / have / how / do / ?  -&gt;  How many brothers and sisters do you have?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011680"/>
            <a:ext cx="10362895" cy="1918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D4AF37"/>
                </a:solidFill>
              </a:defRPr>
            </a:pPr>
            <a:r>
              <a:rPr dirty="0">
                <a:latin typeface="Emirates Medium" pitchFamily="2" charset="0"/>
                <a:cs typeface="Emirates Medium" pitchFamily="2" charset="0"/>
              </a:rPr>
              <a:t>THANK YOU!</a:t>
            </a:r>
          </a:p>
          <a:p>
            <a:pPr algn="ctr">
              <a:spcAft>
                <a:spcPts val="2000"/>
              </a:spcAft>
              <a:defRPr sz="2200">
                <a:solidFill>
                  <a:srgbClr val="FFFFFF"/>
                </a:solidFill>
              </a:defRPr>
            </a:pPr>
            <a:r>
              <a:rPr dirty="0">
                <a:latin typeface="Britannic Bold" panose="020B0903060703020204" pitchFamily="34" charset="77"/>
              </a:rPr>
              <a:t>Best wishes for your academic success</a:t>
            </a:r>
          </a:p>
          <a:p>
            <a:pPr algn="ctr">
              <a:defRPr sz="1600">
                <a:solidFill>
                  <a:srgbClr val="1E90FF"/>
                </a:solidFill>
              </a:defRPr>
            </a:pPr>
            <a:r>
              <a:rPr dirty="0"/>
              <a:t>Lecturer: Asst. Inst. Kaiser Safi </a:t>
            </a:r>
            <a:r>
              <a:rPr dirty="0" err="1"/>
              <a:t>Hadi</a:t>
            </a:r>
            <a:r>
              <a:rPr dirty="0"/>
              <a:t> (</a:t>
            </a:r>
            <a:r>
              <a:rPr dirty="0" err="1"/>
              <a:t>م.م</a:t>
            </a:r>
            <a:r>
              <a:rPr dirty="0"/>
              <a:t> </a:t>
            </a:r>
            <a:r>
              <a:rPr dirty="0" err="1"/>
              <a:t>قيصر</a:t>
            </a:r>
            <a:r>
              <a:rPr dirty="0"/>
              <a:t> </a:t>
            </a:r>
            <a:r>
              <a:rPr dirty="0" err="1"/>
              <a:t>صافي</a:t>
            </a:r>
            <a:r>
              <a:rPr dirty="0"/>
              <a:t> </a:t>
            </a:r>
            <a:r>
              <a:rPr dirty="0" err="1"/>
              <a:t>هادي</a:t>
            </a:r>
            <a:r>
              <a:rPr dirty="0"/>
              <a:t>)</a:t>
            </a:r>
            <a:br>
              <a:rPr dirty="0"/>
            </a:br>
            <a:r>
              <a:rPr dirty="0"/>
              <a:t>Department of Educational and Psychological Science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1116</Words>
  <Application>Microsoft Macintosh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Britannic Bold</vt:lpstr>
      <vt:lpstr>Calibri</vt:lpstr>
      <vt:lpstr>Emirates Medium</vt:lpstr>
      <vt:lpstr>KacstArt</vt:lpstr>
      <vt:lpstr>KacstArt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qaisersafi1989</cp:lastModifiedBy>
  <cp:revision>2</cp:revision>
  <dcterms:created xsi:type="dcterms:W3CDTF">2013-01-27T09:14:16Z</dcterms:created>
  <dcterms:modified xsi:type="dcterms:W3CDTF">2026-08-17T16:41:27Z</dcterms:modified>
  <cp:category/>
</cp:coreProperties>
</file>