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266" r:id="rId7"/>
    <p:sldId id="259" r:id="rId8"/>
    <p:sldId id="262" r:id="rId9"/>
    <p:sldId id="263" r:id="rId10"/>
    <p:sldId id="264" r:id="rId11"/>
    <p:sldId id="268" r:id="rId12"/>
    <p:sldId id="269" r:id="rId13"/>
    <p:sldId id="271" r:id="rId14"/>
    <p:sldId id="272" r:id="rId15"/>
    <p:sldId id="270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60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77024" y="2882106"/>
            <a:ext cx="6704039" cy="1065703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642610"/>
            <a:ext cx="6071017" cy="18247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</a:t>
            </a:r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Abdul-</a:t>
            </a:r>
            <a:r>
              <a:rPr lang="en-US" b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>
            <a:off x="419725" y="2672219"/>
            <a:ext cx="6295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B0F0"/>
                </a:solidFill>
              </a:rPr>
              <a:t>THE DIRECT METHOD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04900" y="76199"/>
            <a:ext cx="9980682" cy="883263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language teaching method developed as a reaction against the Grammar-Translation Method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Focuses on learning to communicate in the target language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Gives special importance to speaking and listening</a:t>
            </a: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Direct Method?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6615033" cy="4572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target language is used directly in the classroom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Teachers avoid translating new vocabulary into the students’ first language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 is communicated through: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Demonstrations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Objects and pictures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Actions and gestures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and context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learn to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think in the target language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Oral communication is a central goal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 descr="Close-up of books on shelves with more books blurred in foreground and background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>
            <a:fillRect/>
          </a:stretch>
        </p:blipFill>
        <p:spPr>
          <a:xfrm>
            <a:off x="7719933" y="1630179"/>
            <a:ext cx="3365649" cy="4572001"/>
          </a:xfr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the Direct Method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8998470" cy="457199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Communicate effectively in the target language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speaking and listening skills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 vocabulary through meaningful contexts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correct pronunciation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grammar inductively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 naturally to questions and situations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the ability to think in the target language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Principles of the Direct Method</a:t>
            </a:r>
            <a:br>
              <a:rPr lang="en-US" sz="3200" b="1" dirty="0"/>
            </a:b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4459" y="1379095"/>
            <a:ext cx="10261123" cy="4793105"/>
          </a:xfrm>
        </p:spPr>
        <p:txBody>
          <a:bodyPr>
            <a:no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ortant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principles include: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 is conducted in the target language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Everyday vocabulary and sentences are emphasized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Grammar is taught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inductively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Speaking and listening receive strong emphasis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learn through questions and answers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Concrete objects and visual materials help explain meaning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 pronunciation is important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and writing are introduced after oral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Role of the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the target language consistently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Demonstrates meaning rather than translating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Asks questions and encourages students to respond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 correct pronunciation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Organizes speaking activities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Corrects students when necessary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objects, pictures, and gestures to make meaning clear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idea: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teacher provides a model of natural target-language use.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Students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 carefully to the teacher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 questions in the target language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questions with classmates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 frequently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pronunciation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Discover grammar rules from examples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 words with their meanings directly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learning is active rather than mainly based on memorization and translation.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Techniques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aloud: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read passages aloud.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Question-and-answer exercise: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Teacher asks questions and students answer in the target language.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Getting students to self-correct: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are encouraged to notice and correct their own errors.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Conversation practice: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communicate about familiar topics.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Fill-in-the-blank exercises: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complete sentences using appropriate language.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Dictation: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listen to a passage and write what they hear.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 drawing: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follow target-language instructions to draw a map.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Paragraph writing: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write about a topic using language they have learned.</a:t>
            </a:r>
          </a:p>
        </p:txBody>
      </p:sp>
    </p:spTree>
    <p:extLst>
      <p:ext uri="{BB962C8B-B14F-4D97-AF65-F5344CB8AC3E}">
        <p14:creationId xmlns:p14="http://schemas.microsoft.com/office/powerpoint/2010/main" val="39088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 of a Direct Method Lesson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points to objects and asks: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“What is this?”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“It is a book.”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“Is the book on the table?”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“Yes, it is.”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continues using objects, pictures, actions, and questions.</a:t>
            </a: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features: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direct translation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 comes from context and demonstration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speak and listen repeatedly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Grammar is learned from examples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60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 and Challenges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Advantages</a:t>
            </a:r>
            <a:endParaRPr lang="en-US" dirty="0"/>
          </a:p>
          <a:p>
            <a:r>
              <a:rPr lang="en-US" dirty="0"/>
              <a:t>Develops oral communication skills</a:t>
            </a:r>
          </a:p>
          <a:p>
            <a:r>
              <a:rPr lang="en-US" dirty="0"/>
              <a:t>Gives students considerable speaking practice</a:t>
            </a:r>
          </a:p>
          <a:p>
            <a:r>
              <a:rPr lang="en-US" dirty="0"/>
              <a:t>Encourages students to use the target language</a:t>
            </a:r>
          </a:p>
          <a:p>
            <a:r>
              <a:rPr lang="en-US" dirty="0"/>
              <a:t>Makes vocabulary meaningful through context</a:t>
            </a:r>
          </a:p>
          <a:p>
            <a:r>
              <a:rPr lang="en-US" dirty="0"/>
              <a:t>Provides practice in listening and pronunciation</a:t>
            </a:r>
          </a:p>
          <a:p>
            <a:r>
              <a:rPr lang="en-US" dirty="0"/>
              <a:t>Can create an interactive classroom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Challenges</a:t>
            </a:r>
            <a:endParaRPr lang="en-US" dirty="0"/>
          </a:p>
          <a:p>
            <a:r>
              <a:rPr lang="en-US" dirty="0"/>
              <a:t>Requires teachers with strong target-language proficiency</a:t>
            </a:r>
          </a:p>
          <a:p>
            <a:r>
              <a:rPr lang="en-US" dirty="0"/>
              <a:t>Can be difficult to explain abstract vocabulary without translation</a:t>
            </a:r>
          </a:p>
          <a:p>
            <a:r>
              <a:rPr lang="en-US" dirty="0"/>
              <a:t>May require considerable classroom time</a:t>
            </a:r>
          </a:p>
          <a:p>
            <a:r>
              <a:rPr lang="en-US" dirty="0"/>
              <a:t>Can be difficult with large classes</a:t>
            </a:r>
          </a:p>
          <a:p>
            <a:r>
              <a:rPr lang="en-US" dirty="0"/>
              <a:t>Students may struggle when they have limited vocabulary</a:t>
            </a:r>
          </a:p>
          <a:p>
            <a:r>
              <a:rPr lang="en-US" dirty="0"/>
              <a:t>Not every language concept is easy to demonstrate directly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36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The Direct Method in Summary</a:t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b="1" dirty="0"/>
              <a:t>The Direct Method in Summary</a:t>
            </a:r>
          </a:p>
          <a:p>
            <a:r>
              <a:rPr lang="en-US" sz="3200" dirty="0"/>
              <a:t>The target language is used directly in instruction.</a:t>
            </a:r>
          </a:p>
          <a:p>
            <a:r>
              <a:rPr lang="en-US" sz="3200" dirty="0"/>
              <a:t>Translation is avoided as much as possible.</a:t>
            </a:r>
          </a:p>
          <a:p>
            <a:r>
              <a:rPr lang="en-US" sz="3200" dirty="0"/>
              <a:t>Speaking and listening are major priorities.</a:t>
            </a:r>
          </a:p>
          <a:p>
            <a:r>
              <a:rPr lang="en-US" sz="3200" dirty="0"/>
              <a:t>Vocabulary is taught through context, objects, pictures, and actions.</a:t>
            </a:r>
          </a:p>
          <a:p>
            <a:r>
              <a:rPr lang="en-US" sz="3200" dirty="0"/>
              <a:t>Grammar is generally learned </a:t>
            </a:r>
            <a:r>
              <a:rPr lang="en-US" sz="3200" b="1" dirty="0"/>
              <a:t>inductively</a:t>
            </a:r>
            <a:r>
              <a:rPr lang="en-US" sz="3200" dirty="0"/>
              <a:t>.</a:t>
            </a:r>
          </a:p>
          <a:p>
            <a:r>
              <a:rPr lang="en-US" sz="3200" dirty="0"/>
              <a:t>Students participate actively through questions, answers, and conversation.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370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Discussion Question: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could a teacher use the Direct Method in a modern language classroom?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53</TotalTime>
  <Words>552</Words>
  <Application>Microsoft Office PowerPoint</Application>
  <PresentationFormat>Widescreen</PresentationFormat>
  <Paragraphs>101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Euphemia</vt:lpstr>
      <vt:lpstr>Plantagenet Cherokee</vt:lpstr>
      <vt:lpstr>Times New Roman</vt:lpstr>
      <vt:lpstr>Wingdings</vt:lpstr>
      <vt:lpstr>Academic Literature 16x9</vt:lpstr>
      <vt:lpstr>  </vt:lpstr>
      <vt:lpstr>PowerPoint Presentation</vt:lpstr>
      <vt:lpstr>What Is the Direct Method? </vt:lpstr>
      <vt:lpstr>Goals of the Direct Method </vt:lpstr>
      <vt:lpstr>Principles of the Direct Method </vt:lpstr>
      <vt:lpstr>The Role of the Teacher</vt:lpstr>
      <vt:lpstr>The Role of the Students </vt:lpstr>
      <vt:lpstr>Major Techniques </vt:lpstr>
      <vt:lpstr>Example of a Direct Method Lesson </vt:lpstr>
      <vt:lpstr>Advantages and Challenges</vt:lpstr>
      <vt:lpstr>The Direct Method in Summary  </vt:lpstr>
      <vt:lpstr>Discussion Question: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9</cp:revision>
  <dcterms:created xsi:type="dcterms:W3CDTF">2026-09-23T18:38:11Z</dcterms:created>
  <dcterms:modified xsi:type="dcterms:W3CDTF">2026-09-26T10:11:39Z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