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57" r:id="rId6"/>
    <p:sldId id="266" r:id="rId7"/>
    <p:sldId id="259" r:id="rId8"/>
    <p:sldId id="269" r:id="rId9"/>
    <p:sldId id="271" r:id="rId10"/>
    <p:sldId id="272" r:id="rId11"/>
    <p:sldId id="270" r:id="rId12"/>
    <p:sldId id="273" r:id="rId13"/>
    <p:sldId id="274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 showGuides="1">
      <p:cViewPr>
        <p:scale>
          <a:sx n="51" d="100"/>
          <a:sy n="51" d="100"/>
        </p:scale>
        <p:origin x="600" y="4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8" d="100"/>
          <a:sy n="58" d="100"/>
        </p:scale>
        <p:origin x="197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EAAF3-9831-450B-8D59-2C09DB96C8FC}" type="datetimeFigureOut">
              <a:rPr lang="en-US"/>
              <a:t>9/26/2026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834459-7356-44BF-850D-8B30C4FB3B6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9016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50CD79-FC16-4410-AB61-17F26E6D3BC8}" type="datetimeFigureOut">
              <a:rPr lang="en-US"/>
              <a:t>9/26/2026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3C37BE-C303-496D-B5CD-85F2937540FC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08422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i="1" dirty="0">
                <a:latin typeface="Arial" pitchFamily="34" charset="0"/>
                <a:cs typeface="Arial" pitchFamily="34" charset="0"/>
              </a:rPr>
              <a:t>NOTE:</a:t>
            </a:r>
          </a:p>
          <a:p>
            <a:r>
              <a:rPr lang="en-US" i="1" dirty="0">
                <a:latin typeface="Arial" pitchFamily="34" charset="0"/>
                <a:cs typeface="Arial" pitchFamily="34" charset="0"/>
              </a:rPr>
              <a:t>To change the  image on this slide, select the picture and delete it. Then click the Pictures icon in the placeholder to insert your own image.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A3C37BE-C303-496D-B5CD-85F2937540F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150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4445" y="0"/>
            <a:ext cx="1747524" cy="22920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1009650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898" y="4511784"/>
            <a:ext cx="10096501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tx1">
                    <a:lumMod val="20000"/>
                    <a:lumOff val="80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756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6876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2292094"/>
            <a:ext cx="5734050" cy="2219691"/>
          </a:xfrm>
        </p:spPr>
        <p:txBody>
          <a:bodyPr anchor="ctr">
            <a:normAutofit/>
          </a:bodyPr>
          <a:lstStyle>
            <a:lvl1pPr algn="l">
              <a:defRPr sz="4400" cap="all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4900" y="4511784"/>
            <a:ext cx="5734050" cy="955565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11" name="Picture Placeholder 10" descr="An empty placeholder to add an image. Click on the placeholder and select the image that you wish to add."/>
          <p:cNvSpPr>
            <a:spLocks noGrp="1"/>
          </p:cNvSpPr>
          <p:nvPr>
            <p:ph type="pic" sz="quarter" idx="13"/>
          </p:nvPr>
        </p:nvSpPr>
        <p:spPr>
          <a:xfrm>
            <a:off x="6981063" y="1310656"/>
            <a:ext cx="5210937" cy="4208604"/>
          </a:xfrm>
          <a:solidFill>
            <a:schemeClr val="tx1">
              <a:lumMod val="20000"/>
              <a:lumOff val="80000"/>
            </a:schemeClr>
          </a:solidFill>
        </p:spPr>
        <p:txBody>
          <a:bodyPr tIns="1005840"/>
          <a:lstStyle>
            <a:lvl1pPr marL="0" indent="0" algn="ctr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14" name="Group 13"/>
          <p:cNvGrpSpPr/>
          <p:nvPr/>
        </p:nvGrpSpPr>
        <p:grpSpPr>
          <a:xfrm>
            <a:off x="0" y="1143000"/>
            <a:ext cx="12192000" cy="63125"/>
            <a:chOff x="507492" y="1501519"/>
            <a:chExt cx="8129016" cy="63125"/>
          </a:xfrm>
        </p:grpSpPr>
        <p:cxnSp>
          <p:nvCxnSpPr>
            <p:cNvPr id="15" name="Straight Connector 14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25880" y="0"/>
            <a:ext cx="1747524" cy="2292094"/>
          </a:xfrm>
          <a:prstGeom prst="rect">
            <a:avLst/>
          </a:prstGeom>
        </p:spPr>
      </p:pic>
      <p:grpSp>
        <p:nvGrpSpPr>
          <p:cNvPr id="13" name="Group 12"/>
          <p:cNvGrpSpPr/>
          <p:nvPr/>
        </p:nvGrpSpPr>
        <p:grpSpPr>
          <a:xfrm rot="10800000">
            <a:off x="0" y="5645510"/>
            <a:ext cx="12192000" cy="63125"/>
            <a:chOff x="507492" y="1501519"/>
            <a:chExt cx="8129016" cy="6312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07492" y="1564644"/>
              <a:ext cx="8129016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07492" y="1501519"/>
              <a:ext cx="8129016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Rectangle 6"/>
          <p:cNvSpPr/>
          <p:nvPr/>
        </p:nvSpPr>
        <p:spPr>
          <a:xfrm>
            <a:off x="0" y="5778124"/>
            <a:ext cx="12192000" cy="107987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673943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2514600"/>
            <a:ext cx="12192000" cy="3194035"/>
            <a:chOff x="647402" y="2514600"/>
            <a:chExt cx="10838688" cy="3194035"/>
          </a:xfrm>
        </p:grpSpPr>
        <p:grpSp>
          <p:nvGrpSpPr>
            <p:cNvPr id="9" name="Group 8"/>
            <p:cNvGrpSpPr/>
            <p:nvPr/>
          </p:nvGrpSpPr>
          <p:grpSpPr>
            <a:xfrm>
              <a:off x="647402" y="2514600"/>
              <a:ext cx="10838688" cy="63125"/>
              <a:chOff x="507492" y="1501519"/>
              <a:chExt cx="8129016" cy="63125"/>
            </a:xfrm>
          </p:grpSpPr>
          <p:cxnSp>
            <p:nvCxnSpPr>
              <p:cNvPr id="14" name="Straight Connector 13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Rectangle 9"/>
            <p:cNvSpPr/>
            <p:nvPr/>
          </p:nvSpPr>
          <p:spPr>
            <a:xfrm>
              <a:off x="647402" y="2640850"/>
              <a:ext cx="10838688" cy="294153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grpSp>
          <p:nvGrpSpPr>
            <p:cNvPr id="11" name="Group 10"/>
            <p:cNvGrpSpPr/>
            <p:nvPr/>
          </p:nvGrpSpPr>
          <p:grpSpPr>
            <a:xfrm rot="10800000">
              <a:off x="647402" y="5645510"/>
              <a:ext cx="10838688" cy="63125"/>
              <a:chOff x="507492" y="1501519"/>
              <a:chExt cx="8129016" cy="63125"/>
            </a:xfrm>
          </p:grpSpPr>
          <p:cxnSp>
            <p:nvCxnSpPr>
              <p:cNvPr id="12" name="Straight Connector 11"/>
              <p:cNvCxnSpPr/>
              <p:nvPr/>
            </p:nvCxnSpPr>
            <p:spPr>
              <a:xfrm>
                <a:off x="507492" y="1564644"/>
                <a:ext cx="8129016" cy="0"/>
              </a:xfrm>
              <a:prstGeom prst="line">
                <a:avLst/>
              </a:prstGeom>
              <a:ln w="381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Straight Connector 12"/>
              <p:cNvCxnSpPr/>
              <p:nvPr/>
            </p:nvCxnSpPr>
            <p:spPr>
              <a:xfrm>
                <a:off x="507492" y="1501519"/>
                <a:ext cx="8129016" cy="0"/>
              </a:xfrm>
              <a:prstGeom prst="line">
                <a:avLst/>
              </a:prstGeom>
              <a:ln w="12700" cap="flat">
                <a:solidFill>
                  <a:schemeClr val="tx1"/>
                </a:solidFill>
                <a:miter lim="800000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880" y="0"/>
            <a:ext cx="1783188" cy="297180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4899" y="2971806"/>
            <a:ext cx="10071099" cy="1684150"/>
          </a:xfrm>
        </p:spPr>
        <p:txBody>
          <a:bodyPr anchor="ctr">
            <a:normAutofit/>
          </a:bodyPr>
          <a:lstStyle>
            <a:lvl1pPr>
              <a:defRPr sz="4400" cap="all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899" y="4655956"/>
            <a:ext cx="10071099" cy="50975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26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4914900" cy="4571999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779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4900" y="2424112"/>
            <a:ext cx="4919472" cy="374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6110" y="1600200"/>
            <a:ext cx="4919472" cy="823912"/>
          </a:xfrm>
        </p:spPr>
        <p:txBody>
          <a:bodyPr anchor="b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6110" y="2424112"/>
            <a:ext cx="4919472" cy="3748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1016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58111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416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4384548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1848" y="1600199"/>
            <a:ext cx="5445252" cy="4572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69764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900" y="1600200"/>
            <a:ext cx="3396996" cy="457200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654671" y="1600199"/>
            <a:ext cx="6430912" cy="4572001"/>
          </a:xfrm>
        </p:spPr>
        <p:txBody>
          <a:bodyPr tIns="118872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6963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2076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372600" y="365125"/>
            <a:ext cx="17145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04900" y="365125"/>
            <a:ext cx="8098896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2B9795-92DC-40DC-A1CA-9A4B349D7824}" type="datetimeFigureOut">
              <a:rPr lang="en-US"/>
              <a:t>9/26/2026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F54DE5-C571-48E8-A5BC-B369434E2F44}" type="slidenum">
              <a:rPr/>
              <a:t>‹#›</a:t>
            </a:fld>
            <a:endParaRPr/>
          </a:p>
        </p:txBody>
      </p:sp>
      <p:grpSp>
        <p:nvGrpSpPr>
          <p:cNvPr id="7" name="Group 6"/>
          <p:cNvGrpSpPr/>
          <p:nvPr/>
        </p:nvGrpSpPr>
        <p:grpSpPr>
          <a:xfrm rot="5400000">
            <a:off x="6514047" y="3228843"/>
            <a:ext cx="5632704" cy="84403"/>
            <a:chOff x="1073150" y="1219201"/>
            <a:chExt cx="10058400" cy="63125"/>
          </a:xfrm>
        </p:grpSpPr>
        <p:cxnSp>
          <p:nvCxnSpPr>
            <p:cNvPr id="8" name="Straight Connector 7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4592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04900" y="76200"/>
            <a:ext cx="9980682" cy="1096962"/>
          </a:xfrm>
          <a:prstGeom prst="rect">
            <a:avLst/>
          </a:prstGeom>
        </p:spPr>
        <p:txBody>
          <a:bodyPr vert="horz" lIns="0" tIns="45720" rIns="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4900" y="1600200"/>
            <a:ext cx="9982200" cy="457200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04899" y="6356351"/>
            <a:ext cx="18295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402B9795-92DC-40DC-A1CA-9A4B349D7824}" type="datetimeFigureOut">
              <a:rPr lang="en-US" smtClean="0"/>
              <a:pPr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4459" y="6356350"/>
            <a:ext cx="6323082" cy="365126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ct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256782" y="6356351"/>
            <a:ext cx="1828800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00" baseline="0">
                <a:solidFill>
                  <a:schemeClr val="tx1">
                    <a:lumMod val="75000"/>
                  </a:schemeClr>
                </a:solidFill>
              </a:defRPr>
            </a:lvl1pPr>
          </a:lstStyle>
          <a:p>
            <a:fld id="{0FF54DE5-C571-48E8-A5BC-B369434E2F44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1103376" y="1219201"/>
            <a:ext cx="9985248" cy="84403"/>
            <a:chOff x="1073150" y="1219201"/>
            <a:chExt cx="10058400" cy="63125"/>
          </a:xfrm>
        </p:grpSpPr>
        <p:cxnSp>
          <p:nvCxnSpPr>
            <p:cNvPr id="13" name="Straight Connector 12"/>
            <p:cNvCxnSpPr/>
            <p:nvPr/>
          </p:nvCxnSpPr>
          <p:spPr>
            <a:xfrm rot="10800000">
              <a:off x="1073150" y="1219201"/>
              <a:ext cx="10058400" cy="0"/>
            </a:xfrm>
            <a:prstGeom prst="line">
              <a:avLst/>
            </a:prstGeom>
            <a:ln w="381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1073150" y="1282326"/>
              <a:ext cx="10058400" cy="0"/>
            </a:xfrm>
            <a:prstGeom prst="line">
              <a:avLst/>
            </a:prstGeom>
            <a:ln w="12700" cap="flat"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34625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6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696">
          <p15:clr>
            <a:srgbClr val="F26B43"/>
          </p15:clr>
        </p15:guide>
        <p15:guide id="2" pos="6984">
          <p15:clr>
            <a:srgbClr val="F26B43"/>
          </p15:clr>
        </p15:guide>
        <p15:guide id="3" orient="horz" pos="1008">
          <p15:clr>
            <a:srgbClr val="F26B43"/>
          </p15:clr>
        </p15:guide>
        <p15:guide id="4" orient="horz" pos="3888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ctrTitle"/>
          </p:nvPr>
        </p:nvSpPr>
        <p:spPr>
          <a:xfrm>
            <a:off x="277024" y="2882106"/>
            <a:ext cx="6704039" cy="1065703"/>
          </a:xfrm>
        </p:spPr>
        <p:txBody>
          <a:bodyPr anchor="ctr">
            <a:noAutofit/>
          </a:bodyPr>
          <a:lstStyle/>
          <a:p>
            <a:pPr algn="ctr"/>
            <a:r>
              <a:rPr lang="en-US" sz="3200" b="1" dirty="0"/>
              <a:t>The Silent Way</a:t>
            </a:r>
            <a:r>
              <a:rPr lang="en-US" sz="3200" b="1" dirty="0"/>
              <a:t/>
            </a:r>
            <a:br>
              <a:rPr lang="en-US" sz="3200" b="1" dirty="0"/>
            </a:br>
            <a:r>
              <a:rPr lang="en-US" sz="3200" dirty="0"/>
              <a:t/>
            </a:r>
            <a:br>
              <a:rPr lang="en-US" sz="3200" dirty="0"/>
            </a:br>
            <a:endParaRPr lang="en-US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Subtitle 6"/>
          <p:cNvSpPr>
            <a:spLocks noGrp="1"/>
          </p:cNvSpPr>
          <p:nvPr>
            <p:ph type="subTitle" idx="1"/>
          </p:nvPr>
        </p:nvSpPr>
        <p:spPr>
          <a:xfrm>
            <a:off x="134911" y="3642610"/>
            <a:ext cx="6071017" cy="1824739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presented </a:t>
            </a:r>
            <a:r>
              <a:rPr lang="en-US" b="1" dirty="0" smtClean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</a:p>
          <a:p>
            <a:pPr algn="ctr"/>
            <a:r>
              <a:rPr lang="en-US" b="1" dirty="0" smtClean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Narjis Abdul-</a:t>
            </a:r>
            <a:r>
              <a:rPr lang="en-US" b="1" dirty="0" err="1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kareem</a:t>
            </a:r>
            <a:r>
              <a:rPr lang="en-US" b="1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Ismael</a:t>
            </a:r>
            <a:r>
              <a:rPr lang="ar-SA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ar-SA" dirty="0">
                <a:solidFill>
                  <a:srgbClr val="FF6699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University of Diyala\ college of human science</a:t>
            </a:r>
            <a:b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Department of English </a:t>
            </a:r>
            <a:b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Third </a:t>
            </a:r>
            <a:r>
              <a:rPr lang="en-US" dirty="0">
                <a:solidFill>
                  <a:srgbClr val="FF66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stage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Class</a:t>
            </a:r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English language teaching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2025-2026</a:t>
            </a:r>
            <a:endParaRPr lang="en-US" dirty="0"/>
          </a:p>
        </p:txBody>
      </p:sp>
      <p:pic>
        <p:nvPicPr>
          <p:cNvPr id="4" name="Picture Placeholder 3" descr="Open book on table, blurred shelves of books in background"/>
          <p:cNvPicPr>
            <a:picLocks noGrp="1" noChangeAspect="1"/>
          </p:cNvPicPr>
          <p:nvPr>
            <p:ph type="pic" sz="quarter" idx="13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90" r="889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52133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1104900" y="76199"/>
            <a:ext cx="9980682" cy="883263"/>
          </a:xfrm>
        </p:spPr>
        <p:txBody>
          <a:bodyPr>
            <a:normAutofit/>
          </a:bodyPr>
          <a:lstStyle/>
          <a:p>
            <a:pPr algn="ctr"/>
            <a:r>
              <a:rPr lang="en-US" sz="2400" b="1" dirty="0"/>
              <a:t>The Silent Way</a:t>
            </a:r>
            <a:endParaRPr lang="en-US" sz="2400" dirty="0"/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4000" dirty="0"/>
              <a:t>Developed by </a:t>
            </a:r>
            <a:r>
              <a:rPr lang="en-US" sz="4000" b="1" dirty="0"/>
              <a:t>Caleb </a:t>
            </a:r>
            <a:r>
              <a:rPr lang="en-US" sz="4000" b="1" dirty="0" err="1"/>
              <a:t>Gattegno</a:t>
            </a:r>
            <a:endParaRPr lang="en-US" sz="4000" dirty="0"/>
          </a:p>
          <a:p>
            <a:r>
              <a:rPr lang="en-US" sz="4000" dirty="0"/>
              <a:t>A language teaching method that gives students an active role in learning</a:t>
            </a:r>
          </a:p>
          <a:p>
            <a:r>
              <a:rPr lang="en-US" sz="4000" dirty="0"/>
              <a:t>The teacher speaks as little as possible</a:t>
            </a:r>
          </a:p>
          <a:p>
            <a:r>
              <a:rPr lang="en-US" sz="4000" dirty="0"/>
              <a:t>Students are encouraged to discover and produce language independently</a:t>
            </a:r>
          </a:p>
          <a:p>
            <a:r>
              <a:rPr lang="en-US" sz="4000" dirty="0"/>
              <a:t>Learning emphasizes </a:t>
            </a:r>
            <a:r>
              <a:rPr lang="en-US" sz="4000" b="1" dirty="0"/>
              <a:t>problem-solving, discovery, and learner autonomy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654255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What Is the Silent Way?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04899" y="1600200"/>
            <a:ext cx="6615033" cy="4572000"/>
          </a:xfrm>
        </p:spPr>
        <p:txBody>
          <a:bodyPr>
            <a:noAutofit/>
          </a:bodyPr>
          <a:lstStyle/>
          <a:p>
            <a:r>
              <a:rPr lang="en-US" sz="2400" dirty="0"/>
              <a:t>Students should be responsible for much of their own learning</a:t>
            </a:r>
          </a:p>
          <a:p>
            <a:r>
              <a:rPr lang="en-US" sz="2400" dirty="0"/>
              <a:t>The teacher should not do all the talking</a:t>
            </a:r>
          </a:p>
          <a:p>
            <a:r>
              <a:rPr lang="en-US" sz="2400" dirty="0"/>
              <a:t>Students learn by </a:t>
            </a:r>
            <a:r>
              <a:rPr lang="en-US" sz="2400" b="1" dirty="0"/>
              <a:t>discovering language rules and patterns</a:t>
            </a:r>
            <a:endParaRPr lang="en-US" sz="2400" dirty="0"/>
          </a:p>
          <a:p>
            <a:r>
              <a:rPr lang="en-US" sz="2400" dirty="0"/>
              <a:t>Physical objects and visual materials are used to make language meaningful</a:t>
            </a:r>
          </a:p>
          <a:p>
            <a:r>
              <a:rPr lang="en-US" sz="2400" dirty="0"/>
              <a:t>Errors are viewed as an important part of learning</a:t>
            </a:r>
          </a:p>
          <a:p>
            <a:r>
              <a:rPr lang="en-US" sz="2400" dirty="0"/>
              <a:t>Students develop independence and self-confidence</a:t>
            </a:r>
          </a:p>
        </p:txBody>
      </p:sp>
      <p:pic>
        <p:nvPicPr>
          <p:cNvPr id="8" name="Picture Placeholder 7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40" b="23340"/>
          <a:stretch>
            <a:fillRect/>
          </a:stretch>
        </p:blipFill>
        <p:spPr>
          <a:xfrm>
            <a:off x="8064707" y="1600199"/>
            <a:ext cx="3020875" cy="4572001"/>
          </a:xfrm>
        </p:spPr>
      </p:pic>
    </p:spTree>
    <p:extLst>
      <p:ext uri="{BB962C8B-B14F-4D97-AF65-F5344CB8AC3E}">
        <p14:creationId xmlns:p14="http://schemas.microsoft.com/office/powerpoint/2010/main" val="368354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Goals of the Silent Way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4900" y="1600200"/>
            <a:ext cx="8998470" cy="4571999"/>
          </a:xfrm>
        </p:spPr>
        <p:txBody>
          <a:bodyPr>
            <a:normAutofit fontScale="92500"/>
          </a:bodyPr>
          <a:lstStyle/>
          <a:p>
            <a:r>
              <a:rPr lang="en-US" sz="3200" dirty="0"/>
              <a:t>Become independent language learners</a:t>
            </a:r>
          </a:p>
          <a:p>
            <a:r>
              <a:rPr lang="en-US" sz="3200" dirty="0"/>
              <a:t>Develop accurate pronunciation</a:t>
            </a:r>
          </a:p>
          <a:p>
            <a:r>
              <a:rPr lang="en-US" sz="3200" dirty="0"/>
              <a:t>Communicate effectively in the target language</a:t>
            </a:r>
          </a:p>
          <a:p>
            <a:r>
              <a:rPr lang="en-US" sz="3200" dirty="0"/>
              <a:t>Discover how the language works</a:t>
            </a:r>
          </a:p>
          <a:p>
            <a:r>
              <a:rPr lang="en-US" sz="3200" dirty="0"/>
              <a:t>Develop problem-solving skills</a:t>
            </a:r>
          </a:p>
          <a:p>
            <a:r>
              <a:rPr lang="en-US" sz="3200" dirty="0"/>
              <a:t>Become responsible for their own learning</a:t>
            </a:r>
          </a:p>
          <a:p>
            <a:r>
              <a:rPr lang="en-US" sz="3200" dirty="0"/>
              <a:t>Use language creatively rather than simply repeat it</a:t>
            </a:r>
          </a:p>
          <a:p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78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Principles of the Silent Way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200" dirty="0"/>
              <a:t>Teaching should be subordinate to learning</a:t>
            </a:r>
          </a:p>
          <a:p>
            <a:r>
              <a:rPr lang="en-US" sz="3200" dirty="0"/>
              <a:t>Students should discover rather than simply receive information</a:t>
            </a:r>
          </a:p>
          <a:p>
            <a:r>
              <a:rPr lang="en-US" sz="3200" dirty="0"/>
              <a:t>The teacher speaks as little as possible</a:t>
            </a:r>
          </a:p>
          <a:p>
            <a:r>
              <a:rPr lang="en-US" sz="3200" dirty="0"/>
              <a:t>Students should use the target language actively</a:t>
            </a:r>
          </a:p>
          <a:p>
            <a:r>
              <a:rPr lang="en-US" sz="3200" dirty="0"/>
              <a:t>Mistakes are useful because they show what students need to learn</a:t>
            </a:r>
          </a:p>
          <a:p>
            <a:r>
              <a:rPr lang="en-US" sz="3200" dirty="0"/>
              <a:t>Learning involves problem-solving</a:t>
            </a:r>
          </a:p>
          <a:p>
            <a:r>
              <a:rPr lang="en-US" sz="3200" dirty="0"/>
              <a:t>Physical objects can represent sounds, words, and grammatical relationships</a:t>
            </a:r>
          </a:p>
          <a:p>
            <a:r>
              <a:rPr lang="en-US" sz="3200" dirty="0"/>
              <a:t>Students should develop independence and responsibility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256606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Role of the Teacher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3200" b="1" dirty="0"/>
              <a:t>The teacher:</a:t>
            </a:r>
            <a:endParaRPr lang="en-US" sz="3200" dirty="0"/>
          </a:p>
          <a:p>
            <a:r>
              <a:rPr lang="en-US" sz="3200" dirty="0"/>
              <a:t>Speaks as little as possible</a:t>
            </a:r>
          </a:p>
          <a:p>
            <a:r>
              <a:rPr lang="en-US" sz="3200" dirty="0"/>
              <a:t>Creates situations that encourage students to communicate</a:t>
            </a:r>
          </a:p>
          <a:p>
            <a:r>
              <a:rPr lang="en-US" sz="3200" dirty="0"/>
              <a:t>Gives clues instead of immediately providing answers</a:t>
            </a:r>
          </a:p>
          <a:p>
            <a:r>
              <a:rPr lang="en-US" sz="3200" dirty="0"/>
              <a:t>Uses gestures and visual materials</a:t>
            </a:r>
          </a:p>
          <a:p>
            <a:r>
              <a:rPr lang="en-US" sz="3200" dirty="0"/>
              <a:t>Observes students carefully</a:t>
            </a:r>
          </a:p>
          <a:p>
            <a:r>
              <a:rPr lang="en-US" sz="3200" dirty="0"/>
              <a:t>Provides feedback without dominating the lesson</a:t>
            </a:r>
          </a:p>
          <a:p>
            <a:r>
              <a:rPr lang="en-US" sz="3200" dirty="0"/>
              <a:t>Helps students become independent learners</a:t>
            </a:r>
          </a:p>
          <a:p>
            <a:r>
              <a:rPr lang="en-US" sz="3200" b="1" dirty="0"/>
              <a:t>The teacher is mainly a guide and facilitator.</a:t>
            </a:r>
            <a:endParaRPr lang="en-US" sz="3200" dirty="0"/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62364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The Role of the Students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200" dirty="0"/>
              <a:t>Produce language</a:t>
            </a:r>
          </a:p>
          <a:p>
            <a:r>
              <a:rPr lang="en-US" sz="2200" dirty="0"/>
              <a:t>Discover rules and patterns</a:t>
            </a:r>
          </a:p>
          <a:p>
            <a:r>
              <a:rPr lang="en-US" sz="2200" dirty="0"/>
              <a:t>Solve language problems</a:t>
            </a:r>
          </a:p>
          <a:p>
            <a:r>
              <a:rPr lang="en-US" sz="2200" dirty="0"/>
              <a:t>Work with classmates</a:t>
            </a:r>
          </a:p>
          <a:p>
            <a:r>
              <a:rPr lang="en-US" sz="2200" dirty="0"/>
              <a:t>Correct themselves and each other</a:t>
            </a:r>
          </a:p>
          <a:p>
            <a:r>
              <a:rPr lang="en-US" sz="2200" dirty="0"/>
              <a:t>Listen carefully</a:t>
            </a:r>
          </a:p>
          <a:p>
            <a:r>
              <a:rPr lang="en-US" sz="2200" dirty="0"/>
              <a:t>Experiment with language</a:t>
            </a:r>
          </a:p>
          <a:p>
            <a:r>
              <a:rPr lang="en-US" sz="2200" dirty="0"/>
              <a:t>Take responsibility for their learning</a:t>
            </a:r>
          </a:p>
          <a:p>
            <a:r>
              <a:rPr lang="en-US" sz="2200" b="1" dirty="0"/>
              <a:t>Students are not passive receivers of information.</a:t>
            </a:r>
            <a:endParaRPr lang="en-US" sz="2200" dirty="0"/>
          </a:p>
          <a:p>
            <a:r>
              <a:rPr lang="en-US" sz="2200" dirty="0"/>
              <a:t>They are expected to </a:t>
            </a:r>
            <a:r>
              <a:rPr lang="en-US" sz="2200" b="1" dirty="0" smtClean="0"/>
              <a:t>th</a:t>
            </a:r>
            <a:r>
              <a:rPr lang="en-US" sz="2200" b="1" dirty="0"/>
              <a:t>ink, explore, and discover</a:t>
            </a:r>
            <a:r>
              <a:rPr lang="en-US" sz="2200" dirty="0"/>
              <a:t>.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237006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Materials Used in the Silent Way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862" y="1600200"/>
            <a:ext cx="10877238" cy="5257800"/>
          </a:xfrm>
        </p:spPr>
        <p:txBody>
          <a:bodyPr>
            <a:no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Cuisenaire rods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Small colored rods of different lengths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Used to teach vocabulary, grammar, sentence structure, and meaning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Allow students to physically represent language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Sound-Color Chart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Uses colors to represent different sounds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Helps students connect pronunciation with visual symbols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Supports pronunciation practice and self-correction</a:t>
            </a:r>
          </a:p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Word Charts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 students practice vocabulary and sentence formation</a:t>
            </a:r>
          </a:p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Encourage learners to construct language independently</a:t>
            </a:r>
          </a:p>
          <a:p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4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Advantages and Challenges</a:t>
            </a:r>
            <a:br>
              <a:rPr lang="en-US" b="1" dirty="0"/>
            </a:b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Advantages</a:t>
            </a:r>
            <a:endParaRPr lang="en-US" dirty="0"/>
          </a:p>
          <a:p>
            <a:r>
              <a:rPr lang="en-US" dirty="0"/>
              <a:t>Encourages learner independence</a:t>
            </a:r>
          </a:p>
          <a:p>
            <a:r>
              <a:rPr lang="en-US" dirty="0"/>
              <a:t>Gives students substantial opportunities to speak</a:t>
            </a:r>
          </a:p>
          <a:p>
            <a:r>
              <a:rPr lang="en-US" dirty="0"/>
              <a:t>Promotes active learning</a:t>
            </a:r>
          </a:p>
          <a:p>
            <a:r>
              <a:rPr lang="en-US" dirty="0"/>
              <a:t>Develops problem-solving skills</a:t>
            </a:r>
          </a:p>
          <a:p>
            <a:r>
              <a:rPr lang="en-US" dirty="0"/>
              <a:t>Encourages self-correction</a:t>
            </a:r>
          </a:p>
          <a:p>
            <a:r>
              <a:rPr lang="en-US" dirty="0"/>
              <a:t>Can increase students' awareness of language</a:t>
            </a:r>
          </a:p>
          <a:p>
            <a:r>
              <a:rPr lang="en-US" dirty="0"/>
              <a:t>Reduces teacher domination of classroom interaction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/>
              <a:t>Challenges</a:t>
            </a:r>
            <a:endParaRPr lang="en-US" dirty="0"/>
          </a:p>
          <a:p>
            <a:r>
              <a:rPr lang="en-US" dirty="0"/>
              <a:t>The method can be difficult for inexperienced teachers</a:t>
            </a:r>
          </a:p>
          <a:p>
            <a:r>
              <a:rPr lang="en-US" dirty="0"/>
              <a:t>Students may initially feel uncomfortable with teacher silence</a:t>
            </a:r>
          </a:p>
          <a:p>
            <a:r>
              <a:rPr lang="en-US" dirty="0"/>
              <a:t>Some learners may want more direct explanation</a:t>
            </a:r>
          </a:p>
          <a:p>
            <a:r>
              <a:rPr lang="en-US" dirty="0"/>
              <a:t>Materials such as rods and sound-color charts require preparation</a:t>
            </a:r>
          </a:p>
          <a:p>
            <a:r>
              <a:rPr lang="en-US" dirty="0"/>
              <a:t>It may be difficult to use effectively with very large classes</a:t>
            </a:r>
          </a:p>
          <a:p>
            <a:r>
              <a:rPr lang="en-US" dirty="0"/>
              <a:t>Abstract language can sometimes be difficult to represent physically</a:t>
            </a:r>
          </a:p>
          <a:p>
            <a:endParaRPr lang="en-US" dirty="0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smtClean="0">
                <a:ln>
                  <a:noFill/>
                </a:ln>
                <a:solidFill>
                  <a:srgbClr val="0D0D0D"/>
                </a:solidFill>
                <a:effectLst/>
                <a:latin typeface="-apple-system-body"/>
              </a:rPr>
              <a:t>Reduces teacher domination of classroom interaction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smtClean="0">
                <a:ln>
                  <a:noFill/>
                </a:ln>
                <a:solidFill>
                  <a:srgbClr val="0D0D0D"/>
                </a:solidFill>
                <a:effectLst/>
                <a:latin typeface="-apple-system-body"/>
              </a:rPr>
              <a:t>Challenges</a:t>
            </a:r>
            <a:endParaRPr kumimoji="0" lang="en-US" alt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smtClean="0">
                <a:ln>
                  <a:noFill/>
                </a:ln>
                <a:solidFill>
                  <a:srgbClr val="0D0D0D"/>
                </a:solidFill>
                <a:effectLst/>
                <a:latin typeface="-apple-system-body"/>
              </a:rPr>
              <a:t>The method can be difficult for inexperienced teachers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smtClean="0">
                <a:ln>
                  <a:noFill/>
                </a:ln>
                <a:solidFill>
                  <a:srgbClr val="0D0D0D"/>
                </a:solidFill>
                <a:effectLst/>
                <a:latin typeface="-apple-system-body"/>
              </a:rPr>
              <a:t>Students may initially feel uncomfortable with teacher silence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smtClean="0">
                <a:ln>
                  <a:noFill/>
                </a:ln>
                <a:solidFill>
                  <a:srgbClr val="0D0D0D"/>
                </a:solidFill>
                <a:effectLst/>
                <a:latin typeface="-apple-system-body"/>
              </a:rPr>
              <a:t>Some learners may want more direct explanation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smtClean="0">
                <a:ln>
                  <a:noFill/>
                </a:ln>
                <a:solidFill>
                  <a:srgbClr val="0D0D0D"/>
                </a:solidFill>
                <a:effectLst/>
                <a:latin typeface="-apple-system-body"/>
              </a:rPr>
              <a:t>Materials such as rods and sound-color charts require preparation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smtClean="0">
                <a:ln>
                  <a:noFill/>
                </a:ln>
                <a:solidFill>
                  <a:srgbClr val="0D0D0D"/>
                </a:solidFill>
                <a:effectLst/>
                <a:latin typeface="-apple-system-body"/>
              </a:rPr>
              <a:t>It may be difficult to use effectively with very large classes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smtClean="0">
                <a:ln>
                  <a:noFill/>
                </a:ln>
                <a:solidFill>
                  <a:srgbClr val="0D0D0D"/>
                </a:solidFill>
                <a:effectLst/>
                <a:latin typeface="-apple-system-body"/>
              </a:rPr>
              <a:t>Abstract language can sometimes be difficult to represent physically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0" y="0"/>
            <a:ext cx="12192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0" y="15875"/>
            <a:ext cx="12192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smtClean="0">
                <a:ln>
                  <a:noFill/>
                </a:ln>
                <a:solidFill>
                  <a:srgbClr val="0D0D0D"/>
                </a:solidFill>
                <a:effectLst/>
                <a:latin typeface="-apple-system-body"/>
              </a:rPr>
              <a:t>Slide 10 — Conclusion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1" i="0" u="none" strike="noStrike" cap="none" normalizeH="0" baseline="0" smtClean="0">
              <a:ln>
                <a:noFill/>
              </a:ln>
              <a:solidFill>
                <a:srgbClr val="0D0D0D"/>
              </a:solidFill>
              <a:effectLst/>
              <a:latin typeface="-apple-system-body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smtClean="0">
                <a:ln>
                  <a:noFill/>
                </a:ln>
                <a:solidFill>
                  <a:srgbClr val="0D0D0D"/>
                </a:solidFill>
                <a:effectLst/>
                <a:latin typeface="-apple-system-body"/>
              </a:rPr>
              <a:t>The Silent Way in Summary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52400" y="15240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smtClean="0">
                <a:ln>
                  <a:noFill/>
                </a:ln>
                <a:solidFill>
                  <a:srgbClr val="0D0D0D"/>
                </a:solidFill>
                <a:effectLst/>
                <a:latin typeface="-apple-system-body"/>
              </a:rPr>
              <a:t>Reduces teacher domination of classroom interaction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200" b="1" i="0" u="none" strike="noStrike" cap="none" normalizeH="0" baseline="0" smtClean="0">
                <a:ln>
                  <a:noFill/>
                </a:ln>
                <a:solidFill>
                  <a:srgbClr val="0D0D0D"/>
                </a:solidFill>
                <a:effectLst/>
                <a:latin typeface="-apple-system-body"/>
              </a:rPr>
              <a:t>Challenges</a:t>
            </a:r>
            <a:endParaRPr kumimoji="0" lang="en-US" alt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smtClean="0">
                <a:ln>
                  <a:noFill/>
                </a:ln>
                <a:solidFill>
                  <a:srgbClr val="0D0D0D"/>
                </a:solidFill>
                <a:effectLst/>
                <a:latin typeface="-apple-system-body"/>
              </a:rPr>
              <a:t>The method can be difficult for inexperienced teachers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smtClean="0">
                <a:ln>
                  <a:noFill/>
                </a:ln>
                <a:solidFill>
                  <a:srgbClr val="0D0D0D"/>
                </a:solidFill>
                <a:effectLst/>
                <a:latin typeface="-apple-system-body"/>
              </a:rPr>
              <a:t>Students may initially feel uncomfortable with teacher silence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smtClean="0">
                <a:ln>
                  <a:noFill/>
                </a:ln>
                <a:solidFill>
                  <a:srgbClr val="0D0D0D"/>
                </a:solidFill>
                <a:effectLst/>
                <a:latin typeface="-apple-system-body"/>
              </a:rPr>
              <a:t>Some learners may want more direct explanation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smtClean="0">
                <a:ln>
                  <a:noFill/>
                </a:ln>
                <a:solidFill>
                  <a:srgbClr val="0D0D0D"/>
                </a:solidFill>
                <a:effectLst/>
                <a:latin typeface="-apple-system-body"/>
              </a:rPr>
              <a:t>Materials such as rods and sound-color charts require preparation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smtClean="0">
                <a:ln>
                  <a:noFill/>
                </a:ln>
                <a:solidFill>
                  <a:srgbClr val="0D0D0D"/>
                </a:solidFill>
                <a:effectLst/>
                <a:latin typeface="-apple-system-body"/>
              </a:rPr>
              <a:t>It may be difficult to use effectively with very large classes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sz="1200" b="0" i="0" u="none" strike="noStrike" cap="none" normalizeH="0" baseline="0" smtClean="0">
                <a:ln>
                  <a:noFill/>
                </a:ln>
                <a:solidFill>
                  <a:srgbClr val="0D0D0D"/>
                </a:solidFill>
                <a:effectLst/>
                <a:latin typeface="-apple-system-body"/>
              </a:rPr>
              <a:t>Abstract language can sometimes be difficult to represent physically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152400" y="152400"/>
            <a:ext cx="12192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152400" y="168275"/>
            <a:ext cx="12192000" cy="4572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smtClean="0">
                <a:ln>
                  <a:noFill/>
                </a:ln>
                <a:solidFill>
                  <a:srgbClr val="0D0D0D"/>
                </a:solidFill>
                <a:effectLst/>
                <a:latin typeface="-apple-system-body"/>
              </a:rPr>
              <a:t>Slide 10 — Conclusion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400" b="1" i="0" u="none" strike="noStrike" cap="none" normalizeH="0" baseline="0" smtClean="0">
              <a:ln>
                <a:noFill/>
              </a:ln>
              <a:solidFill>
                <a:srgbClr val="0D0D0D"/>
              </a:solidFill>
              <a:effectLst/>
              <a:latin typeface="-apple-system-body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400" b="1" i="0" u="none" strike="noStrike" cap="none" normalizeH="0" baseline="0" smtClean="0">
                <a:ln>
                  <a:noFill/>
                </a:ln>
                <a:solidFill>
                  <a:srgbClr val="0D0D0D"/>
                </a:solidFill>
                <a:effectLst/>
                <a:latin typeface="-apple-system-body"/>
              </a:rPr>
              <a:t>The Silent Way in Summary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06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B050"/>
                </a:solidFill>
              </a:rPr>
              <a:t>Discussion Question:</a:t>
            </a:r>
            <a:r>
              <a:rPr lang="en-US" dirty="0">
                <a:solidFill>
                  <a:srgbClr val="00B050"/>
                </a:solidFill>
              </a:rPr>
              <a:t/>
            </a:r>
            <a:br>
              <a:rPr lang="en-US" dirty="0">
                <a:solidFill>
                  <a:srgbClr val="00B050"/>
                </a:solidFill>
              </a:rPr>
            </a:br>
            <a:endParaRPr lang="en-US" b="1" dirty="0">
              <a:solidFill>
                <a:srgbClr val="00B05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5400" i="1" dirty="0">
                <a:solidFill>
                  <a:srgbClr val="FF0000"/>
                </a:solidFill>
              </a:rPr>
              <a:t>Why might teacher silence encourage students to become more independent language learners?</a:t>
            </a:r>
            <a:endParaRPr lang="en-US" sz="5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848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8408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Academic Literature 16x9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F03431380.potx" id="{B573BD99-E105-4D2A-964B-B901A176567A}" vid="{B1D363B9-18DE-4874-9E2B-FD69B5C6548D}"/>
    </a:ext>
  </a:extLst>
</a:theme>
</file>

<file path=ppt/theme/theme2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Academic Literature">
      <a:dk1>
        <a:srgbClr val="514843"/>
      </a:dk1>
      <a:lt1>
        <a:srgbClr val="FFFFFF"/>
      </a:lt1>
      <a:dk2>
        <a:srgbClr val="000000"/>
      </a:dk2>
      <a:lt2>
        <a:srgbClr val="FFFFF3"/>
      </a:lt2>
      <a:accent1>
        <a:srgbClr val="514843"/>
      </a:accent1>
      <a:accent2>
        <a:srgbClr val="6D7D66"/>
      </a:accent2>
      <a:accent3>
        <a:srgbClr val="525A6A"/>
      </a:accent3>
      <a:accent4>
        <a:srgbClr val="827266"/>
      </a:accent4>
      <a:accent5>
        <a:srgbClr val="AE9A7E"/>
      </a:accent5>
      <a:accent6>
        <a:srgbClr val="A8A39E"/>
      </a:accent6>
      <a:hlink>
        <a:srgbClr val="59704F"/>
      </a:hlink>
      <a:folHlink>
        <a:srgbClr val="A8A39E"/>
      </a:folHlink>
    </a:clrScheme>
    <a:fontScheme name="Plantagenet Cherokee-Euphemia">
      <a:majorFont>
        <a:latin typeface="Plantagenet Cherokee"/>
        <a:ea typeface=""/>
        <a:cs typeface=""/>
      </a:majorFont>
      <a:minorFont>
        <a:latin typeface="Euphemia"/>
        <a:ea typeface=""/>
        <a:cs typeface=""/>
      </a:minorFont>
    </a:fontScheme>
    <a:fmtScheme name="AcademicLiterature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300000"/>
              </a:schemeClr>
            </a:gs>
            <a:gs pos="100000">
              <a:schemeClr val="phClr">
                <a:tint val="68000"/>
                <a:satMod val="300000"/>
              </a:schemeClr>
            </a:gs>
          </a:gsLst>
          <a:path path="rect">
            <a:fillToRect l="50000" t="50000" r="50000" b="50000"/>
          </a:path>
        </a:gradFill>
        <a:gradFill rotWithShape="1">
          <a:gsLst>
            <a:gs pos="0">
              <a:schemeClr val="phClr">
                <a:shade val="100000"/>
                <a:satMod val="137000"/>
              </a:schemeClr>
            </a:gs>
            <a:gs pos="71000">
              <a:schemeClr val="phClr">
                <a:shade val="98000"/>
                <a:satMod val="137000"/>
              </a:schemeClr>
            </a:gs>
            <a:gs pos="100000">
              <a:schemeClr val="phClr">
                <a:shade val="75000"/>
                <a:satMod val="137000"/>
              </a:schemeClr>
            </a:gs>
          </a:gsLst>
          <a:path path="rect">
            <a:fillToRect l="50000" t="50000" r="50000" b="50000"/>
          </a:path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20000" t="20000" r="20000" b="2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90000"/>
                <a:alpha val="80000"/>
                <a:satMod val="200000"/>
              </a:schemeClr>
            </a:gs>
          </a:gsLst>
          <a:path path="rect">
            <a:fillToRect l="5000" t="5000" r="5000" b="5000"/>
          </a:path>
        </a:gradFill>
      </a:bgFillStyleLst>
    </a:fmtScheme>
  </a:themeElements>
  <a:objectDefaults>
    <a:lnDef>
      <a:spPr>
        <a:ln>
          <a:solidFill>
            <a:schemeClr val="accent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PDescription xmlns="4873beb7-5857-4685-be1f-d57550cc96cc" xsi:nil="true"/>
    <AssetExpire xmlns="4873beb7-5857-4685-be1f-d57550cc96cc">2029-01-01T08:00:00+00:00</AssetExpire>
    <CampaignTagsTaxHTField0 xmlns="4873beb7-5857-4685-be1f-d57550cc96cc">
      <Terms xmlns="http://schemas.microsoft.com/office/infopath/2007/PartnerControls"/>
    </CampaignTagsTaxHTField0>
    <IntlLangReviewDate xmlns="4873beb7-5857-4685-be1f-d57550cc96cc" xsi:nil="true"/>
    <TPFriendlyName xmlns="4873beb7-5857-4685-be1f-d57550cc96cc" xsi:nil="true"/>
    <IntlLangReview xmlns="4873beb7-5857-4685-be1f-d57550cc96cc">false</IntlLangReview>
    <LocLastLocAttemptVersionLookup xmlns="4873beb7-5857-4685-be1f-d57550cc96cc">855024</LocLastLocAttemptVersionLookup>
    <PolicheckWords xmlns="4873beb7-5857-4685-be1f-d57550cc96cc" xsi:nil="true"/>
    <SubmitterId xmlns="4873beb7-5857-4685-be1f-d57550cc96cc" xsi:nil="true"/>
    <AcquiredFrom xmlns="4873beb7-5857-4685-be1f-d57550cc96cc">Internal MS</AcquiredFrom>
    <EditorialStatus xmlns="4873beb7-5857-4685-be1f-d57550cc96cc">Complete</EditorialStatus>
    <Markets xmlns="4873beb7-5857-4685-be1f-d57550cc96cc"/>
    <OriginAsset xmlns="4873beb7-5857-4685-be1f-d57550cc96cc" xsi:nil="true"/>
    <AssetStart xmlns="4873beb7-5857-4685-be1f-d57550cc96cc">2012-08-31T08:50:00+00:00</AssetStart>
    <FriendlyTitle xmlns="4873beb7-5857-4685-be1f-d57550cc96cc" xsi:nil="true"/>
    <MarketSpecific xmlns="4873beb7-5857-4685-be1f-d57550cc96cc">false</MarketSpecific>
    <TPNamespace xmlns="4873beb7-5857-4685-be1f-d57550cc96cc" xsi:nil="true"/>
    <PublishStatusLookup xmlns="4873beb7-5857-4685-be1f-d57550cc96cc">
      <Value>1616423</Value>
    </PublishStatusLookup>
    <APAuthor xmlns="4873beb7-5857-4685-be1f-d57550cc96cc">
      <UserInfo>
        <DisplayName>REDMOND\kristaa</DisplayName>
        <AccountId>136</AccountId>
        <AccountType/>
      </UserInfo>
    </APAuthor>
    <TPCommandLine xmlns="4873beb7-5857-4685-be1f-d57550cc96cc" xsi:nil="true"/>
    <IntlLangReviewer xmlns="4873beb7-5857-4685-be1f-d57550cc96cc" xsi:nil="true"/>
    <OpenTemplate xmlns="4873beb7-5857-4685-be1f-d57550cc96cc">true</OpenTemplate>
    <CSXSubmissionDate xmlns="4873beb7-5857-4685-be1f-d57550cc96cc" xsi:nil="true"/>
    <TaxCatchAll xmlns="4873beb7-5857-4685-be1f-d57550cc96cc"/>
    <Manager xmlns="4873beb7-5857-4685-be1f-d57550cc96cc" xsi:nil="true"/>
    <NumericId xmlns="4873beb7-5857-4685-be1f-d57550cc96cc" xsi:nil="true"/>
    <ParentAssetId xmlns="4873beb7-5857-4685-be1f-d57550cc96cc" xsi:nil="true"/>
    <OriginalSourceMarket xmlns="4873beb7-5857-4685-be1f-d57550cc96cc" xsi:nil="true"/>
    <ApprovalStatus xmlns="4873beb7-5857-4685-be1f-d57550cc96cc">InProgress</ApprovalStatus>
    <TPComponent xmlns="4873beb7-5857-4685-be1f-d57550cc96cc" xsi:nil="true"/>
    <EditorialTags xmlns="4873beb7-5857-4685-be1f-d57550cc96cc" xsi:nil="true"/>
    <TPExecutable xmlns="4873beb7-5857-4685-be1f-d57550cc96cc" xsi:nil="true"/>
    <TPLaunchHelpLink xmlns="4873beb7-5857-4685-be1f-d57550cc96cc" xsi:nil="true"/>
    <LocComments xmlns="4873beb7-5857-4685-be1f-d57550cc96cc" xsi:nil="true"/>
    <LocRecommendedHandoff xmlns="4873beb7-5857-4685-be1f-d57550cc96cc" xsi:nil="true"/>
    <SourceTitle xmlns="4873beb7-5857-4685-be1f-d57550cc96cc" xsi:nil="true"/>
    <CSXUpdate xmlns="4873beb7-5857-4685-be1f-d57550cc96cc">false</CSXUpdate>
    <IntlLocPriority xmlns="4873beb7-5857-4685-be1f-d57550cc96cc" xsi:nil="true"/>
    <UAProjectedTotalWords xmlns="4873beb7-5857-4685-be1f-d57550cc96cc" xsi:nil="true"/>
    <AssetType xmlns="4873beb7-5857-4685-be1f-d57550cc96cc">TP</AssetType>
    <MachineTranslated xmlns="4873beb7-5857-4685-be1f-d57550cc96cc">false</MachineTranslated>
    <OutputCachingOn xmlns="4873beb7-5857-4685-be1f-d57550cc96cc">false</OutputCachingOn>
    <TemplateStatus xmlns="4873beb7-5857-4685-be1f-d57550cc96cc">Complete</TemplateStatus>
    <IsSearchable xmlns="4873beb7-5857-4685-be1f-d57550cc96cc">true</IsSearchable>
    <ContentItem xmlns="4873beb7-5857-4685-be1f-d57550cc96cc" xsi:nil="true"/>
    <HandoffToMSDN xmlns="4873beb7-5857-4685-be1f-d57550cc96cc" xsi:nil="true"/>
    <ShowIn xmlns="4873beb7-5857-4685-be1f-d57550cc96cc">Show everywhere</ShowIn>
    <ThumbnailAssetId xmlns="4873beb7-5857-4685-be1f-d57550cc96cc" xsi:nil="true"/>
    <UALocComments xmlns="4873beb7-5857-4685-be1f-d57550cc96cc" xsi:nil="true"/>
    <UALocRecommendation xmlns="4873beb7-5857-4685-be1f-d57550cc96cc">Localize</UALocRecommendation>
    <LastModifiedDateTime xmlns="4873beb7-5857-4685-be1f-d57550cc96cc" xsi:nil="true"/>
    <LegacyData xmlns="4873beb7-5857-4685-be1f-d57550cc96cc" xsi:nil="true"/>
    <LocManualTestRequired xmlns="4873beb7-5857-4685-be1f-d57550cc96cc">false</LocManualTestRequired>
    <LocMarketGroupTiers2 xmlns="4873beb7-5857-4685-be1f-d57550cc96cc" xsi:nil="true"/>
    <ClipArtFilename xmlns="4873beb7-5857-4685-be1f-d57550cc96cc" xsi:nil="true"/>
    <TPApplication xmlns="4873beb7-5857-4685-be1f-d57550cc96cc" xsi:nil="true"/>
    <CSXHash xmlns="4873beb7-5857-4685-be1f-d57550cc96cc" xsi:nil="true"/>
    <DirectSourceMarket xmlns="4873beb7-5857-4685-be1f-d57550cc96cc" xsi:nil="true"/>
    <PrimaryImageGen xmlns="4873beb7-5857-4685-be1f-d57550cc96cc">true</PrimaryImageGen>
    <PlannedPubDate xmlns="4873beb7-5857-4685-be1f-d57550cc96cc" xsi:nil="true"/>
    <CSXSubmissionMarket xmlns="4873beb7-5857-4685-be1f-d57550cc96cc" xsi:nil="true"/>
    <Downloads xmlns="4873beb7-5857-4685-be1f-d57550cc96cc">0</Downloads>
    <ArtSampleDocs xmlns="4873beb7-5857-4685-be1f-d57550cc96cc" xsi:nil="true"/>
    <TrustLevel xmlns="4873beb7-5857-4685-be1f-d57550cc96cc">1 Microsoft Managed Content</TrustLevel>
    <BlockPublish xmlns="4873beb7-5857-4685-be1f-d57550cc96cc">false</BlockPublish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BusinessGroup xmlns="4873beb7-5857-4685-be1f-d57550cc96cc" xsi:nil="true"/>
    <Providers xmlns="4873beb7-5857-4685-be1f-d57550cc96cc" xsi:nil="true"/>
    <TemplateTemplateType xmlns="4873beb7-5857-4685-be1f-d57550cc96cc">PowerPoint Presentation Template</TemplateTemplateType>
    <TimesCloned xmlns="4873beb7-5857-4685-be1f-d57550cc96cc" xsi:nil="true"/>
    <TPAppVersion xmlns="4873beb7-5857-4685-be1f-d57550cc96cc" xsi:nil="true"/>
    <VoteCount xmlns="4873beb7-5857-4685-be1f-d57550cc96cc" xsi:nil="true"/>
    <AverageRating xmlns="4873beb7-5857-4685-be1f-d57550cc96cc" xsi:nil="true"/>
    <FeatureTagsTaxHTField0 xmlns="4873beb7-5857-4685-be1f-d57550cc96cc">
      <Terms xmlns="http://schemas.microsoft.com/office/infopath/2007/PartnerControls"/>
    </FeatureTagsTaxHTField0>
    <Provider xmlns="4873beb7-5857-4685-be1f-d57550cc96cc" xsi:nil="true"/>
    <UACurrentWords xmlns="4873beb7-5857-4685-be1f-d57550cc96cc" xsi:nil="true"/>
    <AssetId xmlns="4873beb7-5857-4685-be1f-d57550cc96cc">TP103431361</AssetId>
    <TPClientViewer xmlns="4873beb7-5857-4685-be1f-d57550cc96cc" xsi:nil="true"/>
    <DSATActionTaken xmlns="4873beb7-5857-4685-be1f-d57550cc96cc" xsi:nil="true"/>
    <APEditor xmlns="4873beb7-5857-4685-be1f-d57550cc96cc">
      <UserInfo>
        <DisplayName/>
        <AccountId xsi:nil="true"/>
        <AccountType/>
      </UserInfo>
    </APEditor>
    <TPInstallLocation xmlns="4873beb7-5857-4685-be1f-d57550cc96cc" xsi:nil="true"/>
    <OOCacheId xmlns="4873beb7-5857-4685-be1f-d57550cc96cc" xsi:nil="true"/>
    <IsDeleted xmlns="4873beb7-5857-4685-be1f-d57550cc96cc">false</IsDeleted>
    <PublishTargets xmlns="4873beb7-5857-4685-be1f-d57550cc96cc">OfficeOnlineVNext</PublishTargets>
    <ApprovalLog xmlns="4873beb7-5857-4685-be1f-d57550cc96cc" xsi:nil="true"/>
    <BugNumber xmlns="4873beb7-5857-4685-be1f-d57550cc96cc" xsi:nil="true"/>
    <CrawlForDependencies xmlns="4873beb7-5857-4685-be1f-d57550cc96cc">false</CrawlForDependencies>
    <InternalTagsTaxHTField0 xmlns="4873beb7-5857-4685-be1f-d57550cc96cc">
      <Terms xmlns="http://schemas.microsoft.com/office/infopath/2007/PartnerControls"/>
    </InternalTagsTaxHTField0>
    <LastHandOff xmlns="4873beb7-5857-4685-be1f-d57550cc96cc" xsi:nil="true"/>
    <Milestone xmlns="4873beb7-5857-4685-be1f-d57550cc96cc" xsi:nil="true"/>
    <OriginalRelease xmlns="4873beb7-5857-4685-be1f-d57550cc96cc">15</OriginalRelease>
    <RecommendationsModifier xmlns="4873beb7-5857-4685-be1f-d57550cc96cc" xsi:nil="true"/>
    <ScenarioTagsTaxHTField0 xmlns="4873beb7-5857-4685-be1f-d57550cc96cc">
      <Terms xmlns="http://schemas.microsoft.com/office/infopath/2007/PartnerControls"/>
    </ScenarioTagsTaxHTField0>
    <UANotes xmlns="4873beb7-5857-4685-be1f-d57550cc96c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61E720F-F05D-4536-9C34-0CFCED65D3B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CDDBB83-77C1-4099-A0AA-289882E745E2}">
  <ds:schemaRefs>
    <ds:schemaRef ds:uri="http://purl.org/dc/elements/1.1/"/>
    <ds:schemaRef ds:uri="http://schemas.microsoft.com/office/2006/metadata/properties"/>
    <ds:schemaRef ds:uri="4873beb7-5857-4685-be1f-d57550cc96cc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28C8B9CA-0273-4370-889A-FC05DA5C2FA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Academic presentation, pinstripe and ribbon design (widescreen)</Template>
  <TotalTime>71</TotalTime>
  <Words>658</Words>
  <Application>Microsoft Office PowerPoint</Application>
  <PresentationFormat>Widescreen</PresentationFormat>
  <Paragraphs>111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-apple-system-body</vt:lpstr>
      <vt:lpstr>Arial</vt:lpstr>
      <vt:lpstr>Euphemia</vt:lpstr>
      <vt:lpstr>Plantagenet Cherokee</vt:lpstr>
      <vt:lpstr>Times New Roman</vt:lpstr>
      <vt:lpstr>Wingdings</vt:lpstr>
      <vt:lpstr>Academic Literature 16x9</vt:lpstr>
      <vt:lpstr>The Silent Way  </vt:lpstr>
      <vt:lpstr>The Silent Way</vt:lpstr>
      <vt:lpstr>What Is the Silent Way?</vt:lpstr>
      <vt:lpstr>Goals of the Silent Way</vt:lpstr>
      <vt:lpstr>Principles of the Silent Way </vt:lpstr>
      <vt:lpstr>The Role of the Teacher </vt:lpstr>
      <vt:lpstr>The Role of the Students </vt:lpstr>
      <vt:lpstr>Materials Used in the Silent Way </vt:lpstr>
      <vt:lpstr>Advantages and Challenges </vt:lpstr>
      <vt:lpstr>Discussion Question: </vt:lpstr>
      <vt:lpstr>PowerPoint Presentation</vt:lpstr>
    </vt:vector>
  </TitlesOfParts>
  <Company>SACC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Audio-Lingual Method</dc:title>
  <dc:creator>Nargis Aljamour</dc:creator>
  <cp:lastModifiedBy>Nargis Aljamour</cp:lastModifiedBy>
  <cp:revision>12</cp:revision>
  <dcterms:created xsi:type="dcterms:W3CDTF">2026-09-23T18:38:11Z</dcterms:created>
  <dcterms:modified xsi:type="dcterms:W3CDTF">2026-09-26T10:34:43Z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0x0101006EDDDB5EE6D98C44930B742096920B300400F5B6D36B3EF94B4E9A635CDF2A18F5B8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