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60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77024" y="2882106"/>
            <a:ext cx="6704039" cy="1065703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Desuggestopedia</a:t>
            </a:r>
            <a:br>
              <a:rPr lang="en-US" sz="3200" b="1" dirty="0">
                <a:solidFill>
                  <a:srgbClr val="C00000"/>
                </a:solidFill>
              </a:rPr>
            </a:b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4911" y="3642610"/>
            <a:ext cx="6071017" cy="18247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</a:t>
            </a:r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Narjis Abdul-</a:t>
            </a:r>
            <a:r>
              <a:rPr lang="en-US" b="1" dirty="0" err="1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kareem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Ismael</a:t>
            </a:r>
            <a: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Diyala\ college of human science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English 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English language teaching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by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Georgi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Lozanov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Originally associated with the name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Suggestopedia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Focuses on removing psychological barriers to language learning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Creates a relaxed and comfortable learning environment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music, art, classroom atmosphere, and positive suggestion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Desuggestopedia</a:t>
            </a:r>
            <a:br>
              <a:rPr lang="en-US" b="1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What Is </a:t>
            </a:r>
            <a:r>
              <a:rPr lang="en-US" b="1" dirty="0" smtClean="0"/>
              <a:t>Desuggestopedia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873" y="1600200"/>
            <a:ext cx="6985416" cy="525780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may have psychological barriers that affect learning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relaxed classroom can help students learn more effectively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feel confident and comfortable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Music and a pleasant environment are important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can involve both conscious and less-conscious processes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creates a supportive and positive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atmosphere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4" b="2604"/>
          <a:stretch>
            <a:fillRect/>
          </a:stretch>
        </p:blipFill>
        <p:spPr>
          <a:xfrm>
            <a:off x="7180288" y="1570219"/>
            <a:ext cx="4736891" cy="5010463"/>
          </a:xfr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Goals of Desuggestopedia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earn a large amount of language material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Communicate in the target language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 anxiety and fear of making mistakes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confidence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vocabulary and speaking ability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Participate in an enjoyable learning environment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language naturally and creatively</a:t>
            </a:r>
          </a:p>
        </p:txBody>
      </p:sp>
    </p:spTree>
    <p:extLst>
      <p:ext uri="{BB962C8B-B14F-4D97-AF65-F5344CB8AC3E}">
        <p14:creationId xmlns:p14="http://schemas.microsoft.com/office/powerpoint/2010/main" val="290816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Principles of Desuggestopedia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should take place in a relaxed atmosphere</a:t>
            </a:r>
          </a:p>
          <a:p>
            <a:r>
              <a:rPr lang="en-US" dirty="0"/>
              <a:t>Students should feel secure and confident</a:t>
            </a:r>
          </a:p>
          <a:p>
            <a:r>
              <a:rPr lang="en-US" dirty="0"/>
              <a:t>Positive suggestion can support learning</a:t>
            </a:r>
          </a:p>
          <a:p>
            <a:r>
              <a:rPr lang="en-US" dirty="0"/>
              <a:t>Music can contribute to the learning environment</a:t>
            </a:r>
          </a:p>
          <a:p>
            <a:r>
              <a:rPr lang="en-US" dirty="0"/>
              <a:t>The classroom should be comfortable and attractive</a:t>
            </a:r>
          </a:p>
          <a:p>
            <a:r>
              <a:rPr lang="en-US" dirty="0"/>
              <a:t>Communication is important</a:t>
            </a:r>
          </a:p>
          <a:p>
            <a:r>
              <a:rPr lang="en-US" dirty="0"/>
              <a:t>Students learn through meaningful and interesting activities</a:t>
            </a:r>
          </a:p>
          <a:p>
            <a:r>
              <a:rPr lang="en-US" dirty="0"/>
              <a:t>Mistakes are not treated as something that should create fear</a:t>
            </a:r>
          </a:p>
          <a:p>
            <a:r>
              <a:rPr lang="en-US" dirty="0"/>
              <a:t>Both conscious and less-conscious learning processes are </a:t>
            </a:r>
            <a:r>
              <a:rPr lang="en-US" dirty="0" smtClean="0"/>
              <a:t>considered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1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Role of the Teacher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Creates a comfortable and supportive classroom</a:t>
            </a:r>
          </a:p>
          <a:p>
            <a:r>
              <a:rPr lang="en-US" dirty="0"/>
              <a:t>Builds students' confidence</a:t>
            </a:r>
          </a:p>
          <a:p>
            <a:r>
              <a:rPr lang="en-US" dirty="0"/>
              <a:t>Presents language enthusiastically</a:t>
            </a:r>
          </a:p>
          <a:p>
            <a:r>
              <a:rPr lang="en-US" dirty="0"/>
              <a:t>Uses music and appropriate classroom activities</a:t>
            </a:r>
          </a:p>
          <a:p>
            <a:r>
              <a:rPr lang="en-US" dirty="0"/>
              <a:t>Provides positive encouragement</a:t>
            </a:r>
          </a:p>
          <a:p>
            <a:r>
              <a:rPr lang="en-US" dirty="0"/>
              <a:t>Maintains a friendly relationship with students</a:t>
            </a:r>
          </a:p>
          <a:p>
            <a:r>
              <a:rPr lang="en-US" dirty="0"/>
              <a:t>Acts as a model for communication</a:t>
            </a:r>
          </a:p>
          <a:p>
            <a:r>
              <a:rPr lang="en-US" dirty="0"/>
              <a:t>Helps students overcome negative expectations about learning</a:t>
            </a:r>
          </a:p>
          <a:p>
            <a:r>
              <a:rPr lang="en-US" b="1" dirty="0"/>
              <a:t>The teacher's attitude is an important part of the method</a:t>
            </a:r>
            <a:r>
              <a:rPr lang="en-US" b="1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98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Role of the Students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Participate actively in classroom activities</a:t>
            </a:r>
          </a:p>
          <a:p>
            <a:r>
              <a:rPr lang="en-US" dirty="0"/>
              <a:t>Listen and communicate in the target language</a:t>
            </a:r>
          </a:p>
          <a:p>
            <a:r>
              <a:rPr lang="en-US" dirty="0"/>
              <a:t>Become comfortable using the language</a:t>
            </a:r>
          </a:p>
          <a:p>
            <a:r>
              <a:rPr lang="en-US" dirty="0"/>
              <a:t>Take part in role-plays and conversations</a:t>
            </a:r>
          </a:p>
          <a:p>
            <a:r>
              <a:rPr lang="en-US" dirty="0"/>
              <a:t>Read and interact with texts</a:t>
            </a:r>
          </a:p>
          <a:p>
            <a:r>
              <a:rPr lang="en-US" dirty="0"/>
              <a:t>Avoid excessive fear of making mistakes</a:t>
            </a:r>
          </a:p>
          <a:p>
            <a:r>
              <a:rPr lang="en-US" dirty="0"/>
              <a:t>Respond positively to classroom activities</a:t>
            </a:r>
          </a:p>
          <a:p>
            <a:r>
              <a:rPr lang="en-US" dirty="0"/>
              <a:t>Develop confidence in their ability to learn</a:t>
            </a:r>
          </a:p>
          <a:p>
            <a:r>
              <a:rPr lang="en-US" dirty="0"/>
              <a:t>The goal is to create learners who are </a:t>
            </a:r>
            <a:r>
              <a:rPr lang="en-US" b="1" dirty="0"/>
              <a:t>relaxed, confident, and willing to communicate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06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Classroom Environment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Comfortable seating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Attractive decorations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Posters or displays containing language information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 or classical music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pleasant and relaxed atmosphere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 that encourage students to feel comfortable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40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Major Techniques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Peripheral learning: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Language information is displayed around the classroom so students can absorb it indirectly.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Positive suggestion: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teacher creates confidence and reduces students' fear of failure.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Concert sessions: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Language texts are presented while music is used to create a particular atmosphere.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 play: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Students act out situations using the target language.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Games: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Games make practice enjoyable and reduce tension.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Songs and music: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Music is used to support the learning experience.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aloud: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Students practice language through expressive reading.</a:t>
            </a:r>
          </a:p>
          <a:p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26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Advantages and Challenges</a:t>
            </a:r>
            <a:br>
              <a:rPr lang="en-US" b="1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Advantages</a:t>
            </a:r>
            <a:endParaRPr lang="en-US" dirty="0"/>
          </a:p>
          <a:p>
            <a:r>
              <a:rPr lang="en-US" dirty="0"/>
              <a:t>Creates a relaxed learning environment</a:t>
            </a:r>
          </a:p>
          <a:p>
            <a:r>
              <a:rPr lang="en-US" dirty="0"/>
              <a:t>Can reduce students' anxiety</a:t>
            </a:r>
          </a:p>
          <a:p>
            <a:r>
              <a:rPr lang="en-US" dirty="0"/>
              <a:t>Encourages confidence</a:t>
            </a:r>
          </a:p>
          <a:p>
            <a:r>
              <a:rPr lang="en-US" dirty="0"/>
              <a:t>Makes language learning enjoyable</a:t>
            </a:r>
          </a:p>
          <a:p>
            <a:r>
              <a:rPr lang="en-US" dirty="0"/>
              <a:t>Provides opportunities for communication</a:t>
            </a:r>
          </a:p>
          <a:p>
            <a:r>
              <a:rPr lang="en-US" dirty="0"/>
              <a:t>Uses varied activities and materials</a:t>
            </a:r>
          </a:p>
          <a:p>
            <a:r>
              <a:rPr lang="en-US" dirty="0"/>
              <a:t>Can make students more willing to participate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Challenges</a:t>
            </a:r>
            <a:endParaRPr lang="en-US" dirty="0"/>
          </a:p>
          <a:p>
            <a:r>
              <a:rPr lang="en-US" dirty="0"/>
              <a:t>Requires a suitable classroom environment</a:t>
            </a:r>
          </a:p>
          <a:p>
            <a:r>
              <a:rPr lang="en-US" dirty="0"/>
              <a:t>Some students may feel uncomfortable with unusual activities</a:t>
            </a:r>
          </a:p>
          <a:p>
            <a:r>
              <a:rPr lang="en-US" dirty="0"/>
              <a:t>Music and relaxation techniques may not work equally well for everyone</a:t>
            </a:r>
          </a:p>
          <a:p>
            <a:r>
              <a:rPr lang="en-US" dirty="0"/>
              <a:t>Teachers need training and confidence to use the method effectively</a:t>
            </a:r>
          </a:p>
          <a:p>
            <a:r>
              <a:rPr lang="en-US" dirty="0"/>
              <a:t>Some techniques may be difficult in large classes</a:t>
            </a:r>
          </a:p>
          <a:p>
            <a:r>
              <a:rPr lang="en-US" dirty="0"/>
              <a:t>The approach can require considerable preparation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7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can a teacher create a classroom environment that reduces students' anxiety about learning a foreign language?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54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85</TotalTime>
  <Words>584</Words>
  <Application>Microsoft Office PowerPoint</Application>
  <PresentationFormat>Widescreen</PresentationFormat>
  <Paragraphs>89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Euphemia</vt:lpstr>
      <vt:lpstr>Plantagenet Cherokee</vt:lpstr>
      <vt:lpstr>Times New Roman</vt:lpstr>
      <vt:lpstr>Wingdings</vt:lpstr>
      <vt:lpstr>Academic Literature 16x9</vt:lpstr>
      <vt:lpstr>Desuggestopedia </vt:lpstr>
      <vt:lpstr>Desuggestopedia </vt:lpstr>
      <vt:lpstr>What Is Desuggestopedia?</vt:lpstr>
      <vt:lpstr>Goals of Desuggestopedia </vt:lpstr>
      <vt:lpstr>Principles of Desuggestopedia </vt:lpstr>
      <vt:lpstr>The Role of the Teacher </vt:lpstr>
      <vt:lpstr>The Role of the Students </vt:lpstr>
      <vt:lpstr>The Classroom Environment </vt:lpstr>
      <vt:lpstr>Major Techniques </vt:lpstr>
      <vt:lpstr>Advantages and Challenges 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Audio-Lingual Method</dc:title>
  <dc:creator>Nargis Aljamour</dc:creator>
  <cp:lastModifiedBy>Nargis Aljamour</cp:lastModifiedBy>
  <cp:revision>14</cp:revision>
  <dcterms:created xsi:type="dcterms:W3CDTF">2026-09-23T18:38:11Z</dcterms:created>
  <dcterms:modified xsi:type="dcterms:W3CDTF">2026-09-26T10:51:40Z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