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57" r:id="rId6"/>
    <p:sldId id="266" r:id="rId7"/>
    <p:sldId id="268" r:id="rId8"/>
    <p:sldId id="269" r:id="rId9"/>
    <p:sldId id="270" r:id="rId10"/>
    <p:sldId id="271" r:id="rId11"/>
    <p:sldId id="273" r:id="rId12"/>
    <p:sldId id="274" r:id="rId13"/>
    <p:sldId id="275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 showGuides="1">
      <p:cViewPr varScale="1">
        <p:scale>
          <a:sx n="51" d="100"/>
          <a:sy n="51" d="100"/>
        </p:scale>
        <p:origin x="600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197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EAAF3-9831-450B-8D59-2C09DB96C8FC}" type="datetimeFigureOut">
              <a:rPr lang="en-US"/>
              <a:t>9/26/2026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0CD79-FC16-4410-AB61-17F26E6D3BC8}" type="datetimeFigureOut">
              <a:rPr lang="en-US"/>
              <a:t>9/26/2026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lang="en-US" i="1" dirty="0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4" name="Group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277024" y="2576907"/>
            <a:ext cx="6704039" cy="1065703"/>
          </a:xfrm>
        </p:spPr>
        <p:txBody>
          <a:bodyPr anchor="ctr">
            <a:noAutofit/>
          </a:bodyPr>
          <a:lstStyle/>
          <a:p>
            <a:pPr algn="ctr"/>
            <a:r>
              <a:rPr lang="en-US" sz="3200" b="1" dirty="0">
                <a:solidFill>
                  <a:srgbClr val="92D050"/>
                </a:solidFill>
              </a:rPr>
              <a:t>Communicative Language Teaching (</a:t>
            </a:r>
            <a:r>
              <a:rPr lang="en-US" sz="32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CLT</a:t>
            </a:r>
            <a:r>
              <a:rPr lang="en-US" sz="3200" b="1" dirty="0">
                <a:solidFill>
                  <a:srgbClr val="92D050"/>
                </a:solidFill>
              </a:rPr>
              <a:t>)</a:t>
            </a:r>
            <a:r>
              <a:rPr lang="en-US" sz="3200" dirty="0">
                <a:solidFill>
                  <a:srgbClr val="92D050"/>
                </a:solidFill>
              </a:rPr>
              <a:t/>
            </a:r>
            <a:br>
              <a:rPr lang="en-US" sz="3200" dirty="0">
                <a:solidFill>
                  <a:srgbClr val="92D050"/>
                </a:solidFill>
              </a:rPr>
            </a:br>
            <a:r>
              <a:rPr lang="en-US" sz="3200" dirty="0">
                <a:solidFill>
                  <a:srgbClr val="92D050"/>
                </a:solidFill>
              </a:rPr>
              <a:t/>
            </a:r>
            <a:br>
              <a:rPr lang="en-US" sz="3200" dirty="0">
                <a:solidFill>
                  <a:srgbClr val="92D050"/>
                </a:solidFill>
              </a:rPr>
            </a:br>
            <a:endParaRPr lang="en-US" sz="32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34911" y="3642610"/>
            <a:ext cx="6071017" cy="182473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presented </a:t>
            </a:r>
            <a:r>
              <a:rPr lang="en-US" b="1" dirty="0" smtClean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</a:p>
          <a:p>
            <a:pPr algn="ctr"/>
            <a:r>
              <a:rPr lang="en-US" b="1" dirty="0" smtClean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Narjis Abdul-</a:t>
            </a:r>
            <a:r>
              <a:rPr lang="en-US" b="1" dirty="0" err="1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kareem</a:t>
            </a:r>
            <a:r>
              <a:rPr lang="en-US" b="1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Ismael</a:t>
            </a:r>
            <a:r>
              <a:rPr lang="ar-SA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ar-SA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Diyala\ college of human science</a:t>
            </a:r>
            <a:b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Department of English </a:t>
            </a:r>
            <a:b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Third </a:t>
            </a:r>
            <a: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English language teaching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2025-2026</a:t>
            </a:r>
            <a:endParaRPr lang="en-US" dirty="0"/>
          </a:p>
        </p:txBody>
      </p:sp>
      <p:pic>
        <p:nvPicPr>
          <p:cNvPr id="4" name="Picture Placeholder 3" descr="Open book on table, blurred shelves of books in background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Focuses on using language for </a:t>
            </a:r>
            <a:r>
              <a:rPr 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meaningful communication</a:t>
            </a:r>
            <a:endParaRPr lang="en-US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Emphasizes communication rather than only learning grammar rules</a:t>
            </a:r>
          </a:p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 learn by using language in realistic situations</a:t>
            </a:r>
          </a:p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Fluency and meaningful interaction are important</a:t>
            </a:r>
          </a:p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Grammar remains important, but it is taught in connection with communication</a:t>
            </a:r>
          </a:p>
          <a:p>
            <a:endParaRPr lang="en-US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92D050"/>
                </a:solidFill>
              </a:rPr>
              <a:t>Communicative Language Teaching (</a:t>
            </a:r>
            <a:r>
              <a:rPr lang="en-US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CLT</a:t>
            </a:r>
            <a:r>
              <a:rPr lang="en-US" b="1" dirty="0">
                <a:solidFill>
                  <a:srgbClr val="92D050"/>
                </a:solidFill>
              </a:rPr>
              <a:t>)</a:t>
            </a:r>
            <a:r>
              <a:rPr lang="en-US" dirty="0">
                <a:solidFill>
                  <a:srgbClr val="92D050"/>
                </a:solidFill>
              </a:rPr>
              <a:t/>
            </a:r>
            <a:br>
              <a:rPr lang="en-US" dirty="0">
                <a:solidFill>
                  <a:srgbClr val="92D050"/>
                </a:solidFill>
              </a:rPr>
            </a:br>
            <a:endParaRPr lang="en-US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25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</a:t>
            </a:r>
            <a:r>
              <a:rPr lang="en-US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b="1" dirty="0">
                <a:solidFill>
                  <a:srgbClr val="00B050"/>
                </a:solidFill>
              </a:rPr>
              <a:t>Communicative Language Teaching (</a:t>
            </a:r>
            <a:r>
              <a:rPr lang="en-US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CLT</a:t>
            </a:r>
            <a:r>
              <a:rPr lang="en-US" b="1" dirty="0" smtClean="0">
                <a:solidFill>
                  <a:srgbClr val="00B050"/>
                </a:solidFill>
              </a:rPr>
              <a:t>)</a:t>
            </a:r>
            <a:r>
              <a:rPr lang="en-US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873" y="1600200"/>
            <a:ext cx="5066675" cy="52578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Communicate meaningfully</a:t>
            </a:r>
          </a:p>
          <a:p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language in different situations</a:t>
            </a:r>
          </a:p>
          <a:p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Understand and express messages</a:t>
            </a:r>
          </a:p>
          <a:p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Interact with other people</a:t>
            </a:r>
          </a:p>
          <a:p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Choose appropriate language for different contexts</a:t>
            </a:r>
          </a:p>
          <a:p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communication strategies when they do not know an exact word or expression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endParaRPr lang="en-US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81" b="28186"/>
          <a:stretch/>
        </p:blipFill>
        <p:spPr>
          <a:xfrm>
            <a:off x="5539091" y="1600200"/>
            <a:ext cx="6430912" cy="4470816"/>
          </a:xfrm>
        </p:spPr>
      </p:pic>
    </p:spTree>
    <p:extLst>
      <p:ext uri="{BB962C8B-B14F-4D97-AF65-F5344CB8AC3E}">
        <p14:creationId xmlns:p14="http://schemas.microsoft.com/office/powerpoint/2010/main" val="368354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Goals </a:t>
            </a:r>
            <a:r>
              <a:rPr lang="en-US" b="1" i="1" u="sng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b="1" i="1" u="sng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CLT</a:t>
            </a:r>
            <a:r>
              <a:rPr lang="en-US" b="1" i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i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b="1" i="1" u="sng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 </a:t>
            </a:r>
            <a:r>
              <a:rPr lang="en-US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communicative competence</a:t>
            </a:r>
            <a:endParaRPr lang="en-US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Improve speaking and listening</a:t>
            </a:r>
          </a:p>
          <a:p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 reading and writing skills</a:t>
            </a:r>
          </a:p>
          <a:p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Communicate meaning effectively</a:t>
            </a:r>
          </a:p>
          <a:p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language appropriately in different situations</a:t>
            </a:r>
          </a:p>
          <a:p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 fluency and accuracy</a:t>
            </a:r>
          </a:p>
          <a:p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Become confident communicators</a:t>
            </a:r>
          </a:p>
          <a:p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communication strategies</a:t>
            </a:r>
          </a:p>
          <a:p>
            <a:endParaRPr lang="en-US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168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Principles of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4793" y="1600200"/>
            <a:ext cx="10772307" cy="4572000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Language is primarily a tool for communication.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 should involve meaningful messages.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 should have opportunities to interact with one another.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Fluency is important, as well as accuracy.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Classroom activities should resemble real communication when possible.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 learn from using language, not only from studying rules.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Errors can be a natural part of communication and learning.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Different language skills can be integrated.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Context is important when learning language.</a:t>
            </a:r>
          </a:p>
          <a:p>
            <a:endPara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12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Role of the Teacher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Facilitates communication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Creates opportunities for interaction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Provides language support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Organizes pair and group activities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Monitors students' communication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Provides feedback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Helps students develop communication strategies</a:t>
            </a:r>
          </a:p>
          <a:p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Acts as a resource when students need assistance</a:t>
            </a:r>
          </a:p>
        </p:txBody>
      </p:sp>
    </p:spTree>
    <p:extLst>
      <p:ext uri="{BB962C8B-B14F-4D97-AF65-F5344CB8AC3E}">
        <p14:creationId xmlns:p14="http://schemas.microsoft.com/office/powerpoint/2010/main" val="1678986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Role of the Students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Communicate with classmates</a:t>
            </a:r>
          </a:p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 in pairs and groups</a:t>
            </a:r>
          </a:p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Exchange information</a:t>
            </a:r>
          </a:p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Express their own opinions and ideas</a:t>
            </a:r>
          </a:p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Solve problems using language</a:t>
            </a:r>
          </a:p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Negotiate meaning</a:t>
            </a:r>
          </a:p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Take responsibility for their learning</a:t>
            </a:r>
          </a:p>
          <a:p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Practice both fluency and accuracy</a:t>
            </a:r>
          </a:p>
        </p:txBody>
      </p:sp>
    </p:spTree>
    <p:extLst>
      <p:ext uri="{BB962C8B-B14F-4D97-AF65-F5344CB8AC3E}">
        <p14:creationId xmlns:p14="http://schemas.microsoft.com/office/powerpoint/2010/main" val="348306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 Techniques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Authentic materials: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Students work with real-world texts, advertisements, menus, schedules, or other materials.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Scrambled sentences: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Students organize sentences or passages into a logical order.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Language games: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Games encourage meaningful communication.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Picture strip stories: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Students create or tell stories using pictures.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Role play: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Students act out realistic situations.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Information-gap activities: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Students have different information and must communicate to complete a task.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Pair and group work: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Students interact with several classmates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26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Advantages and Challenges</a:t>
            </a:r>
            <a:br>
              <a:rPr lang="en-US" b="1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Advantages</a:t>
            </a:r>
          </a:p>
          <a:p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Provides meaningful communication practice</a:t>
            </a:r>
          </a:p>
          <a:p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Develops fluency</a:t>
            </a:r>
          </a:p>
          <a:p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Encourages student interaction</a:t>
            </a:r>
          </a:p>
          <a:p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Connects classroom learning with real-life communication</a:t>
            </a:r>
          </a:p>
          <a:p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Increases student participation</a:t>
            </a:r>
          </a:p>
          <a:p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Develops communication strategies</a:t>
            </a:r>
          </a:p>
          <a:p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Integrates different language skills</a:t>
            </a:r>
          </a:p>
          <a:p>
            <a:endParaRPr lang="en-US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Challenges</a:t>
            </a:r>
          </a:p>
          <a:p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Classroom management can be more difficult</a:t>
            </a:r>
          </a:p>
          <a:p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 students may make frequent grammatical errors during communication</a:t>
            </a:r>
          </a:p>
          <a:p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 classes can make interaction difficult</a:t>
            </a:r>
          </a:p>
          <a:p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Teachers need to balance fluency and accuracy</a:t>
            </a:r>
          </a:p>
          <a:p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Assessment of communicative ability can be challenging</a:t>
            </a:r>
          </a:p>
          <a:p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 accustomed to traditional teaching may need time to adapt</a:t>
            </a:r>
          </a:p>
          <a:p>
            <a:endParaRPr lang="en-US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78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959370"/>
            <a:ext cx="9982200" cy="521283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the difference between knowing English grammar and being able to communicate effectively in English?</a:t>
            </a:r>
            <a:endParaRPr lang="en-US" sz="6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54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840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3431380.potx" id="{B573BD99-E105-4D2A-964B-B901A176567A}" vid="{B1D363B9-18DE-4874-9E2B-FD69B5C6548D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CDDBB83-77C1-4099-A0AA-289882E745E2}">
  <ds:schemaRefs>
    <ds:schemaRef ds:uri="http://purl.org/dc/elements/1.1/"/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Academic presentation, pinstripe and ribbon design (widescreen)</Template>
  <TotalTime>105</TotalTime>
  <Words>505</Words>
  <Application>Microsoft Office PowerPoint</Application>
  <PresentationFormat>Widescreen</PresentationFormat>
  <Paragraphs>81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Euphemia</vt:lpstr>
      <vt:lpstr>Plantagenet Cherokee</vt:lpstr>
      <vt:lpstr>Times New Roman</vt:lpstr>
      <vt:lpstr>Wingdings</vt:lpstr>
      <vt:lpstr>Academic Literature 16x9</vt:lpstr>
      <vt:lpstr>Communicative Language Teaching (CLT)  </vt:lpstr>
      <vt:lpstr>Communicative Language Teaching (CLT) </vt:lpstr>
      <vt:lpstr>What Is Communicative Language Teaching (CLT)?</vt:lpstr>
      <vt:lpstr>Goals of CLT </vt:lpstr>
      <vt:lpstr>Principles of CLT</vt:lpstr>
      <vt:lpstr>The Role of the Teacher </vt:lpstr>
      <vt:lpstr>The Role of the Students </vt:lpstr>
      <vt:lpstr>Major Techniques </vt:lpstr>
      <vt:lpstr>Advantages and Challenges </vt:lpstr>
      <vt:lpstr>PowerPoint Presentation</vt:lpstr>
      <vt:lpstr>PowerPoint Presentation</vt:lpstr>
    </vt:vector>
  </TitlesOfParts>
  <Company>SACC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Audio-Lingual Method</dc:title>
  <dc:creator>Nargis Aljamour</dc:creator>
  <cp:lastModifiedBy>Nargis Aljamour</cp:lastModifiedBy>
  <cp:revision>18</cp:revision>
  <dcterms:created xsi:type="dcterms:W3CDTF">2026-09-23T18:38:11Z</dcterms:created>
  <dcterms:modified xsi:type="dcterms:W3CDTF">2026-09-26T11:16:16Z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