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66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46" d="100"/>
          <a:sy n="46" d="100"/>
        </p:scale>
        <p:origin x="62" y="14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34911" y="2292094"/>
            <a:ext cx="6704039" cy="1845192"/>
          </a:xfrm>
        </p:spPr>
        <p:txBody>
          <a:bodyPr anchor="ctr"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Audio-Lingual Method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4911" y="3762532"/>
            <a:ext cx="6071017" cy="170481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i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by </a:t>
            </a:r>
            <a:endParaRPr lang="en-US" i="1" dirty="0" smtClean="0">
              <a:solidFill>
                <a:srgbClr val="FF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i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Narjis </a:t>
            </a:r>
            <a:r>
              <a:rPr lang="en-US" i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Abdul-</a:t>
            </a:r>
            <a:r>
              <a:rPr lang="en-US" i="1" dirty="0" err="1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kareem</a:t>
            </a:r>
            <a:r>
              <a:rPr lang="en-US" i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Ismael</a:t>
            </a:r>
            <a:r>
              <a:rPr lang="ar-SA" i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i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Diyala\ college of human science</a:t>
            </a:r>
            <a:br>
              <a:rPr lang="en-US" i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English </a:t>
            </a:r>
            <a:br>
              <a:rPr lang="en-US" i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 </a:t>
            </a:r>
            <a:r>
              <a:rPr lang="en-US" i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English language teaching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Audio-Lingual Method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Developed strongly in the United States during the 1940s and 1950s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Influenced by </a:t>
            </a: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structural linguistics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behaviorist psychology</a:t>
            </a:r>
            <a:endPara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Gives strong emphasis to listening and speaking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is learned through patterns, practice, and repetition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develop habits through intensive oral practice</a:t>
            </a:r>
          </a:p>
          <a:p>
            <a:pPr marL="0" indent="0">
              <a:buNone/>
            </a:pPr>
            <a:endParaRPr lang="en-US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What Is the Audio-Lingual Method?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6053260" cy="4572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 before reading and writing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 and pronunciation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Memorization of dialogues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Repetition and pattern practice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grammatical structures through practice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Developing correct language habits</a:t>
            </a:r>
          </a:p>
          <a:p>
            <a:endPara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" t="328" r="38618" b="-328"/>
          <a:stretch/>
        </p:blipFill>
        <p:spPr>
          <a:xfrm>
            <a:off x="7158160" y="1735110"/>
            <a:ext cx="3927422" cy="4572001"/>
          </a:xfrm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Goals of the Audio-Lingual Method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Communicate in the target language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accurate pronunciation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spoken language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 correct grammatical patterns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automatic language habits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 quickly and accurately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 the structural patterns of the target language</a:t>
            </a:r>
          </a:p>
        </p:txBody>
      </p:sp>
    </p:spTree>
    <p:extLst>
      <p:ext uri="{BB962C8B-B14F-4D97-AF65-F5344CB8AC3E}">
        <p14:creationId xmlns:p14="http://schemas.microsoft.com/office/powerpoint/2010/main" val="5598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Principles of the Audio-Lingual Method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is primarily spoken.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 and speaking come before reading and writing.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learning involves habit formation.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vocabulary and structures are introduced through dialogues.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practice language patterns repeatedly.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Errors should be minimized because they may lead to incorrect habits.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Grammar is taught through examples and patterns rather than long explanations.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teacher provides a model that students imitate.</a:t>
            </a:r>
          </a:p>
          <a:p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9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Role of the Teacher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a correct model of the target language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Presents dialogues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Controls the practice activities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Gives clear instructions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Conducts drills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Corrects errors immediately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Controls the pace of the lesson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reinforcement for correct responses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01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Role of the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Listen carefully</a:t>
            </a:r>
          </a:p>
          <a:p>
            <a:r>
              <a:rPr lang="en-US" dirty="0"/>
              <a:t>Imitate the teacher</a:t>
            </a:r>
          </a:p>
          <a:p>
            <a:r>
              <a:rPr lang="en-US" dirty="0"/>
              <a:t>Memorize dialogues</a:t>
            </a:r>
          </a:p>
          <a:p>
            <a:r>
              <a:rPr lang="en-US" dirty="0"/>
              <a:t>Repeat language patterns</a:t>
            </a:r>
          </a:p>
          <a:p>
            <a:r>
              <a:rPr lang="en-US" dirty="0"/>
              <a:t>Respond quickly to prompts</a:t>
            </a:r>
          </a:p>
          <a:p>
            <a:r>
              <a:rPr lang="en-US" dirty="0"/>
              <a:t>Practice pronunciation</a:t>
            </a:r>
          </a:p>
          <a:p>
            <a:r>
              <a:rPr lang="en-US" dirty="0"/>
              <a:t>Complete drills</a:t>
            </a:r>
          </a:p>
          <a:p>
            <a:r>
              <a:rPr lang="en-US" dirty="0"/>
              <a:t>Avoid unnecessary errors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46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Major Audio-Lingual Techniques</a:t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Dialog memorization:</a:t>
            </a:r>
            <a:r>
              <a:rPr lang="en-US" dirty="0"/>
              <a:t> Students memorize and perform conversations.</a:t>
            </a:r>
          </a:p>
          <a:p>
            <a:r>
              <a:rPr lang="en-US" b="1" dirty="0"/>
              <a:t>Repetition drill:</a:t>
            </a:r>
            <a:r>
              <a:rPr lang="en-US" dirty="0"/>
              <a:t> Students repeat a model provided by the teacher.</a:t>
            </a:r>
          </a:p>
          <a:p>
            <a:r>
              <a:rPr lang="en-US" b="1" dirty="0"/>
              <a:t>Substitution drill:</a:t>
            </a:r>
            <a:r>
              <a:rPr lang="en-US" dirty="0"/>
              <a:t> Students replace one part of a sentence with another word or phrase.</a:t>
            </a:r>
          </a:p>
          <a:p>
            <a:r>
              <a:rPr lang="en-US" b="1" dirty="0"/>
              <a:t>Question-and-answer drill:</a:t>
            </a:r>
            <a:r>
              <a:rPr lang="en-US" dirty="0"/>
              <a:t> Students respond to questions using a specific pattern.</a:t>
            </a:r>
          </a:p>
          <a:p>
            <a:r>
              <a:rPr lang="en-US" b="1" dirty="0"/>
              <a:t>Chain drill:</a:t>
            </a:r>
            <a:r>
              <a:rPr lang="en-US" dirty="0"/>
              <a:t> Students ask and answer questions around the classroom</a:t>
            </a:r>
            <a:r>
              <a:rPr lang="en-US" dirty="0" smtClean="0"/>
              <a:t>.</a:t>
            </a:r>
          </a:p>
          <a:p>
            <a:r>
              <a:rPr lang="en-US" b="1" dirty="0"/>
              <a:t>Transformation drill:</a:t>
            </a:r>
            <a:r>
              <a:rPr lang="en-US" dirty="0"/>
              <a:t> Students change sentences according to a model.</a:t>
            </a:r>
          </a:p>
          <a:p>
            <a:r>
              <a:rPr lang="en-US" b="1" dirty="0"/>
              <a:t>Completion drill:</a:t>
            </a:r>
            <a:r>
              <a:rPr lang="en-US" dirty="0"/>
              <a:t> Students complete an unfinished sentence.</a:t>
            </a:r>
          </a:p>
          <a:p>
            <a:r>
              <a:rPr lang="en-US" b="1" dirty="0"/>
              <a:t>Minimal-pair practice:</a:t>
            </a:r>
            <a:r>
              <a:rPr lang="en-US" dirty="0"/>
              <a:t> Students practice distinguishing similar sounds.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13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and Challenges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4813" y="1600200"/>
            <a:ext cx="5734987" cy="4571999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</a:p>
          <a:p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extensive speaking practice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Develops pronunciation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Gives students intensive practice with language patterns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help beginning learners produce basic structures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clear and organized practice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Gives students frequent opportunities to hear the target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help students develop automatic responses</a:t>
            </a:r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2199" y="1600200"/>
            <a:ext cx="5655039" cy="4571999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Repetition can become monotonous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may have limited opportunities for creative communication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 on accuracy may reduce attention to meaning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may depend heavily on memorized patterns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Errors are sometimes treated too negatively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outside practiced patterns may be difficult</a:t>
            </a:r>
          </a:p>
          <a:p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method can provide less opportunity for spontaneous interaction</a:t>
            </a:r>
          </a:p>
        </p:txBody>
      </p:sp>
    </p:spTree>
    <p:extLst>
      <p:ext uri="{BB962C8B-B14F-4D97-AF65-F5344CB8AC3E}">
        <p14:creationId xmlns:p14="http://schemas.microsoft.com/office/powerpoint/2010/main" val="47940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9448" y="1693889"/>
            <a:ext cx="1112270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students learn to communicate effectively just by repeating language patterns? Why or why not?</a:t>
            </a:r>
            <a:endParaRPr lang="en-US" sz="5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42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049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30</TotalTime>
  <Words>493</Words>
  <Application>Microsoft Office PowerPoint</Application>
  <PresentationFormat>Widescreen</PresentationFormat>
  <Paragraphs>83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Euphemia</vt:lpstr>
      <vt:lpstr>Plantagenet Cherokee</vt:lpstr>
      <vt:lpstr>Times New Roman</vt:lpstr>
      <vt:lpstr>Wingdings</vt:lpstr>
      <vt:lpstr>Academic Literature 16x9</vt:lpstr>
      <vt:lpstr>The Audio-Lingual Method</vt:lpstr>
      <vt:lpstr>The Audio-Lingual Method</vt:lpstr>
      <vt:lpstr>What Is the Audio-Lingual Method?</vt:lpstr>
      <vt:lpstr>Goals of the Audio-Lingual Method </vt:lpstr>
      <vt:lpstr>Principles of the Audio-Lingual Method </vt:lpstr>
      <vt:lpstr>The Role of the Teacher</vt:lpstr>
      <vt:lpstr>The Role of the Students</vt:lpstr>
      <vt:lpstr> Major Audio-Lingual Techniques </vt:lpstr>
      <vt:lpstr>Advantages and Challenges 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Audio-Lingual Method</dc:title>
  <dc:creator>Nargis Aljamour</dc:creator>
  <cp:lastModifiedBy>Nargis Aljamour</cp:lastModifiedBy>
  <cp:revision>4</cp:revision>
  <dcterms:created xsi:type="dcterms:W3CDTF">2026-09-23T18:38:11Z</dcterms:created>
  <dcterms:modified xsi:type="dcterms:W3CDTF">2026-09-26T11:56:52Z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