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21/04/1447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1907704" y="764704"/>
            <a:ext cx="5400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University of </a:t>
            </a:r>
            <a:r>
              <a:rPr lang="en-US" sz="2800" b="1" dirty="0" err="1"/>
              <a:t>Diyala</a:t>
            </a:r>
            <a:endParaRPr lang="en-US" sz="2800" b="1" dirty="0"/>
          </a:p>
          <a:p>
            <a:pPr algn="ctr"/>
            <a:r>
              <a:rPr lang="en-US" sz="2800" b="1" dirty="0"/>
              <a:t>College of Education for Humanities</a:t>
            </a:r>
          </a:p>
          <a:p>
            <a:pPr algn="ctr"/>
            <a:r>
              <a:rPr lang="en-US" sz="2800" b="1" dirty="0"/>
              <a:t>Department of English</a:t>
            </a:r>
          </a:p>
          <a:p>
            <a:pPr algn="ctr"/>
            <a:r>
              <a:rPr lang="en-US" sz="2800" b="1" dirty="0"/>
              <a:t>Linguistics/Fourth Grade</a:t>
            </a:r>
          </a:p>
          <a:p>
            <a:pPr algn="ctr"/>
            <a:r>
              <a:rPr lang="en-US" sz="2800" b="1" dirty="0" err="1"/>
              <a:t>Assist.Inst.Reham.Abdul</a:t>
            </a:r>
            <a:r>
              <a:rPr lang="en-US" sz="2800" b="1" dirty="0"/>
              <a:t>-Kareem</a:t>
            </a:r>
          </a:p>
        </p:txBody>
      </p:sp>
    </p:spTree>
    <p:extLst>
      <p:ext uri="{BB962C8B-B14F-4D97-AF65-F5344CB8AC3E}">
        <p14:creationId xmlns:p14="http://schemas.microsoft.com/office/powerpoint/2010/main" val="3191356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23528" y="404664"/>
            <a:ext cx="864096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latin typeface="Arial Black" pitchFamily="34" charset="0"/>
              </a:rPr>
              <a:t>What is Semantics</a:t>
            </a:r>
            <a:r>
              <a:rPr lang="en-US" sz="2800" b="1" dirty="0" smtClean="0">
                <a:latin typeface="Arial Black" pitchFamily="34" charset="0"/>
              </a:rPr>
              <a:t>?</a:t>
            </a: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>
                <a:latin typeface="Arial Black" pitchFamily="34" charset="0"/>
              </a:rPr>
              <a:t>Semantics:</a:t>
            </a:r>
            <a:r>
              <a:rPr lang="en-US" sz="2800" b="1" dirty="0" smtClean="0"/>
              <a:t> </a:t>
            </a:r>
            <a:r>
              <a:rPr lang="en-US" sz="2800" b="1" dirty="0"/>
              <a:t>is the study of meaning in language, including words, phrases, and sentences</a:t>
            </a:r>
            <a:r>
              <a:rPr lang="en-US" sz="2800" b="1" dirty="0" smtClean="0"/>
              <a:t>. </a:t>
            </a:r>
          </a:p>
          <a:p>
            <a:pPr algn="l"/>
            <a:endParaRPr lang="en-US" sz="2800" b="1" dirty="0"/>
          </a:p>
          <a:p>
            <a:pPr algn="l"/>
            <a:r>
              <a:rPr lang="en-US" sz="2800" b="1" dirty="0" smtClean="0"/>
              <a:t>Why </a:t>
            </a:r>
            <a:r>
              <a:rPr lang="en-US" sz="2800" b="1" dirty="0"/>
              <a:t>it matters: It helps us understand how people interpret and use language to communicate ideas</a:t>
            </a:r>
            <a:r>
              <a:rPr lang="en-US" sz="2800" b="1" dirty="0" smtClean="0"/>
              <a:t>. </a:t>
            </a: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>
                <a:latin typeface="Arial Black" pitchFamily="34" charset="0"/>
              </a:rPr>
              <a:t>Example</a:t>
            </a:r>
            <a:r>
              <a:rPr lang="en-US" sz="2800" b="1" dirty="0" smtClean="0"/>
              <a:t>: The </a:t>
            </a:r>
            <a:r>
              <a:rPr lang="en-US" sz="2800" b="1" dirty="0"/>
              <a:t>word “bank” can mean a financial institution or the side of a river depending on context</a:t>
            </a:r>
            <a:r>
              <a:rPr lang="en-US" sz="2800" b="1" dirty="0" smtClean="0"/>
              <a:t>.</a:t>
            </a: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/>
              <a:t>📌 </a:t>
            </a:r>
            <a:r>
              <a:rPr lang="en-US" sz="2800" b="1" dirty="0">
                <a:latin typeface="Arial Black" pitchFamily="34" charset="0"/>
              </a:rPr>
              <a:t>Semantics</a:t>
            </a:r>
            <a:r>
              <a:rPr lang="en-US" sz="2800" b="1" dirty="0"/>
              <a:t> answers the question: “What does this word or sentence mean</a:t>
            </a:r>
            <a:r>
              <a:rPr lang="en-US" sz="2800" b="1" dirty="0" smtClean="0"/>
              <a:t>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31799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23528" y="404664"/>
            <a:ext cx="849694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latin typeface="Arial Black" pitchFamily="34" charset="0"/>
              </a:rPr>
              <a:t>What are Lexical Relations</a:t>
            </a:r>
            <a:r>
              <a:rPr lang="en-US" sz="2800" b="1" dirty="0" smtClean="0">
                <a:latin typeface="Arial Black" pitchFamily="34" charset="0"/>
              </a:rPr>
              <a:t>? </a:t>
            </a:r>
          </a:p>
          <a:p>
            <a:pPr algn="l"/>
            <a:endParaRPr lang="en-US" sz="2800" b="1" dirty="0" smtClean="0">
              <a:latin typeface="Arial Black" pitchFamily="34" charset="0"/>
            </a:endParaRPr>
          </a:p>
          <a:p>
            <a:pPr algn="l"/>
            <a:r>
              <a:rPr lang="en-US" sz="2800" b="1" dirty="0" smtClean="0"/>
              <a:t>Lexical </a:t>
            </a:r>
            <a:r>
              <a:rPr lang="en-US" sz="2800" b="1" dirty="0"/>
              <a:t>relations describe how words are systematically related to one another in meaning</a:t>
            </a:r>
            <a:r>
              <a:rPr lang="en-US" sz="2800" b="1" dirty="0" smtClean="0"/>
              <a:t>.</a:t>
            </a: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>
                <a:latin typeface="Arial Black" pitchFamily="34" charset="0"/>
              </a:rPr>
              <a:t>Purpose</a:t>
            </a:r>
            <a:r>
              <a:rPr lang="en-US" sz="2800" b="1" dirty="0">
                <a:latin typeface="Arial Black" pitchFamily="34" charset="0"/>
              </a:rPr>
              <a:t>: </a:t>
            </a:r>
            <a:r>
              <a:rPr lang="en-US" sz="2800" b="1" dirty="0"/>
              <a:t>Helps organize vocabulary in the brain and supports language understanding</a:t>
            </a:r>
            <a:r>
              <a:rPr lang="en-US" sz="2800" b="1" dirty="0" smtClean="0"/>
              <a:t>.</a:t>
            </a: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>
                <a:latin typeface="Arial Black" pitchFamily="34" charset="0"/>
              </a:rPr>
              <a:t>Main </a:t>
            </a:r>
            <a:r>
              <a:rPr lang="en-US" sz="2800" b="1" dirty="0">
                <a:latin typeface="Arial Black" pitchFamily="34" charset="0"/>
              </a:rPr>
              <a:t>types</a:t>
            </a:r>
            <a:r>
              <a:rPr lang="en-US" sz="2800" b="1" dirty="0" smtClean="0">
                <a:latin typeface="Arial Black" pitchFamily="34" charset="0"/>
              </a:rPr>
              <a:t>: </a:t>
            </a:r>
            <a:r>
              <a:rPr lang="en-US" sz="2800" b="1" dirty="0" smtClean="0"/>
              <a:t>Synonymy</a:t>
            </a:r>
            <a:r>
              <a:rPr lang="en-US" sz="2800" b="1" dirty="0"/>
              <a:t>, </a:t>
            </a:r>
            <a:r>
              <a:rPr lang="en-US" sz="2800" b="1" dirty="0" err="1"/>
              <a:t>Antonymy</a:t>
            </a:r>
            <a:r>
              <a:rPr lang="en-US" sz="2800" b="1" dirty="0"/>
              <a:t>, Hyponymy, Polysemy, </a:t>
            </a:r>
            <a:r>
              <a:rPr lang="en-US" sz="2800" b="1" dirty="0" smtClean="0"/>
              <a:t>Homonymy.</a:t>
            </a:r>
          </a:p>
          <a:p>
            <a:pPr algn="l"/>
            <a:endParaRPr lang="en-US" sz="2800" b="1" dirty="0"/>
          </a:p>
          <a:p>
            <a:pPr algn="l"/>
            <a:r>
              <a:rPr lang="en-US" sz="2800" b="1" dirty="0" smtClean="0"/>
              <a:t>📌 </a:t>
            </a:r>
            <a:r>
              <a:rPr lang="en-US" sz="2800" b="1" dirty="0">
                <a:latin typeface="Arial Black" pitchFamily="34" charset="0"/>
              </a:rPr>
              <a:t>Lexical relations </a:t>
            </a:r>
            <a:r>
              <a:rPr lang="en-US" sz="2800" b="1" dirty="0"/>
              <a:t>show how words connect in meaning—like synonyms or opposites.</a:t>
            </a:r>
          </a:p>
        </p:txBody>
      </p:sp>
    </p:spTree>
    <p:extLst>
      <p:ext uri="{BB962C8B-B14F-4D97-AF65-F5344CB8AC3E}">
        <p14:creationId xmlns:p14="http://schemas.microsoft.com/office/powerpoint/2010/main" val="1923578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23528" y="332656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Synonymy</a:t>
            </a:r>
          </a:p>
          <a:p>
            <a:pPr algn="l"/>
            <a:r>
              <a:rPr lang="en-US" sz="2800" b="1" dirty="0" smtClean="0"/>
              <a:t>Synonyms </a:t>
            </a:r>
            <a:r>
              <a:rPr lang="en-US" sz="2800" b="1" dirty="0"/>
              <a:t>are words with similar or identical meanings</a:t>
            </a:r>
            <a:r>
              <a:rPr lang="en-US" sz="2800" b="1" dirty="0" smtClean="0"/>
              <a:t>.</a:t>
            </a: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>
                <a:latin typeface="Arial Black" pitchFamily="34" charset="0"/>
              </a:rPr>
              <a:t>Examples:</a:t>
            </a:r>
          </a:p>
          <a:p>
            <a:pPr algn="l"/>
            <a:r>
              <a:rPr lang="en-US" sz="2800" b="1" dirty="0" smtClean="0"/>
              <a:t>Big </a:t>
            </a:r>
            <a:r>
              <a:rPr lang="en-US" sz="2800" b="1" dirty="0"/>
              <a:t>↔ </a:t>
            </a:r>
            <a:r>
              <a:rPr lang="en-US" sz="2800" b="1" dirty="0" smtClean="0"/>
              <a:t>Large</a:t>
            </a:r>
          </a:p>
          <a:p>
            <a:pPr algn="l"/>
            <a:r>
              <a:rPr lang="en-US" sz="2800" b="1" dirty="0" smtClean="0"/>
              <a:t>Begin </a:t>
            </a:r>
            <a:r>
              <a:rPr lang="en-US" sz="2800" b="1" dirty="0"/>
              <a:t>↔ </a:t>
            </a:r>
            <a:r>
              <a:rPr lang="en-US" sz="2800" b="1" dirty="0" smtClean="0"/>
              <a:t>Start</a:t>
            </a: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>
                <a:latin typeface="Arial Black" pitchFamily="34" charset="0"/>
              </a:rPr>
              <a:t>Note</a:t>
            </a:r>
            <a:r>
              <a:rPr lang="en-US" sz="2800" b="1" dirty="0">
                <a:latin typeface="Arial Black" pitchFamily="34" charset="0"/>
              </a:rPr>
              <a:t>:</a:t>
            </a:r>
            <a:r>
              <a:rPr lang="en-US" sz="2800" b="1" dirty="0"/>
              <a:t> Context </a:t>
            </a:r>
            <a:r>
              <a:rPr lang="en-US" sz="2800" b="1" dirty="0" smtClean="0"/>
              <a:t>matters  , synonyms </a:t>
            </a:r>
            <a:r>
              <a:rPr lang="en-US" sz="2800" b="1" dirty="0"/>
              <a:t>may not always be interchangeable</a:t>
            </a:r>
            <a:r>
              <a:rPr lang="en-US" sz="2800" b="1" dirty="0" smtClean="0"/>
              <a:t>.</a:t>
            </a:r>
          </a:p>
          <a:p>
            <a:pPr algn="l"/>
            <a:endParaRPr lang="en-US" sz="2800" b="1" dirty="0"/>
          </a:p>
          <a:p>
            <a:pPr algn="l"/>
            <a:r>
              <a:rPr lang="en-US" sz="2800" b="1" dirty="0" smtClean="0"/>
              <a:t>📌 </a:t>
            </a:r>
            <a:r>
              <a:rPr lang="en-US" sz="2800" b="1" dirty="0">
                <a:latin typeface="Arial Black" pitchFamily="34" charset="0"/>
              </a:rPr>
              <a:t>Synonymy</a:t>
            </a:r>
            <a:r>
              <a:rPr lang="en-US" sz="2800" b="1" dirty="0"/>
              <a:t> enriches language by giving us multiple ways to say the same thing.</a:t>
            </a:r>
          </a:p>
        </p:txBody>
      </p:sp>
    </p:spTree>
    <p:extLst>
      <p:ext uri="{BB962C8B-B14F-4D97-AF65-F5344CB8AC3E}">
        <p14:creationId xmlns:p14="http://schemas.microsoft.com/office/powerpoint/2010/main" val="1852809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67544" y="476672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err="1" smtClean="0">
                <a:latin typeface="Arial Black" pitchFamily="34" charset="0"/>
              </a:rPr>
              <a:t>Antonymy</a:t>
            </a:r>
            <a:endParaRPr lang="en-US" sz="2800" b="1" dirty="0" smtClean="0">
              <a:latin typeface="Arial Black" pitchFamily="34" charset="0"/>
            </a:endParaRP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/>
              <a:t>Antonyms </a:t>
            </a:r>
            <a:r>
              <a:rPr lang="en-US" sz="2800" b="1" dirty="0"/>
              <a:t>are words with opposite meanings</a:t>
            </a:r>
            <a:r>
              <a:rPr lang="en-US" sz="2800" b="1" dirty="0" smtClean="0"/>
              <a:t>.</a:t>
            </a: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>
                <a:latin typeface="Arial Black" pitchFamily="34" charset="0"/>
              </a:rPr>
              <a:t>Types:</a:t>
            </a:r>
          </a:p>
          <a:p>
            <a:pPr algn="l"/>
            <a:r>
              <a:rPr lang="en-US" sz="2800" b="1" dirty="0" smtClean="0"/>
              <a:t>Gradable</a:t>
            </a:r>
            <a:r>
              <a:rPr lang="en-US" sz="2800" b="1" dirty="0"/>
              <a:t>: Have degrees (hot ↔ cold</a:t>
            </a:r>
            <a:r>
              <a:rPr lang="en-US" sz="2800" b="1" dirty="0" smtClean="0"/>
              <a:t>)</a:t>
            </a:r>
          </a:p>
          <a:p>
            <a:pPr algn="l"/>
            <a:r>
              <a:rPr lang="en-US" sz="2800" b="1" dirty="0" smtClean="0"/>
              <a:t>Complementary</a:t>
            </a:r>
            <a:r>
              <a:rPr lang="en-US" sz="2800" b="1" dirty="0"/>
              <a:t>: Either-or (dead ↔ alive</a:t>
            </a:r>
            <a:r>
              <a:rPr lang="en-US" sz="2800" b="1" dirty="0" smtClean="0"/>
              <a:t>)</a:t>
            </a:r>
          </a:p>
          <a:p>
            <a:pPr algn="l"/>
            <a:r>
              <a:rPr lang="en-US" sz="2800" b="1" dirty="0" smtClean="0"/>
              <a:t>Relational</a:t>
            </a:r>
            <a:r>
              <a:rPr lang="en-US" sz="2800" b="1" dirty="0"/>
              <a:t>: Paired actions (buy ↔ sell</a:t>
            </a:r>
            <a:r>
              <a:rPr lang="en-US" sz="2800" b="1" dirty="0" smtClean="0"/>
              <a:t>)</a:t>
            </a:r>
          </a:p>
          <a:p>
            <a:pPr algn="l"/>
            <a:r>
              <a:rPr lang="en-US" sz="2800" b="1" dirty="0" smtClean="0"/>
              <a:t>Examples: Fast </a:t>
            </a:r>
            <a:r>
              <a:rPr lang="en-US" sz="2800" b="1" dirty="0"/>
              <a:t>↔ Slow, Win ↔ </a:t>
            </a:r>
            <a:r>
              <a:rPr lang="en-US" sz="2800" b="1" dirty="0" smtClean="0"/>
              <a:t>Lose</a:t>
            </a:r>
          </a:p>
          <a:p>
            <a:pPr algn="l"/>
            <a:endParaRPr lang="en-US" sz="2800" b="1" dirty="0"/>
          </a:p>
          <a:p>
            <a:pPr algn="l"/>
            <a:r>
              <a:rPr lang="en-US" sz="2800" b="1" dirty="0" smtClean="0"/>
              <a:t>📌 </a:t>
            </a:r>
            <a:r>
              <a:rPr lang="en-US" sz="2800" b="1" dirty="0">
                <a:latin typeface="Arial Black" pitchFamily="34" charset="0"/>
              </a:rPr>
              <a:t>Understanding opposites </a:t>
            </a:r>
            <a:r>
              <a:rPr lang="en-US" sz="2800" b="1" dirty="0"/>
              <a:t>helps us define and describe things more precisely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0690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23528" y="404664"/>
            <a:ext cx="849694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 smtClean="0">
                <a:latin typeface="Arial Black" pitchFamily="34" charset="0"/>
              </a:rPr>
              <a:t>Hyponymy</a:t>
            </a:r>
            <a:endParaRPr lang="en-US" sz="4800" b="1" dirty="0" smtClean="0">
              <a:latin typeface="Arial Black" pitchFamily="34" charset="0"/>
            </a:endParaRPr>
          </a:p>
          <a:p>
            <a:pPr algn="l"/>
            <a:r>
              <a:rPr lang="en-US" sz="3200" b="1" dirty="0" smtClean="0"/>
              <a:t> </a:t>
            </a:r>
          </a:p>
          <a:p>
            <a:pPr algn="l"/>
            <a:r>
              <a:rPr lang="en-US" sz="3200" b="1" dirty="0" smtClean="0"/>
              <a:t>A </a:t>
            </a:r>
            <a:r>
              <a:rPr lang="en-US" sz="3200" b="1" dirty="0"/>
              <a:t>“type-of” relationship where one word is a more specific example of another</a:t>
            </a:r>
            <a:r>
              <a:rPr lang="en-US" sz="3200" b="1" dirty="0" smtClean="0"/>
              <a:t>.</a:t>
            </a:r>
          </a:p>
          <a:p>
            <a:pPr algn="l"/>
            <a:endParaRPr lang="en-US" sz="3200" b="1" dirty="0"/>
          </a:p>
          <a:p>
            <a:pPr algn="l"/>
            <a:r>
              <a:rPr lang="en-US" sz="3200" b="1" dirty="0" smtClean="0">
                <a:latin typeface="Arial Black" pitchFamily="34" charset="0"/>
              </a:rPr>
              <a:t>Examples</a:t>
            </a:r>
            <a:r>
              <a:rPr lang="en-US" sz="3200" b="1" dirty="0" smtClean="0"/>
              <a:t> :</a:t>
            </a:r>
          </a:p>
          <a:p>
            <a:pPr algn="l"/>
            <a:r>
              <a:rPr lang="en-US" sz="3200" b="1" dirty="0" smtClean="0"/>
              <a:t>Rose</a:t>
            </a:r>
            <a:r>
              <a:rPr lang="en-US" sz="3200" b="1" dirty="0"/>
              <a:t>, Tulip → types of </a:t>
            </a:r>
            <a:r>
              <a:rPr lang="en-US" sz="3200" b="1" dirty="0" smtClean="0"/>
              <a:t>Flower</a:t>
            </a:r>
          </a:p>
          <a:p>
            <a:pPr algn="l"/>
            <a:r>
              <a:rPr lang="en-US" sz="3200" b="1" dirty="0" smtClean="0"/>
              <a:t>Dog</a:t>
            </a:r>
            <a:r>
              <a:rPr lang="en-US" sz="3200" b="1" dirty="0"/>
              <a:t>, Cat → types of </a:t>
            </a:r>
            <a:r>
              <a:rPr lang="en-US" sz="3200" b="1" dirty="0" smtClean="0"/>
              <a:t>Animal</a:t>
            </a:r>
          </a:p>
          <a:p>
            <a:pPr algn="l"/>
            <a:endParaRPr lang="en-US" sz="3200" b="1" dirty="0"/>
          </a:p>
          <a:p>
            <a:pPr algn="l"/>
            <a:r>
              <a:rPr lang="en-US" sz="3200" b="1" dirty="0" smtClean="0"/>
              <a:t>📌 </a:t>
            </a:r>
            <a:r>
              <a:rPr lang="en-US" sz="3200" b="1" dirty="0">
                <a:latin typeface="Arial Black" pitchFamily="34" charset="0"/>
              </a:rPr>
              <a:t>Hyponyms</a:t>
            </a:r>
            <a:r>
              <a:rPr lang="en-US" sz="3200" b="1" dirty="0"/>
              <a:t> are useful for categorizing and organizing vocabulary hierarchically.</a:t>
            </a:r>
          </a:p>
        </p:txBody>
      </p:sp>
    </p:spTree>
    <p:extLst>
      <p:ext uri="{BB962C8B-B14F-4D97-AF65-F5344CB8AC3E}">
        <p14:creationId xmlns:p14="http://schemas.microsoft.com/office/powerpoint/2010/main" val="3756480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67544" y="404664"/>
            <a:ext cx="835292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 smtClean="0">
                <a:latin typeface="Arial Black" pitchFamily="34" charset="0"/>
              </a:rPr>
              <a:t>Polysemy</a:t>
            </a:r>
          </a:p>
          <a:p>
            <a:pPr algn="l"/>
            <a:r>
              <a:rPr lang="en-US" sz="3200" b="1" dirty="0" smtClean="0"/>
              <a:t>A </a:t>
            </a:r>
            <a:r>
              <a:rPr lang="en-US" sz="3200" b="1" dirty="0"/>
              <a:t>word that has multiple related meanings</a:t>
            </a:r>
            <a:r>
              <a:rPr lang="en-US" sz="3200" b="1" dirty="0" smtClean="0"/>
              <a:t>.</a:t>
            </a:r>
          </a:p>
          <a:p>
            <a:pPr algn="l"/>
            <a:endParaRPr lang="en-US" sz="3200" b="1" dirty="0" smtClean="0"/>
          </a:p>
          <a:p>
            <a:pPr algn="l"/>
            <a:r>
              <a:rPr lang="en-US" sz="3200" b="1" dirty="0" smtClean="0">
                <a:latin typeface="Arial Black" pitchFamily="34" charset="0"/>
              </a:rPr>
              <a:t>Examples:</a:t>
            </a:r>
          </a:p>
          <a:p>
            <a:pPr algn="l"/>
            <a:endParaRPr lang="en-US" sz="3200" b="1" dirty="0" smtClean="0"/>
          </a:p>
          <a:p>
            <a:pPr algn="l"/>
            <a:r>
              <a:rPr lang="en-US" sz="3200" b="1" dirty="0" smtClean="0"/>
              <a:t>Head</a:t>
            </a:r>
            <a:r>
              <a:rPr lang="en-US" sz="3200" b="1" dirty="0"/>
              <a:t>: part of the body, leader of a team, top of a </a:t>
            </a:r>
            <a:r>
              <a:rPr lang="en-US" sz="3200" b="1" dirty="0" smtClean="0"/>
              <a:t>bed</a:t>
            </a:r>
          </a:p>
          <a:p>
            <a:pPr algn="l"/>
            <a:r>
              <a:rPr lang="en-US" sz="3200" b="1" dirty="0" smtClean="0"/>
              <a:t>Paper</a:t>
            </a:r>
            <a:r>
              <a:rPr lang="en-US" sz="3200" b="1" dirty="0"/>
              <a:t>: writing material, a newspaper, a research </a:t>
            </a:r>
            <a:r>
              <a:rPr lang="en-US" sz="3200" b="1" dirty="0" smtClean="0"/>
              <a:t>article</a:t>
            </a:r>
          </a:p>
          <a:p>
            <a:pPr algn="l"/>
            <a:endParaRPr lang="en-US" sz="3200" b="1" dirty="0"/>
          </a:p>
          <a:p>
            <a:pPr algn="l"/>
            <a:r>
              <a:rPr lang="en-US" sz="3200" b="1" dirty="0" smtClean="0">
                <a:latin typeface="Arial Black" pitchFamily="34" charset="0"/>
              </a:rPr>
              <a:t>📌 </a:t>
            </a:r>
            <a:r>
              <a:rPr lang="en-US" sz="3200" b="1" dirty="0">
                <a:latin typeface="Arial Black" pitchFamily="34" charset="0"/>
              </a:rPr>
              <a:t>Polysemy </a:t>
            </a:r>
            <a:r>
              <a:rPr lang="en-US" sz="3200" b="1" dirty="0"/>
              <a:t>reflects how language evolves to give one word multiple, related uses</a:t>
            </a:r>
            <a:r>
              <a:rPr lang="en-US" sz="2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692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95536" y="404664"/>
            <a:ext cx="84249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Homonymy</a:t>
            </a: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/>
              <a:t>Homonyms </a:t>
            </a:r>
            <a:r>
              <a:rPr lang="en-US" sz="2800" b="1" dirty="0"/>
              <a:t>are words that are spelled or pronounced the same, but have unrelated meanings</a:t>
            </a:r>
            <a:r>
              <a:rPr lang="en-US" sz="2800" b="1" dirty="0" smtClean="0"/>
              <a:t>.</a:t>
            </a: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>
                <a:latin typeface="Arial Black" pitchFamily="34" charset="0"/>
              </a:rPr>
              <a:t>Types:</a:t>
            </a:r>
          </a:p>
          <a:p>
            <a:pPr algn="l"/>
            <a:endParaRPr lang="en-US" sz="2800" b="1" dirty="0" smtClean="0"/>
          </a:p>
          <a:p>
            <a:pPr algn="l"/>
            <a:r>
              <a:rPr lang="en-US" sz="2800" b="1" dirty="0" smtClean="0">
                <a:latin typeface="Arial Black" pitchFamily="34" charset="0"/>
              </a:rPr>
              <a:t>Homophones</a:t>
            </a:r>
            <a:r>
              <a:rPr lang="en-US" sz="2800" b="1" dirty="0"/>
              <a:t>: sound alike (flour ↔ flower</a:t>
            </a:r>
            <a:r>
              <a:rPr lang="en-US" sz="2800" b="1" dirty="0" smtClean="0"/>
              <a:t>)</a:t>
            </a:r>
          </a:p>
          <a:p>
            <a:pPr algn="l"/>
            <a:r>
              <a:rPr lang="en-US" sz="2800" b="1" dirty="0" smtClean="0">
                <a:latin typeface="Arial Black" pitchFamily="34" charset="0"/>
              </a:rPr>
              <a:t>Homographs</a:t>
            </a:r>
            <a:r>
              <a:rPr lang="en-US" sz="2800" b="1" dirty="0">
                <a:latin typeface="Arial Black" pitchFamily="34" charset="0"/>
              </a:rPr>
              <a:t>:</a:t>
            </a:r>
            <a:r>
              <a:rPr lang="en-US" sz="2800" b="1" dirty="0"/>
              <a:t> spelled the same (bat -</a:t>
            </a:r>
            <a:r>
              <a:rPr lang="en-US" sz="2800" b="1" dirty="0" smtClean="0"/>
              <a:t>animal/sports)</a:t>
            </a:r>
          </a:p>
          <a:p>
            <a:pPr algn="l"/>
            <a:endParaRPr lang="en-US" sz="2800" b="1" dirty="0"/>
          </a:p>
          <a:p>
            <a:pPr algn="l"/>
            <a:r>
              <a:rPr lang="en-US" sz="2800" b="1" dirty="0" smtClean="0"/>
              <a:t>📌 </a:t>
            </a:r>
            <a:r>
              <a:rPr lang="en-US" sz="2800" b="1" dirty="0">
                <a:latin typeface="Arial Black" pitchFamily="34" charset="0"/>
              </a:rPr>
              <a:t>Homonyms</a:t>
            </a:r>
            <a:r>
              <a:rPr lang="en-US" sz="2800" b="1" dirty="0"/>
              <a:t> can cause confusion but also add richness to language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2368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67544" y="260648"/>
            <a:ext cx="84969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latin typeface="Arial Black" pitchFamily="34" charset="0"/>
              </a:rPr>
              <a:t>Summary &amp; </a:t>
            </a:r>
            <a:r>
              <a:rPr lang="en-US" sz="2400" b="1" dirty="0" smtClean="0">
                <a:latin typeface="Arial Black" pitchFamily="34" charset="0"/>
              </a:rPr>
              <a:t>Conclusion</a:t>
            </a:r>
          </a:p>
          <a:p>
            <a:pPr algn="l"/>
            <a:endParaRPr lang="en-US" sz="2400" b="1" dirty="0" smtClean="0"/>
          </a:p>
          <a:p>
            <a:pPr algn="l"/>
            <a:r>
              <a:rPr lang="en-US" sz="2400" b="1" dirty="0" smtClean="0">
                <a:latin typeface="Arial Black" pitchFamily="34" charset="0"/>
              </a:rPr>
              <a:t>Semantics</a:t>
            </a:r>
            <a:r>
              <a:rPr lang="en-US" sz="2400" b="1" dirty="0">
                <a:latin typeface="Arial Black" pitchFamily="34" charset="0"/>
              </a:rPr>
              <a:t>:</a:t>
            </a:r>
            <a:r>
              <a:rPr lang="en-US" sz="2400" b="1" dirty="0"/>
              <a:t> Helps us understand how meaning works in language</a:t>
            </a:r>
            <a:r>
              <a:rPr lang="en-US" sz="2400" b="1" dirty="0" smtClean="0"/>
              <a:t>.</a:t>
            </a:r>
          </a:p>
          <a:p>
            <a:pPr algn="l"/>
            <a:endParaRPr lang="en-US" sz="2400" b="1" dirty="0" smtClean="0"/>
          </a:p>
          <a:p>
            <a:pPr algn="l"/>
            <a:r>
              <a:rPr lang="en-US" sz="2400" b="1" dirty="0" smtClean="0"/>
              <a:t>Lexical </a:t>
            </a:r>
            <a:r>
              <a:rPr lang="en-US" sz="2400" b="1" dirty="0"/>
              <a:t>Relations organize words based on </a:t>
            </a:r>
            <a:r>
              <a:rPr lang="en-US" sz="2400" b="1" dirty="0" smtClean="0"/>
              <a:t>meaning :</a:t>
            </a:r>
            <a:r>
              <a:rPr lang="en-US" sz="2400" b="1" dirty="0"/>
              <a:t>Synonymy, </a:t>
            </a:r>
            <a:r>
              <a:rPr lang="en-US" sz="2400" b="1" dirty="0" err="1"/>
              <a:t>Antonymy</a:t>
            </a:r>
            <a:r>
              <a:rPr lang="en-US" sz="2400" b="1" dirty="0"/>
              <a:t>, Hyponymy, Polysemy, </a:t>
            </a:r>
            <a:r>
              <a:rPr lang="en-US" sz="2400" b="1" dirty="0" smtClean="0"/>
              <a:t>Homonymy. </a:t>
            </a:r>
          </a:p>
          <a:p>
            <a:pPr algn="l"/>
            <a:endParaRPr lang="en-US" sz="2400" b="1" dirty="0" smtClean="0"/>
          </a:p>
          <a:p>
            <a:pPr algn="l"/>
            <a:r>
              <a:rPr lang="en-US" sz="2400" b="1" dirty="0" smtClean="0">
                <a:latin typeface="Arial Black" pitchFamily="34" charset="0"/>
              </a:rPr>
              <a:t>Applications:</a:t>
            </a:r>
          </a:p>
          <a:p>
            <a:pPr algn="l"/>
            <a:r>
              <a:rPr lang="en-US" sz="2400" b="1" dirty="0" smtClean="0"/>
              <a:t>Language teaching </a:t>
            </a:r>
          </a:p>
          <a:p>
            <a:pPr algn="l"/>
            <a:r>
              <a:rPr lang="en-US" sz="2400" b="1" dirty="0" smtClean="0"/>
              <a:t>Translation </a:t>
            </a:r>
          </a:p>
          <a:p>
            <a:pPr algn="l"/>
            <a:r>
              <a:rPr lang="en-US" sz="2400" b="1" dirty="0" smtClean="0"/>
              <a:t>Artificial intelligence</a:t>
            </a:r>
          </a:p>
          <a:p>
            <a:pPr algn="l"/>
            <a:endParaRPr lang="en-US" sz="2400" b="1" dirty="0"/>
          </a:p>
          <a:p>
            <a:pPr algn="l"/>
            <a:r>
              <a:rPr lang="en-US" sz="2400" b="1" dirty="0" smtClean="0"/>
              <a:t>✅ </a:t>
            </a:r>
            <a:r>
              <a:rPr lang="en-US" sz="2400" b="1" dirty="0">
                <a:latin typeface="Arial Black" pitchFamily="34" charset="0"/>
              </a:rPr>
              <a:t>Understanding semantics</a:t>
            </a:r>
            <a:r>
              <a:rPr lang="en-US" sz="2400" b="1" dirty="0"/>
              <a:t> improves communication, language learning, and even how computers understand human language.</a:t>
            </a:r>
          </a:p>
        </p:txBody>
      </p:sp>
    </p:spTree>
    <p:extLst>
      <p:ext uri="{BB962C8B-B14F-4D97-AF65-F5344CB8AC3E}">
        <p14:creationId xmlns:p14="http://schemas.microsoft.com/office/powerpoint/2010/main" val="2557000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62699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455</Words>
  <Application>Microsoft Office PowerPoint</Application>
  <PresentationFormat>عرض على الشاشة (3:4)‏</PresentationFormat>
  <Paragraphs>84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almarsa</dc:creator>
  <cp:lastModifiedBy>almarsa</cp:lastModifiedBy>
  <cp:revision>9</cp:revision>
  <dcterms:created xsi:type="dcterms:W3CDTF">2025-10-13T16:25:26Z</dcterms:created>
  <dcterms:modified xsi:type="dcterms:W3CDTF">2025-10-13T19:01:34Z</dcterms:modified>
</cp:coreProperties>
</file>